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30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7" r:id="rId11"/>
    <p:sldId id="270" r:id="rId12"/>
    <p:sldId id="25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7" r:id="rId27"/>
    <p:sldId id="285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0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358D5-A3EE-FB48-951C-F5A022F375E3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FB3D9-3FFE-8C4F-A5D1-7CA7DC145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6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FB3D9-3FFE-8C4F-A5D1-7CA7DC145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3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FB3D9-3FFE-8C4F-A5D1-7CA7DC1455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5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The Seventh Triennial International Fire &amp; Cabin Safety Research Conference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BEF1E8D-5349-3849-9968-E646B2509800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b="1" dirty="0" smtClean="0"/>
              <a:t>The Seventh Triennial International Fire &amp; Cabin Safety Research Conference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A083C0B-699D-1D46-969D-88FB8759F1FF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52.jpg"/><Relationship Id="rId9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1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2.png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5946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J. G. Quintiere</a:t>
            </a:r>
            <a:r>
              <a:rPr lang="en-US" baseline="30000" dirty="0"/>
              <a:t>1</a:t>
            </a:r>
            <a:r>
              <a:rPr lang="en-US" dirty="0"/>
              <a:t> and S. B. Crowley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sz="2600" baseline="30000" dirty="0"/>
              <a:t>1</a:t>
            </a:r>
            <a:r>
              <a:rPr lang="en-US" sz="2600" dirty="0"/>
              <a:t> University of Maryland, College Park, MD</a:t>
            </a:r>
          </a:p>
          <a:p>
            <a:r>
              <a:rPr lang="en-US" sz="2600" baseline="30000" dirty="0"/>
              <a:t>2</a:t>
            </a:r>
            <a:r>
              <a:rPr lang="en-US" sz="2600" dirty="0"/>
              <a:t> FAA </a:t>
            </a:r>
            <a:r>
              <a:rPr lang="en-US" sz="2600" dirty="0" smtClean="0"/>
              <a:t>Tech Ctr</a:t>
            </a:r>
            <a:r>
              <a:rPr lang="en-US" sz="2600" dirty="0"/>
              <a:t>., Atlantic City, NJ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109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Dynamics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18650 Li-ion </a:t>
            </a:r>
            <a:r>
              <a:rPr lang="en-US" dirty="0" smtClean="0"/>
              <a:t>Batteries in Runaway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81" y="1847978"/>
            <a:ext cx="2537413" cy="17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3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test:</a:t>
            </a:r>
            <a:br>
              <a:rPr lang="en-US" dirty="0" smtClean="0"/>
            </a:br>
            <a:r>
              <a:rPr lang="en-US" sz="2000" dirty="0" smtClean="0"/>
              <a:t>SOC 90 % 25 W: </a:t>
            </a:r>
            <a:r>
              <a:rPr lang="en-US" sz="2000" i="1" dirty="0" smtClean="0"/>
              <a:t>edited after first vent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White smoke: then runaway, ejected contents</a:t>
            </a:r>
            <a:endParaRPr lang="en-US" sz="2000" dirty="0"/>
          </a:p>
        </p:txBody>
      </p:sp>
      <p:pic>
        <p:nvPicPr>
          <p:cNvPr id="4" name="BatteryRunaway Jul1 90%.m4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846" b="3846"/>
          <a:stretch>
            <a:fillRect/>
          </a:stretch>
        </p:blipFill>
        <p:spPr>
          <a:xfrm>
            <a:off x="914400" y="1600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201886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ho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340" y="3873835"/>
            <a:ext cx="2448476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89800" y="1367174"/>
            <a:ext cx="212228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1st vent @ 470 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Lose ~ 2 - 3  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~ 200 ºC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r>
              <a:rPr lang="en-US" baseline="30000" dirty="0" smtClean="0">
                <a:solidFill>
                  <a:schemeClr val="tx2"/>
                </a:solidFill>
              </a:rPr>
              <a:t>nd</a:t>
            </a:r>
            <a:r>
              <a:rPr lang="en-US" dirty="0" smtClean="0">
                <a:solidFill>
                  <a:schemeClr val="tx2"/>
                </a:solidFill>
              </a:rPr>
              <a:t> vent @ 552 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Runaway ~ 2 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Lose ~ 17 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T: ~ 250 ºC to ~ 800 ºC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data: Test 17 100 % 26 W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4333" y="1358931"/>
            <a:ext cx="6485467" cy="4513038"/>
            <a:chOff x="891067" y="1409395"/>
            <a:chExt cx="6485467" cy="4513038"/>
          </a:xfrm>
        </p:grpSpPr>
        <p:sp>
          <p:nvSpPr>
            <p:cNvPr id="4" name="Rectangle 3"/>
            <p:cNvSpPr/>
            <p:nvPr/>
          </p:nvSpPr>
          <p:spPr>
            <a:xfrm>
              <a:off x="891067" y="1409395"/>
              <a:ext cx="6485467" cy="4479395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01" y="1417638"/>
              <a:ext cx="2844800" cy="236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467" y="1531938"/>
              <a:ext cx="2844800" cy="22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332" y="3674494"/>
              <a:ext cx="2851200" cy="224793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0067" y="3649093"/>
              <a:ext cx="2851200" cy="224793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96220" y="2753267"/>
            <a:ext cx="252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Final: ~ 22 g out of 44 g lost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Catastrophic examples:</a:t>
            </a:r>
            <a:br>
              <a:rPr lang="en-US" dirty="0" smtClean="0"/>
            </a:br>
            <a:r>
              <a:rPr lang="en-US" sz="2400" dirty="0" smtClean="0"/>
              <a:t>Expelled debris or Rocketed battery</a:t>
            </a:r>
            <a:endParaRPr lang="en-US" sz="2400" dirty="0"/>
          </a:p>
        </p:txBody>
      </p:sp>
      <p:pic>
        <p:nvPicPr>
          <p:cNvPr id="4" name="Rocket.m4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7986713" cy="4525963"/>
          </a:xfrm>
        </p:spPr>
      </p:pic>
      <p:pic>
        <p:nvPicPr>
          <p:cNvPr id="5" name="Picture 4" descr="2013-07-01 14.13.4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84" y="1600200"/>
            <a:ext cx="2048933" cy="2743200"/>
          </a:xfrm>
          <a:prstGeom prst="rect">
            <a:avLst/>
          </a:prstGeom>
        </p:spPr>
      </p:pic>
      <p:pic>
        <p:nvPicPr>
          <p:cNvPr id="6" name="Picture 5" descr="2013-07-01 14.10.3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837" y="2014731"/>
            <a:ext cx="2448476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67" y="4461934"/>
            <a:ext cx="10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Blown cap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3837" y="3935568"/>
            <a:ext cx="245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Graphite &amp; copper expelled 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Damaged </a:t>
            </a:r>
            <a:r>
              <a:rPr lang="en-US" dirty="0">
                <a:solidFill>
                  <a:schemeClr val="tx2"/>
                </a:solidFill>
              </a:rPr>
              <a:t>instrument wires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6734" y="5066268"/>
            <a:ext cx="77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Rocket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Cannot accurately evaluate derivatives of </a:t>
            </a:r>
            <a:r>
              <a:rPr lang="en-US" i="1" dirty="0" smtClean="0"/>
              <a:t>T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</a:p>
          <a:p>
            <a:r>
              <a:rPr lang="en-US" dirty="0" smtClean="0"/>
              <a:t>Therefore use integral of energy rate equation: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506133"/>
            <a:ext cx="7484533" cy="1473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479443"/>
              </p:ext>
            </p:extLst>
          </p:nvPr>
        </p:nvGraphicFramePr>
        <p:xfrm>
          <a:off x="759167" y="2768599"/>
          <a:ext cx="7009349" cy="939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4546600" imgH="609600" progId="Equation.3">
                  <p:embed/>
                </p:oleObj>
              </mc:Choice>
              <mc:Fallback>
                <p:oleObj name="Equation" r:id="rId3" imgW="45466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167" y="2768599"/>
                        <a:ext cx="7009349" cy="939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78467" y="4207933"/>
            <a:ext cx="5484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Q</a:t>
            </a:r>
            <a:r>
              <a:rPr lang="en-US" baseline="-25000" dirty="0" err="1" smtClean="0"/>
              <a:t>b</a:t>
            </a:r>
            <a:r>
              <a:rPr lang="en-US" dirty="0" smtClean="0"/>
              <a:t> is exothermic energy from runaway</a:t>
            </a:r>
          </a:p>
          <a:p>
            <a:endParaRPr lang="en-US" dirty="0"/>
          </a:p>
          <a:p>
            <a:r>
              <a:rPr lang="en-US" i="1" dirty="0" err="1" smtClean="0"/>
              <a:t>m,c,T</a:t>
            </a:r>
            <a:r>
              <a:rPr lang="en-US" dirty="0" smtClean="0"/>
              <a:t> terms are internal energy of copper sleeve and of battery</a:t>
            </a:r>
          </a:p>
          <a:p>
            <a:endParaRPr lang="en-US" dirty="0"/>
          </a:p>
          <a:p>
            <a:r>
              <a:rPr lang="en-US" i="1" dirty="0" smtClean="0"/>
              <a:t>c</a:t>
            </a:r>
            <a:r>
              <a:rPr lang="en-US" baseline="-25000" dirty="0" smtClean="0"/>
              <a:t>g</a:t>
            </a:r>
            <a:r>
              <a:rPr lang="en-US" dirty="0" smtClean="0"/>
              <a:t> is specific heat of expelled matter (1 – 2 J/g-K ?, used 1.05)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2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results of analysis:</a:t>
            </a:r>
            <a:br>
              <a:rPr lang="en-US" dirty="0" smtClean="0"/>
            </a:br>
            <a:r>
              <a:rPr lang="en-US" dirty="0" smtClean="0"/>
              <a:t>Test 17 100 % 26 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417639"/>
            <a:ext cx="8424333" cy="43904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Exothermic energy ~ 30 kJ</a:t>
            </a:r>
          </a:p>
          <a:p>
            <a:pPr algn="ctr"/>
            <a:r>
              <a:rPr lang="en-US" dirty="0" smtClean="0"/>
              <a:t>Original Chemical-Electrical energy 34.6 kJ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17" y="1993901"/>
            <a:ext cx="3436706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983" y="1924050"/>
            <a:ext cx="3198031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>
            <a:off x="4205056" y="3132667"/>
            <a:ext cx="426210" cy="1778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results of analysis:</a:t>
            </a:r>
            <a:br>
              <a:rPr lang="en-US" dirty="0"/>
            </a:br>
            <a:r>
              <a:rPr lang="en-US" dirty="0"/>
              <a:t>Test 17 100 % 26 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667" y="1972733"/>
            <a:ext cx="571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about mass expelled from battery consumed by </a:t>
            </a:r>
            <a:r>
              <a:rPr lang="en-US" dirty="0" smtClean="0">
                <a:solidFill>
                  <a:schemeClr val="tx2"/>
                </a:solidFill>
              </a:rPr>
              <a:t>combustion</a:t>
            </a:r>
            <a:r>
              <a:rPr lang="en-US" dirty="0" smtClean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668" y="2342065"/>
            <a:ext cx="3234266" cy="30141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2516717"/>
            <a:ext cx="2882900" cy="24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157133" y="2572434"/>
            <a:ext cx="47640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Cone calorimeter data of similar battery @ 100%</a:t>
            </a:r>
          </a:p>
          <a:p>
            <a:r>
              <a:rPr lang="en-US" dirty="0" smtClean="0"/>
              <a:t>~ 3 – 5 kJ/g lost</a:t>
            </a:r>
          </a:p>
          <a:p>
            <a:endParaRPr lang="en-US" dirty="0"/>
          </a:p>
          <a:p>
            <a:r>
              <a:rPr lang="en-US" dirty="0" smtClean="0"/>
              <a:t>Therefore ~ 4 kJ/g x 10 g/s = 40 kW peak</a:t>
            </a:r>
          </a:p>
          <a:p>
            <a:endParaRPr lang="en-US" dirty="0"/>
          </a:p>
          <a:p>
            <a:r>
              <a:rPr lang="en-US" dirty="0" smtClean="0"/>
              <a:t>Or overall   </a:t>
            </a:r>
            <a:r>
              <a:rPr lang="en-US" dirty="0"/>
              <a:t>~ 4 kJ/g </a:t>
            </a:r>
            <a:r>
              <a:rPr lang="en-US" dirty="0" smtClean="0"/>
              <a:t>x 22 g lost = 88 kJ by combustion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7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8503"/>
            <a:ext cx="7924800" cy="1143000"/>
          </a:xfrm>
        </p:spPr>
        <p:txBody>
          <a:bodyPr/>
          <a:lstStyle/>
          <a:p>
            <a:r>
              <a:rPr lang="en-US" dirty="0" smtClean="0"/>
              <a:t>Typical: Test 17 100 % 26 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5867" y="1490132"/>
            <a:ext cx="5198534" cy="42248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7" y="1600199"/>
            <a:ext cx="528415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934" y="2192866"/>
            <a:ext cx="30540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Exothermic energy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Contributes to: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1. Temperature increase in battery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2. Hot mass expelled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3. External combustion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results: At 80% SOC varying </a:t>
            </a:r>
            <a:r>
              <a:rPr lang="en-US" i="1" dirty="0" smtClean="0"/>
              <a:t>P</a:t>
            </a:r>
            <a:br>
              <a:rPr lang="en-US" i="1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key Temperatures……….insensitive to P</a:t>
            </a:r>
            <a:endParaRPr lang="en-US" sz="2400" i="1" dirty="0">
              <a:solidFill>
                <a:schemeClr val="tx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68500" y="1536700"/>
            <a:ext cx="4775200" cy="4140200"/>
            <a:chOff x="2082800" y="1536700"/>
            <a:chExt cx="4775200" cy="4140200"/>
          </a:xfrm>
        </p:grpSpPr>
        <p:sp>
          <p:nvSpPr>
            <p:cNvPr id="4" name="Rectangle 3"/>
            <p:cNvSpPr/>
            <p:nvPr/>
          </p:nvSpPr>
          <p:spPr>
            <a:xfrm>
              <a:off x="2082800" y="1536700"/>
              <a:ext cx="4775200" cy="41402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500" y="1968500"/>
              <a:ext cx="4238699" cy="337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22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1776"/>
            <a:ext cx="7924800" cy="1143000"/>
          </a:xfrm>
        </p:spPr>
        <p:txBody>
          <a:bodyPr/>
          <a:lstStyle/>
          <a:p>
            <a:r>
              <a:rPr lang="en-US" dirty="0" smtClean="0"/>
              <a:t>Overall results: At 80% SOC varying </a:t>
            </a:r>
            <a:r>
              <a:rPr lang="en-US" i="1" dirty="0" smtClean="0"/>
              <a:t>P</a:t>
            </a:r>
            <a:br>
              <a:rPr lang="en-US" i="1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key mass loss…….insensitive to P</a:t>
            </a:r>
            <a:endParaRPr lang="en-US" sz="2400" i="1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8500" y="1536700"/>
            <a:ext cx="4775200" cy="4140200"/>
            <a:chOff x="2082800" y="1536700"/>
            <a:chExt cx="4775200" cy="4140200"/>
          </a:xfrm>
        </p:grpSpPr>
        <p:sp>
          <p:nvSpPr>
            <p:cNvPr id="4" name="Rectangle 3"/>
            <p:cNvSpPr/>
            <p:nvPr/>
          </p:nvSpPr>
          <p:spPr>
            <a:xfrm>
              <a:off x="2082800" y="1536700"/>
              <a:ext cx="4775200" cy="41402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7900" y="1917700"/>
              <a:ext cx="4238699" cy="338143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070600" y="2260600"/>
            <a:ext cx="2105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= 44 g</a:t>
            </a:r>
          </a:p>
          <a:p>
            <a:endParaRPr lang="en-US" dirty="0"/>
          </a:p>
          <a:p>
            <a:r>
              <a:rPr lang="en-US" dirty="0" smtClean="0"/>
              <a:t>After 1</a:t>
            </a:r>
            <a:r>
              <a:rPr lang="en-US" baseline="30000" dirty="0" smtClean="0"/>
              <a:t>st</a:t>
            </a:r>
            <a:r>
              <a:rPr lang="en-US" dirty="0" smtClean="0"/>
              <a:t> vent ~ 41 g</a:t>
            </a:r>
          </a:p>
          <a:p>
            <a:endParaRPr lang="en-US" dirty="0"/>
          </a:p>
          <a:p>
            <a:r>
              <a:rPr lang="en-US" dirty="0" smtClean="0"/>
              <a:t>Final mass ~ 28 – 30 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1776"/>
            <a:ext cx="7924800" cy="1143000"/>
          </a:xfrm>
        </p:spPr>
        <p:txBody>
          <a:bodyPr/>
          <a:lstStyle/>
          <a:p>
            <a:r>
              <a:rPr lang="en-US" dirty="0" smtClean="0"/>
              <a:t>Overall results: At 80% SOC varying </a:t>
            </a:r>
            <a:r>
              <a:rPr lang="en-US" i="1" dirty="0" smtClean="0"/>
              <a:t>P</a:t>
            </a:r>
            <a:br>
              <a:rPr lang="en-US" i="1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Exothermic energy…….insensitive to P after 9 W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500" y="1536700"/>
            <a:ext cx="4775200" cy="4140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70600" y="2260600"/>
            <a:ext cx="22994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power 3 – 9 W</a:t>
            </a:r>
          </a:p>
          <a:p>
            <a:endParaRPr lang="en-US" dirty="0"/>
          </a:p>
          <a:p>
            <a:r>
              <a:rPr lang="en-US" dirty="0" smtClean="0"/>
              <a:t>Max ~ 33 +/- 4 kJ</a:t>
            </a:r>
          </a:p>
          <a:p>
            <a:endParaRPr lang="en-US" dirty="0"/>
          </a:p>
          <a:p>
            <a:r>
              <a:rPr lang="en-US" dirty="0" smtClean="0"/>
              <a:t>Original Electric ~ 35 kJ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17700"/>
            <a:ext cx="42418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Measure energy produced during “Runaway”</a:t>
            </a:r>
          </a:p>
          <a:p>
            <a:r>
              <a:rPr lang="en-US" dirty="0" smtClean="0"/>
              <a:t>Runaway: Rapid exothermic release of chemical energy</a:t>
            </a:r>
          </a:p>
          <a:p>
            <a:pPr lvl="1"/>
            <a:r>
              <a:rPr lang="en-US" dirty="0" smtClean="0"/>
              <a:t>Battery chemistry out of control</a:t>
            </a:r>
          </a:p>
          <a:p>
            <a:pPr lvl="1"/>
            <a:r>
              <a:rPr lang="en-US" dirty="0" smtClean="0"/>
              <a:t>Rate of reaction increases with temperature</a:t>
            </a:r>
          </a:p>
          <a:p>
            <a:pPr lvl="1"/>
            <a:r>
              <a:rPr lang="en-US" dirty="0" smtClean="0"/>
              <a:t>Energy release exceeds heat loss</a:t>
            </a:r>
          </a:p>
          <a:p>
            <a:pPr indent="-285750"/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High temperature</a:t>
            </a:r>
          </a:p>
          <a:p>
            <a:pPr lvl="1"/>
            <a:r>
              <a:rPr lang="en-US" dirty="0" smtClean="0"/>
              <a:t>Combustion</a:t>
            </a:r>
          </a:p>
          <a:p>
            <a:pPr lvl="1"/>
            <a:r>
              <a:rPr lang="en-US" dirty="0" smtClean="0"/>
              <a:t>Hot debris</a:t>
            </a:r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34" y="3158067"/>
            <a:ext cx="3200400" cy="242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0066" y="5214435"/>
            <a:ext cx="268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battery runaway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62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results: At ~ 26 W,  varying </a:t>
            </a:r>
            <a:r>
              <a:rPr lang="en-US" dirty="0"/>
              <a:t>SOC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key Temperatures……….insensitive to </a:t>
            </a:r>
            <a:r>
              <a:rPr lang="en-US" sz="2400" i="1" dirty="0" err="1" smtClean="0">
                <a:solidFill>
                  <a:schemeClr val="tx2"/>
                </a:solidFill>
              </a:rPr>
              <a:t>soc</a:t>
            </a:r>
            <a:r>
              <a:rPr lang="en-US" sz="2400" i="1" dirty="0" smtClean="0">
                <a:solidFill>
                  <a:schemeClr val="tx2"/>
                </a:solidFill>
              </a:rPr>
              <a:t> for T</a:t>
            </a:r>
            <a:r>
              <a:rPr lang="en-US" sz="2400" i="1" baseline="-25000" dirty="0" smtClean="0">
                <a:solidFill>
                  <a:schemeClr val="tx2"/>
                </a:solidFill>
              </a:rPr>
              <a:t>1</a:t>
            </a:r>
            <a:r>
              <a:rPr lang="en-US" sz="2400" i="1" dirty="0" smtClean="0">
                <a:solidFill>
                  <a:schemeClr val="tx2"/>
                </a:solidFill>
              </a:rPr>
              <a:t> T </a:t>
            </a:r>
            <a:r>
              <a:rPr lang="en-US" sz="2400" i="1" baseline="-25000" dirty="0" smtClean="0">
                <a:solidFill>
                  <a:schemeClr val="tx2"/>
                </a:solidFill>
              </a:rPr>
              <a:t>2</a:t>
            </a:r>
            <a:endParaRPr lang="en-US" sz="2400" i="1" baseline="-25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9500" y="1536700"/>
            <a:ext cx="4775200" cy="4140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28800"/>
            <a:ext cx="4279900" cy="3416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0097" y="2781300"/>
            <a:ext cx="30739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vent ~ 200 ºC</a:t>
            </a:r>
          </a:p>
          <a:p>
            <a:endParaRPr lang="en-US" dirty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vent ~ 260 ºC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Peak after runaway 600 to 1000ºC</a:t>
            </a:r>
          </a:p>
          <a:p>
            <a:endParaRPr lang="en-US" dirty="0"/>
          </a:p>
          <a:p>
            <a:r>
              <a:rPr lang="en-US" dirty="0" smtClean="0"/>
              <a:t>0% SOC questionable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05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1776"/>
            <a:ext cx="7924800" cy="1143000"/>
          </a:xfrm>
        </p:spPr>
        <p:txBody>
          <a:bodyPr/>
          <a:lstStyle/>
          <a:p>
            <a:r>
              <a:rPr lang="en-US" dirty="0"/>
              <a:t>Overall results: At ~ 26 W,  varying SOC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2400" i="1" dirty="0" smtClean="0">
                <a:solidFill>
                  <a:schemeClr val="tx2"/>
                </a:solidFill>
              </a:rPr>
              <a:t>key mass loss…….insensitive to </a:t>
            </a:r>
            <a:r>
              <a:rPr lang="en-US" sz="2400" i="1" dirty="0" err="1" smtClean="0">
                <a:solidFill>
                  <a:schemeClr val="tx2"/>
                </a:solidFill>
              </a:rPr>
              <a:t>soc</a:t>
            </a:r>
            <a:r>
              <a:rPr lang="en-US" sz="2400" i="1" dirty="0" smtClean="0">
                <a:solidFill>
                  <a:schemeClr val="tx2"/>
                </a:solidFill>
              </a:rPr>
              <a:t> after 1</a:t>
            </a:r>
            <a:r>
              <a:rPr lang="en-US" sz="2400" i="1" baseline="30000" dirty="0" smtClean="0">
                <a:solidFill>
                  <a:schemeClr val="tx2"/>
                </a:solidFill>
              </a:rPr>
              <a:t>st</a:t>
            </a:r>
            <a:r>
              <a:rPr lang="en-US" sz="2400" i="1" dirty="0" smtClean="0">
                <a:solidFill>
                  <a:schemeClr val="tx2"/>
                </a:solidFill>
              </a:rPr>
              <a:t> vent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500" y="1536700"/>
            <a:ext cx="4775200" cy="4140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5800" y="2298700"/>
            <a:ext cx="31771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= 44 g</a:t>
            </a:r>
          </a:p>
          <a:p>
            <a:endParaRPr lang="en-US" dirty="0"/>
          </a:p>
          <a:p>
            <a:r>
              <a:rPr lang="en-US" dirty="0" smtClean="0"/>
              <a:t>After 1</a:t>
            </a:r>
            <a:r>
              <a:rPr lang="en-US" baseline="30000" dirty="0" smtClean="0"/>
              <a:t>st</a:t>
            </a:r>
            <a:r>
              <a:rPr lang="en-US" dirty="0" smtClean="0"/>
              <a:t> vent ~ 41 g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chemeClr val="tx2"/>
                </a:solidFill>
              </a:rPr>
              <a:t>Final mass decreases with SOC</a:t>
            </a:r>
          </a:p>
          <a:p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from 36 to 26 g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8828"/>
            <a:ext cx="4279900" cy="3378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406900" y="3683000"/>
            <a:ext cx="1358900" cy="17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31776"/>
            <a:ext cx="8597900" cy="1143000"/>
          </a:xfrm>
        </p:spPr>
        <p:txBody>
          <a:bodyPr/>
          <a:lstStyle/>
          <a:p>
            <a:r>
              <a:rPr lang="en-US" dirty="0"/>
              <a:t>Overall results: At ~ 26 W</a:t>
            </a:r>
            <a:r>
              <a:rPr lang="en-US" dirty="0" smtClean="0"/>
              <a:t>, varying SOC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Exothermic energy…….increases with SOC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500" y="1536700"/>
            <a:ext cx="4775200" cy="4140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70600" y="2260600"/>
            <a:ext cx="257324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Original Electric ~ 35 kJ</a:t>
            </a:r>
          </a:p>
          <a:p>
            <a:endParaRPr lang="en-US" dirty="0"/>
          </a:p>
          <a:p>
            <a:r>
              <a:rPr lang="en-US" dirty="0" smtClean="0"/>
              <a:t>0% SOC is questionable</a:t>
            </a:r>
          </a:p>
          <a:p>
            <a:r>
              <a:rPr lang="en-US" dirty="0" smtClean="0"/>
              <a:t>Energy actually endothermic</a:t>
            </a:r>
          </a:p>
          <a:p>
            <a:r>
              <a:rPr lang="en-US" dirty="0" smtClean="0"/>
              <a:t> after long time ~ 3000 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17700"/>
            <a:ext cx="42799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19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31776"/>
            <a:ext cx="8597900" cy="1143000"/>
          </a:xfrm>
        </p:spPr>
        <p:txBody>
          <a:bodyPr/>
          <a:lstStyle/>
          <a:p>
            <a:r>
              <a:rPr lang="en-US" dirty="0" smtClean="0"/>
              <a:t>Combustion Results from Cone calorimeter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Exothermic energy &amp; mass varying Heat flux @90% </a:t>
            </a:r>
            <a:r>
              <a:rPr lang="en-US" sz="2400" i="1" dirty="0" err="1" smtClean="0">
                <a:solidFill>
                  <a:schemeClr val="tx2"/>
                </a:solidFill>
              </a:rPr>
              <a:t>soc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500" y="2019300"/>
            <a:ext cx="8077200" cy="3124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35" y="2297111"/>
            <a:ext cx="3414957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635" y="2297111"/>
            <a:ext cx="3414957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957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31776"/>
            <a:ext cx="8597900" cy="1143000"/>
          </a:xfrm>
        </p:spPr>
        <p:txBody>
          <a:bodyPr/>
          <a:lstStyle/>
          <a:p>
            <a:r>
              <a:rPr lang="en-US" dirty="0" smtClean="0"/>
              <a:t>Combustion Results from Cone calorimeter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tx2"/>
                </a:solidFill>
              </a:rPr>
              <a:t>Exothermic energy &amp; mass varying </a:t>
            </a:r>
            <a:r>
              <a:rPr lang="en-US" sz="2400" i="1" dirty="0" err="1" smtClean="0">
                <a:solidFill>
                  <a:schemeClr val="tx2"/>
                </a:solidFill>
              </a:rPr>
              <a:t>soc</a:t>
            </a:r>
            <a:r>
              <a:rPr lang="en-US" sz="2400" i="1" dirty="0" smtClean="0">
                <a:solidFill>
                  <a:schemeClr val="tx2"/>
                </a:solidFill>
              </a:rPr>
              <a:t> @ 50 kW/m</a:t>
            </a:r>
            <a:r>
              <a:rPr lang="en-US" sz="2400" i="1" baseline="30000" dirty="0" smtClean="0">
                <a:solidFill>
                  <a:schemeClr val="tx2"/>
                </a:solidFill>
              </a:rPr>
              <a:t>2</a:t>
            </a:r>
            <a:endParaRPr lang="en-US" sz="2400" i="1" baseline="30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500" y="2019300"/>
            <a:ext cx="8077200" cy="3124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2" y="2195511"/>
            <a:ext cx="345112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2512" y="2195511"/>
            <a:ext cx="3451123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91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For 18650 Li ion battery with 34.6 kJ electric power and 44 g</a:t>
            </a:r>
          </a:p>
          <a:p>
            <a:r>
              <a:rPr lang="en-US" dirty="0" smtClean="0"/>
              <a:t>Runaway results most dependent on SOC</a:t>
            </a:r>
          </a:p>
          <a:p>
            <a:pPr lvl="1"/>
            <a:r>
              <a:rPr lang="en-US" dirty="0" smtClean="0"/>
              <a:t>Tests at 0% and at 0.5 V display limited or no runaway</a:t>
            </a:r>
          </a:p>
          <a:p>
            <a:pPr lvl="1"/>
            <a:r>
              <a:rPr lang="en-US" dirty="0" smtClean="0"/>
              <a:t>Mass loss increases from about 8 to 19 g with increasing SOC</a:t>
            </a:r>
          </a:p>
          <a:p>
            <a:pPr lvl="1"/>
            <a:r>
              <a:rPr lang="en-US" dirty="0" smtClean="0"/>
              <a:t>Exothermic runaway energy increases from about 20 to 40 kJ with SOC</a:t>
            </a:r>
          </a:p>
          <a:p>
            <a:pPr lvl="1"/>
            <a:r>
              <a:rPr lang="en-US" dirty="0" smtClean="0"/>
              <a:t>Combustion energy decreases from about 90 to 60 kJ with SOC (Cone data)</a:t>
            </a:r>
          </a:p>
          <a:p>
            <a:pPr lvl="1"/>
            <a:r>
              <a:rPr lang="en-US" dirty="0" smtClean="0"/>
              <a:t>Temperatures of battery and exit debris increase from about 600 to 1000ºC with SOC</a:t>
            </a:r>
          </a:p>
          <a:p>
            <a:pPr lvl="1"/>
            <a:r>
              <a:rPr lang="en-US" dirty="0" smtClean="0"/>
              <a:t>Duration of runaway ~ 2 s</a:t>
            </a:r>
          </a:p>
          <a:p>
            <a:pPr lvl="1"/>
            <a:r>
              <a:rPr lang="en-US" dirty="0" smtClean="0"/>
              <a:t>Duration of flaming ~ 10 s</a:t>
            </a:r>
          </a:p>
          <a:p>
            <a:pPr lvl="1"/>
            <a:r>
              <a:rPr lang="en-US" dirty="0" smtClean="0"/>
              <a:t>Duration of hot battery ~ 100+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99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-20150"/>
            <a:ext cx="9044115" cy="4349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/>
              <a:t>University of Maryland work – Fire behavior of Lithium ion batteries</a:t>
            </a:r>
            <a:endParaRPr lang="en-US" sz="2000" b="1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353792" y="377121"/>
            <a:ext cx="4697417" cy="2606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60000"/>
              </a:lnSpc>
              <a:buNone/>
            </a:pPr>
            <a:r>
              <a:rPr lang="en-US" sz="1600" dirty="0" smtClean="0"/>
              <a:t>Xuan Liu (</a:t>
            </a:r>
            <a:r>
              <a:rPr lang="en-US" sz="1600" dirty="0" err="1" smtClean="0"/>
              <a:t>Ph.D</a:t>
            </a:r>
            <a:r>
              <a:rPr lang="en-US" sz="1600" dirty="0" smtClean="0"/>
              <a:t> student), Prof. Stanislav I. </a:t>
            </a:r>
            <a:r>
              <a:rPr lang="en-US" sz="1600" dirty="0" err="1" smtClean="0"/>
              <a:t>Stoliarov</a:t>
            </a:r>
            <a:endParaRPr lang="en-US" sz="1600" dirty="0" smtClean="0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16" y="2913919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16" y="4871682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" y="2913919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" y="4871682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1771" t="6168" r="9083" b="14228"/>
          <a:stretch/>
        </p:blipFill>
        <p:spPr>
          <a:xfrm>
            <a:off x="3353748" y="778462"/>
            <a:ext cx="2488320" cy="2032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r="12752" b="31711"/>
          <a:stretch/>
        </p:blipFill>
        <p:spPr>
          <a:xfrm rot="10800000">
            <a:off x="599640" y="1116746"/>
            <a:ext cx="2068497" cy="1170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4248298" y="2329916"/>
            <a:ext cx="6536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18650 Battery 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343585" y="635067"/>
            <a:ext cx="16412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Copper Battery Container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484235" y="1798505"/>
            <a:ext cx="8058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Insulation Material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99639" y="1379216"/>
            <a:ext cx="116389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Testing Sample: Panasonic 18650 Li-ion Battery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7462" y="1734186"/>
            <a:ext cx="6647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20W DC</a:t>
            </a:r>
          </a:p>
          <a:p>
            <a:r>
              <a:rPr lang="en-US" sz="1200" dirty="0" smtClean="0"/>
              <a:t>Heating element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343585" y="1103747"/>
            <a:ext cx="9830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Thermocouple</a:t>
            </a:r>
            <a:endParaRPr lang="en-US" sz="12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13796" r="596" b="21677"/>
          <a:stretch/>
        </p:blipFill>
        <p:spPr>
          <a:xfrm>
            <a:off x="6687661" y="657690"/>
            <a:ext cx="1856674" cy="2149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688196" y="695331"/>
            <a:ext cx="16181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Copper Battery Container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482840" y="972330"/>
            <a:ext cx="0" cy="4870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72404" y="1920663"/>
            <a:ext cx="8179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Insulation Material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790339" y="1605852"/>
            <a:ext cx="6898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20W DC</a:t>
            </a:r>
            <a:endParaRPr lang="en-US" sz="1200" dirty="0"/>
          </a:p>
        </p:txBody>
      </p:sp>
      <p:cxnSp>
        <p:nvCxnSpPr>
          <p:cNvPr id="37" name="Straight Connector 36"/>
          <p:cNvCxnSpPr>
            <a:stCxn id="36" idx="0"/>
          </p:cNvCxnSpPr>
          <p:nvPr/>
        </p:nvCxnSpPr>
        <p:spPr>
          <a:xfrm flipV="1">
            <a:off x="8135242" y="1213146"/>
            <a:ext cx="60160" cy="3927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930977" y="3300369"/>
            <a:ext cx="1694651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Power loss</a:t>
            </a:r>
            <a:r>
              <a:rPr lang="en-US" sz="1400" dirty="0" smtClean="0"/>
              <a:t>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Specific heat</a:t>
            </a:r>
            <a:r>
              <a:rPr lang="en-US" sz="1400" dirty="0" smtClean="0"/>
              <a:t> of Li-ion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Mass loss </a:t>
            </a:r>
            <a:r>
              <a:rPr lang="en-US" sz="1400" dirty="0" smtClean="0"/>
              <a:t>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094" y="4986189"/>
            <a:ext cx="165792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Evolution</a:t>
            </a:r>
            <a:r>
              <a:rPr lang="en-US" sz="1400" dirty="0" smtClean="0"/>
              <a:t> of energy released by </a:t>
            </a:r>
            <a:r>
              <a:rPr lang="en-US" sz="1400" b="1" i="1" dirty="0" smtClean="0"/>
              <a:t>chemical reactions</a:t>
            </a:r>
            <a:r>
              <a:rPr lang="en-US" sz="1400" dirty="0" smtClean="0"/>
              <a:t> inside battery is determined</a:t>
            </a:r>
          </a:p>
        </p:txBody>
      </p:sp>
      <p:sp>
        <p:nvSpPr>
          <p:cNvPr id="44" name="Right Brace 43"/>
          <p:cNvSpPr/>
          <p:nvPr/>
        </p:nvSpPr>
        <p:spPr>
          <a:xfrm>
            <a:off x="3288231" y="3292527"/>
            <a:ext cx="244248" cy="3147128"/>
          </a:xfrm>
          <a:prstGeom prst="rightBrace">
            <a:avLst>
              <a:gd name="adj1" fmla="val 8333"/>
              <a:gd name="adj2" fmla="val 1615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 flipH="1" flipV="1">
            <a:off x="5580519" y="3256393"/>
            <a:ext cx="244248" cy="3147128"/>
          </a:xfrm>
          <a:prstGeom prst="rightBrace">
            <a:avLst>
              <a:gd name="adj1" fmla="val 8333"/>
              <a:gd name="adj2" fmla="val 2394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4257725" y="4519386"/>
            <a:ext cx="257186" cy="44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rot="16200000" flipH="1">
            <a:off x="3628731" y="3597195"/>
            <a:ext cx="168315" cy="384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 rot="16200000" flipH="1">
            <a:off x="5304044" y="5454695"/>
            <a:ext cx="168315" cy="384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4202431" y="918741"/>
            <a:ext cx="395477" cy="30436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0" idx="0"/>
          </p:cNvCxnSpPr>
          <p:nvPr/>
        </p:nvCxnSpPr>
        <p:spPr>
          <a:xfrm flipH="1" flipV="1">
            <a:off x="4815364" y="1617508"/>
            <a:ext cx="474476" cy="1166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31" idx="2"/>
          </p:cNvCxnSpPr>
          <p:nvPr/>
        </p:nvCxnSpPr>
        <p:spPr>
          <a:xfrm flipH="1" flipV="1">
            <a:off x="3835125" y="1380746"/>
            <a:ext cx="597908" cy="3976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563809" y="2093643"/>
            <a:ext cx="34099" cy="2451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55283" y="3251337"/>
            <a:ext cx="8583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AVG Integrated Energy: 31.2 kJ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33792" y="5004311"/>
            <a:ext cx="756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AVG Integrated Energy: 4.9 kJ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-7620" y="2856869"/>
            <a:ext cx="91440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34215" y="6639199"/>
            <a:ext cx="2109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Supported by Ford Motor and FAA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7547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7924800" cy="1143000"/>
          </a:xfrm>
        </p:spPr>
        <p:txBody>
          <a:bodyPr/>
          <a:lstStyle/>
          <a:p>
            <a:r>
              <a:rPr lang="en-US" dirty="0" smtClean="0"/>
              <a:t>Hazard </a:t>
            </a:r>
            <a:r>
              <a:rPr lang="en-US" dirty="0" smtClean="0"/>
              <a:t>analysis &amp; future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7" y="2247900"/>
            <a:ext cx="3648353" cy="2743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 smtClean="0"/>
              <a:t>experimental results in thermal model</a:t>
            </a:r>
          </a:p>
          <a:p>
            <a:r>
              <a:rPr lang="en-US" dirty="0" smtClean="0"/>
              <a:t>Investigate batteries in array</a:t>
            </a:r>
          </a:p>
          <a:p>
            <a:pPr lvl="1"/>
            <a:r>
              <a:rPr lang="en-US" dirty="0" smtClean="0"/>
              <a:t>Model packaging material</a:t>
            </a:r>
          </a:p>
          <a:p>
            <a:pPr lvl="1"/>
            <a:r>
              <a:rPr lang="en-US" dirty="0" smtClean="0"/>
              <a:t>Develop </a:t>
            </a:r>
            <a:r>
              <a:rPr lang="en-US" dirty="0" smtClean="0"/>
              <a:t>rate of spread</a:t>
            </a:r>
          </a:p>
          <a:p>
            <a:r>
              <a:rPr lang="en-US" dirty="0" smtClean="0"/>
              <a:t>Model exothermic runaway from Thermochemistry</a:t>
            </a:r>
          </a:p>
          <a:p>
            <a:pPr lvl="1"/>
            <a:r>
              <a:rPr lang="en-US" dirty="0" smtClean="0"/>
              <a:t>Electrical energy converted to heat</a:t>
            </a:r>
          </a:p>
          <a:p>
            <a:pPr lvl="1"/>
            <a:r>
              <a:rPr lang="en-US" dirty="0" smtClean="0"/>
              <a:t>Arrhenius reaction</a:t>
            </a:r>
          </a:p>
          <a:p>
            <a:r>
              <a:rPr lang="en-US" dirty="0" smtClean="0"/>
              <a:t>Model mitigation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50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-Durning-String-Band-14-150x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96" y="2667000"/>
            <a:ext cx="1828800" cy="1828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10124" r="10124"/>
          <a:stretch>
            <a:fillRect/>
          </a:stretch>
        </p:blipFill>
        <p:spPr>
          <a:xfrm>
            <a:off x="677962" y="266700"/>
            <a:ext cx="1992086" cy="1828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3494570" cy="1097280"/>
          </a:xfrm>
        </p:spPr>
        <p:txBody>
          <a:bodyPr/>
          <a:lstStyle/>
          <a:p>
            <a:r>
              <a:rPr lang="en-US" sz="2800" dirty="0" smtClean="0"/>
              <a:t>That’s </a:t>
            </a:r>
            <a:r>
              <a:rPr lang="en-US" sz="2800" dirty="0" smtClean="0"/>
              <a:t>all for Batteries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Please come back and visit the Mummers Parade</a:t>
            </a:r>
          </a:p>
          <a:p>
            <a:r>
              <a:rPr lang="en-US" dirty="0" smtClean="0"/>
              <a:t>New Year’s Day 2014</a:t>
            </a:r>
          </a:p>
          <a:p>
            <a:r>
              <a:rPr lang="en-US" dirty="0" smtClean="0"/>
              <a:t>Philadelphia, PA</a:t>
            </a:r>
            <a:endParaRPr lang="en-US" dirty="0"/>
          </a:p>
        </p:txBody>
      </p:sp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53343" y="2062585"/>
            <a:ext cx="3672714" cy="2743200"/>
          </a:xfrm>
          <a:prstGeom prst="rect">
            <a:avLst/>
          </a:prstGeom>
        </p:spPr>
      </p:pic>
      <p:pic>
        <p:nvPicPr>
          <p:cNvPr id="8" name="Picture 7" descr="2013-Durning-String-Band-6-150x1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18" y="4122691"/>
            <a:ext cx="1828800" cy="1828800"/>
          </a:xfrm>
          <a:prstGeom prst="rect">
            <a:avLst/>
          </a:prstGeom>
        </p:spPr>
      </p:pic>
      <p:pic>
        <p:nvPicPr>
          <p:cNvPr id="9" name="Picture 8" descr="2013-Durning-String-Band-8-150x1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48" y="3886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li ion battery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18650: 18 mm diameter, </a:t>
            </a:r>
            <a:r>
              <a:rPr lang="en-US" dirty="0" smtClean="0"/>
              <a:t>65 </a:t>
            </a:r>
            <a:r>
              <a:rPr lang="en-US" dirty="0" smtClean="0"/>
              <a:t>mm length</a:t>
            </a:r>
          </a:p>
          <a:p>
            <a:r>
              <a:rPr lang="en-US" dirty="0" smtClean="0"/>
              <a:t>~ 44 g</a:t>
            </a:r>
          </a:p>
          <a:p>
            <a:r>
              <a:rPr lang="en-US" dirty="0" smtClean="0"/>
              <a:t>Anode</a:t>
            </a:r>
          </a:p>
          <a:p>
            <a:pPr lvl="1"/>
            <a:r>
              <a:rPr lang="en-US" dirty="0" smtClean="0"/>
              <a:t>Graphite, Copper</a:t>
            </a:r>
          </a:p>
          <a:p>
            <a:r>
              <a:rPr lang="en-US" dirty="0" smtClean="0"/>
              <a:t>Cathode</a:t>
            </a:r>
          </a:p>
          <a:p>
            <a:pPr lvl="1"/>
            <a:r>
              <a:rPr lang="en-US" dirty="0" smtClean="0"/>
              <a:t>Li oxide, aluminum</a:t>
            </a:r>
          </a:p>
          <a:p>
            <a:r>
              <a:rPr lang="en-US" dirty="0" smtClean="0"/>
              <a:t>Separator</a:t>
            </a:r>
          </a:p>
          <a:p>
            <a:pPr lvl="1"/>
            <a:r>
              <a:rPr lang="en-US" dirty="0" smtClean="0"/>
              <a:t>PE or PP membrane</a:t>
            </a:r>
          </a:p>
          <a:p>
            <a:pPr lvl="1"/>
            <a:r>
              <a:rPr lang="en-US" dirty="0" smtClean="0"/>
              <a:t>Regulates ion flow</a:t>
            </a:r>
          </a:p>
          <a:p>
            <a:r>
              <a:rPr lang="en-US" dirty="0" smtClean="0"/>
              <a:t>Electrolyte</a:t>
            </a:r>
          </a:p>
          <a:p>
            <a:pPr lvl="1"/>
            <a:r>
              <a:rPr lang="en-US" dirty="0" smtClean="0"/>
              <a:t>Organic combustible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314" y="894608"/>
            <a:ext cx="1534219" cy="1046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488" y="2219219"/>
            <a:ext cx="3215550" cy="274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1862667" y="2455334"/>
            <a:ext cx="5418666" cy="109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72733" y="3183467"/>
            <a:ext cx="3191934" cy="86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72733" y="3945467"/>
            <a:ext cx="4385734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33600" y="4597400"/>
            <a:ext cx="4013200" cy="3650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793" y="5165619"/>
            <a:ext cx="2234512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63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thermal runaway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			       </a:t>
            </a:r>
            <a:r>
              <a:rPr lang="en-US" dirty="0" smtClean="0">
                <a:solidFill>
                  <a:schemeClr val="tx2"/>
                </a:solidFill>
              </a:rPr>
              <a:t>All lead to temperature increase and    					     acceleration of chemical decomposition</a:t>
            </a:r>
          </a:p>
          <a:p>
            <a:pPr lvl="1"/>
            <a:r>
              <a:rPr lang="en-US" dirty="0" smtClean="0"/>
              <a:t>Critical temperature triggers</a:t>
            </a:r>
          </a:p>
          <a:p>
            <a:pPr lvl="1"/>
            <a:r>
              <a:rPr lang="en-US" dirty="0" smtClean="0"/>
              <a:t>Due to heat source</a:t>
            </a:r>
          </a:p>
          <a:p>
            <a:pPr lvl="1"/>
            <a:r>
              <a:rPr lang="en-US" dirty="0" smtClean="0"/>
              <a:t>Separator melts, inoperative</a:t>
            </a:r>
          </a:p>
          <a:p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Physical damage</a:t>
            </a:r>
          </a:p>
          <a:p>
            <a:pPr lvl="1"/>
            <a:r>
              <a:rPr lang="en-US" dirty="0" smtClean="0"/>
              <a:t>Li dendrite grows to cause short</a:t>
            </a:r>
          </a:p>
          <a:p>
            <a:r>
              <a:rPr lang="en-US" dirty="0" smtClean="0"/>
              <a:t>Electrical</a:t>
            </a:r>
          </a:p>
          <a:p>
            <a:pPr lvl="1"/>
            <a:r>
              <a:rPr lang="en-US" dirty="0" smtClean="0"/>
              <a:t>Overcharge</a:t>
            </a:r>
          </a:p>
          <a:p>
            <a:pPr lvl="1"/>
            <a:r>
              <a:rPr lang="en-US" dirty="0" smtClean="0"/>
              <a:t>Rapid discharge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67" y="2476500"/>
            <a:ext cx="2841986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6133" y="5345668"/>
            <a:ext cx="215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Hazard: one bad apple!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7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777" y="4013200"/>
            <a:ext cx="2496581" cy="1371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397009"/>
            <a:ext cx="3582590" cy="1097280"/>
          </a:xfrm>
        </p:spPr>
        <p:txBody>
          <a:bodyPr/>
          <a:lstStyle/>
          <a:p>
            <a:r>
              <a:rPr lang="en-US" sz="2400" dirty="0" smtClean="0"/>
              <a:t>Background from literature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12647" y="1765301"/>
            <a:ext cx="4399619" cy="36195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0ver 30 years of R &amp; D on Li-ion batteries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Increasing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odeling of Runaway</a:t>
            </a:r>
          </a:p>
          <a:p>
            <a:pPr marL="742950" lvl="1" indent="-285750">
              <a:buFont typeface="Arial"/>
              <a:buChar char="•"/>
            </a:pPr>
            <a:r>
              <a:rPr lang="en-US" sz="1900" dirty="0"/>
              <a:t>Sophisticated</a:t>
            </a:r>
            <a:endParaRPr lang="en-US" sz="1900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Up to 6 decomposition reactions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CFD thermo-</a:t>
            </a:r>
            <a:r>
              <a:rPr lang="en-US" sz="1800" dirty="0" err="1" smtClean="0"/>
              <a:t>chem</a:t>
            </a:r>
            <a:r>
              <a:rPr lang="en-US" sz="1800" dirty="0" smtClean="0"/>
              <a:t>-electrical analyses</a:t>
            </a:r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Experimental </a:t>
            </a:r>
          </a:p>
          <a:p>
            <a:pPr marL="742950" lvl="1" indent="-285750">
              <a:buFont typeface="Arial"/>
              <a:buChar char="•"/>
            </a:pPr>
            <a:r>
              <a:rPr lang="en-US" sz="1900" dirty="0" smtClean="0"/>
              <a:t>Component studies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DSC, ARC devices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30" y="945649"/>
            <a:ext cx="2540000" cy="185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9068" y="2430517"/>
            <a:ext cx="73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22684" y="350578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941" y="2235784"/>
            <a:ext cx="1145789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955" y="4424417"/>
            <a:ext cx="1613971" cy="1371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048000" y="1917700"/>
            <a:ext cx="3052777" cy="318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00777" y="2044700"/>
            <a:ext cx="947723" cy="1830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3200" y="2799849"/>
            <a:ext cx="1739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22500" y="5080000"/>
            <a:ext cx="1616455" cy="304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11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runaway energy of 18650 li+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Build calorimeter with known heat input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18650 characteristics</a:t>
            </a:r>
          </a:p>
          <a:p>
            <a:pPr lvl="1"/>
            <a:r>
              <a:rPr lang="en-US" dirty="0" smtClean="0"/>
              <a:t>2.6 Ah @ 3.7 V or </a:t>
            </a:r>
            <a:r>
              <a:rPr lang="en-US" dirty="0" smtClean="0">
                <a:solidFill>
                  <a:schemeClr val="accent2"/>
                </a:solidFill>
              </a:rPr>
              <a:t>34.6 kJ of electric power </a:t>
            </a:r>
            <a:r>
              <a:rPr lang="en-US" dirty="0" smtClean="0"/>
              <a:t>available</a:t>
            </a:r>
          </a:p>
          <a:p>
            <a:pPr lvl="1"/>
            <a:r>
              <a:rPr lang="en-US" dirty="0" smtClean="0"/>
              <a:t>Separator softens at 130ºC and melts &gt; 150ºC</a:t>
            </a:r>
          </a:p>
          <a:p>
            <a:pPr lvl="1"/>
            <a:r>
              <a:rPr lang="en-US" dirty="0" smtClean="0"/>
              <a:t>PRV @ ~ 200 psi: white vapor emitted</a:t>
            </a:r>
          </a:p>
          <a:p>
            <a:pPr lvl="1"/>
            <a:r>
              <a:rPr lang="en-US" dirty="0" smtClean="0"/>
              <a:t>~ 250 ºC onset of runaway, jump to ~ 800ºC in seconds</a:t>
            </a:r>
          </a:p>
          <a:p>
            <a:pPr lvl="1"/>
            <a:r>
              <a:rPr lang="en-US" dirty="0" smtClean="0"/>
              <a:t>Gases emitted: CO</a:t>
            </a:r>
            <a:r>
              <a:rPr lang="en-US" baseline="-25000" dirty="0" smtClean="0"/>
              <a:t>2</a:t>
            </a:r>
            <a:r>
              <a:rPr lang="en-US" dirty="0" smtClean="0"/>
              <a:t>, CO, H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 other HC</a:t>
            </a:r>
          </a:p>
          <a:p>
            <a:pPr lvl="1"/>
            <a:r>
              <a:rPr lang="en-US" dirty="0" smtClean="0"/>
              <a:t>Solids emitted: Cu, Graphite, molten aluminum</a:t>
            </a:r>
          </a:p>
          <a:p>
            <a:r>
              <a:rPr lang="en-US" dirty="0" smtClean="0"/>
              <a:t>Chemical – Electrical mechanisms not discerned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771900"/>
            <a:ext cx="2609636" cy="1828800"/>
          </a:xfrm>
          <a:prstGeom prst="rect">
            <a:avLst/>
          </a:prstGeom>
        </p:spPr>
      </p:pic>
      <p:pic>
        <p:nvPicPr>
          <p:cNvPr id="9" name="Picture 8" descr="bat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924" y="1532467"/>
            <a:ext cx="244847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764" y="3721101"/>
            <a:ext cx="2609636" cy="1828800"/>
          </a:xfrm>
          <a:prstGeom prst="rect">
            <a:avLst/>
          </a:prstGeom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49" y="1522969"/>
            <a:ext cx="2448476" cy="1828800"/>
          </a:xfrm>
          <a:prstGeom prst="rect">
            <a:avLst/>
          </a:prstGeom>
        </p:spPr>
      </p:pic>
      <p:pic>
        <p:nvPicPr>
          <p:cNvPr id="6" name="Picture 5" descr="Macintosh HD:Users:jamesquintiere:Desktop:Research:FAA :Batteries:Calorimeter:Tests1-6:BatC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522969"/>
            <a:ext cx="477277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664" y="3052234"/>
            <a:ext cx="2216852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1400" y="5180569"/>
            <a:ext cx="4550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	</a:t>
            </a:r>
            <a:r>
              <a:rPr lang="en-US" sz="2000" dirty="0" smtClean="0">
                <a:solidFill>
                  <a:schemeClr val="tx2"/>
                </a:solidFill>
              </a:rPr>
              <a:t>Measure temperature and mass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&amp; Heater:  I x V = Watts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80779" y="5280971"/>
            <a:ext cx="1280888" cy="158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93067" y="2870200"/>
            <a:ext cx="3534833" cy="2410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803400" y="3721101"/>
            <a:ext cx="2489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alAssembl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79" y="379969"/>
            <a:ext cx="170744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2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and analysis</a:t>
            </a:r>
            <a:endParaRPr lang="en-US" dirty="0"/>
          </a:p>
        </p:txBody>
      </p:sp>
      <p:pic>
        <p:nvPicPr>
          <p:cNvPr id="5" name="Picture 4" descr="Macintosh HD:Users:jamesquintiere:Desktop:photo[5]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639" y="1744133"/>
            <a:ext cx="367314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Measure </a:t>
            </a:r>
            <a:r>
              <a:rPr lang="en-US" i="1" dirty="0" smtClean="0"/>
              <a:t>T</a:t>
            </a:r>
            <a:r>
              <a:rPr lang="en-US" dirty="0" smtClean="0"/>
              <a:t> on outer steel of battery</a:t>
            </a:r>
          </a:p>
          <a:p>
            <a:r>
              <a:rPr lang="en-US" dirty="0" smtClean="0"/>
              <a:t>Measure </a:t>
            </a:r>
            <a:r>
              <a:rPr lang="en-US" i="1" dirty="0" smtClean="0"/>
              <a:t>m</a:t>
            </a:r>
            <a:r>
              <a:rPr lang="en-US" dirty="0" smtClean="0"/>
              <a:t>, mass of battery on load cell</a:t>
            </a:r>
          </a:p>
          <a:p>
            <a:r>
              <a:rPr lang="en-US" dirty="0" smtClean="0"/>
              <a:t>Measure </a:t>
            </a:r>
            <a:r>
              <a:rPr lang="en-US" i="1" dirty="0" smtClean="0"/>
              <a:t>P</a:t>
            </a:r>
            <a:r>
              <a:rPr lang="en-US" dirty="0" smtClean="0"/>
              <a:t>, fixed power in by A x V = W</a:t>
            </a:r>
          </a:p>
          <a:p>
            <a:r>
              <a:rPr lang="en-US" dirty="0" smtClean="0"/>
              <a:t>Calibrate heat loss through insulation &amp; wires</a:t>
            </a:r>
          </a:p>
          <a:p>
            <a:pPr lvl="1"/>
            <a:r>
              <a:rPr lang="en-US" dirty="0" smtClean="0"/>
              <a:t>To match heat capacity of aluminum solid cylinder</a:t>
            </a:r>
          </a:p>
          <a:p>
            <a:r>
              <a:rPr lang="en-US" dirty="0" smtClean="0"/>
              <a:t>Perform conservation of mass and energy for battery </a:t>
            </a:r>
          </a:p>
          <a:p>
            <a:r>
              <a:rPr lang="en-US" dirty="0" smtClean="0"/>
              <a:t>Determine specific heat of battery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Determine energy transfer during heating and runaway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As a function of State of Charge (SOC)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As a function of Power In (P)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08912"/>
              </p:ext>
            </p:extLst>
          </p:nvPr>
        </p:nvGraphicFramePr>
        <p:xfrm>
          <a:off x="1481668" y="2760130"/>
          <a:ext cx="59563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Document" r:id="rId3" imgW="5956300" imgH="1739900" progId="Word.Document.12">
                  <p:embed/>
                </p:oleObj>
              </mc:Choice>
              <mc:Fallback>
                <p:oleObj name="Document" r:id="rId3" imgW="5956300" imgH="173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1668" y="2760130"/>
                        <a:ext cx="595630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35706"/>
              </p:ext>
            </p:extLst>
          </p:nvPr>
        </p:nvGraphicFramePr>
        <p:xfrm>
          <a:off x="1481668" y="1565273"/>
          <a:ext cx="59563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Document" r:id="rId5" imgW="5956300" imgH="1066800" progId="Word.Document.12">
                  <p:embed/>
                </p:oleObj>
              </mc:Choice>
              <mc:Fallback>
                <p:oleObj name="Document" r:id="rId5" imgW="5956300" imgH="106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1668" y="1565273"/>
                        <a:ext cx="59563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883348"/>
              </p:ext>
            </p:extLst>
          </p:nvPr>
        </p:nvGraphicFramePr>
        <p:xfrm>
          <a:off x="1481668" y="4633384"/>
          <a:ext cx="59563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Document" r:id="rId7" imgW="5956300" imgH="825500" progId="Word.Document.12">
                  <p:embed/>
                </p:oleObj>
              </mc:Choice>
              <mc:Fallback>
                <p:oleObj name="Document" r:id="rId7" imgW="5956300" imgH="82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1668" y="4633384"/>
                        <a:ext cx="59563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9600" y="5596467"/>
            <a:ext cx="238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Sensible energy of battery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and copper sleeve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0533" y="5596467"/>
            <a:ext cx="1752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Convective energy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out of battery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481668" y="5308600"/>
            <a:ext cx="440265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39067" y="5308600"/>
            <a:ext cx="262466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19461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2095</TotalTime>
  <Words>1004</Words>
  <Application>Microsoft Macintosh PowerPoint</Application>
  <PresentationFormat>On-screen Show (4:3)</PresentationFormat>
  <Paragraphs>222</Paragraphs>
  <Slides>28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Horizon</vt:lpstr>
      <vt:lpstr>Document</vt:lpstr>
      <vt:lpstr>Equation</vt:lpstr>
      <vt:lpstr>Thermal Dynamics  of 18650 Li-ion Batteries in Runaway </vt:lpstr>
      <vt:lpstr>Objective</vt:lpstr>
      <vt:lpstr>Typical li ion battery</vt:lpstr>
      <vt:lpstr>Causes of thermal runaway</vt:lpstr>
      <vt:lpstr>Background from literature</vt:lpstr>
      <vt:lpstr>Measure runaway energy of 18650 li+</vt:lpstr>
      <vt:lpstr>Apparatus design</vt:lpstr>
      <vt:lpstr>Measurements and analysis</vt:lpstr>
      <vt:lpstr>Analysis</vt:lpstr>
      <vt:lpstr>Typical test: SOC 90 % 25 W: edited after first vent White smoke: then runaway, ejected contents</vt:lpstr>
      <vt:lpstr>Typical data: Test 17 100 % 26 W</vt:lpstr>
      <vt:lpstr>Catastrophic examples: Expelled debris or Rocketed battery</vt:lpstr>
      <vt:lpstr>Reduced data</vt:lpstr>
      <vt:lpstr>Typical results of analysis: Test 17 100 % 26 W</vt:lpstr>
      <vt:lpstr>Typical results of analysis: Test 17 100 % 26 W</vt:lpstr>
      <vt:lpstr>Typical: Test 17 100 % 26 W</vt:lpstr>
      <vt:lpstr>Overall results: At 80% SOC varying P key Temperatures……….insensitive to P</vt:lpstr>
      <vt:lpstr>Overall results: At 80% SOC varying P key mass loss…….insensitive to P</vt:lpstr>
      <vt:lpstr>Overall results: At 80% SOC varying P Exothermic energy…….insensitive to P after 9 W</vt:lpstr>
      <vt:lpstr>Overall results: At ~ 26 W,  varying SOC key Temperatures……….insensitive to soc for T1 T 2</vt:lpstr>
      <vt:lpstr>Overall results: At ~ 26 W,  varying SOC key mass loss…….insensitive to soc after 1st vent</vt:lpstr>
      <vt:lpstr>Overall results: At ~ 26 W, varying SOC Exothermic energy…….increases with SOC</vt:lpstr>
      <vt:lpstr>Combustion Results from Cone calorimeter Exothermic energy &amp; mass varying Heat flux @90% soc</vt:lpstr>
      <vt:lpstr>Combustion Results from Cone calorimeter Exothermic energy &amp; mass varying soc @ 50 kW/m2</vt:lpstr>
      <vt:lpstr>Findings</vt:lpstr>
      <vt:lpstr>PowerPoint Presentation</vt:lpstr>
      <vt:lpstr>Hazard analysis &amp; future work</vt:lpstr>
      <vt:lpstr>That’s all for Batteries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Quintiere</dc:creator>
  <cp:lastModifiedBy>James Quintiere</cp:lastModifiedBy>
  <cp:revision>61</cp:revision>
  <dcterms:created xsi:type="dcterms:W3CDTF">2013-08-02T22:31:27Z</dcterms:created>
  <dcterms:modified xsi:type="dcterms:W3CDTF">2013-11-18T18:50:45Z</dcterms:modified>
</cp:coreProperties>
</file>