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8" r:id="rId4"/>
    <p:sldMasterId id="2147483731" r:id="rId5"/>
  </p:sldMasterIdLst>
  <p:notesMasterIdLst>
    <p:notesMasterId r:id="rId18"/>
  </p:notesMasterIdLst>
  <p:handoutMasterIdLst>
    <p:handoutMasterId r:id="rId19"/>
  </p:handoutMasterIdLst>
  <p:sldIdLst>
    <p:sldId id="436" r:id="rId6"/>
    <p:sldId id="744" r:id="rId7"/>
    <p:sldId id="801" r:id="rId8"/>
    <p:sldId id="803" r:id="rId9"/>
    <p:sldId id="804" r:id="rId10"/>
    <p:sldId id="807" r:id="rId11"/>
    <p:sldId id="797" r:id="rId12"/>
    <p:sldId id="814" r:id="rId13"/>
    <p:sldId id="812" r:id="rId14"/>
    <p:sldId id="802" r:id="rId15"/>
    <p:sldId id="809" r:id="rId16"/>
    <p:sldId id="815" r:id="rId17"/>
  </p:sldIdLst>
  <p:sldSz cx="9144000" cy="6858000" type="screen4x3"/>
  <p:notesSz cx="7315200" cy="96012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36">
          <p15:clr>
            <a:srgbClr val="A4A3A4"/>
          </p15:clr>
        </p15:guide>
        <p15:guide id="2" pos="339">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Mike (FAA)" initials="BM(" lastIdx="0" clrIdx="0">
    <p:extLst>
      <p:ext uri="{19B8F6BF-5375-455C-9EA6-DF929625EA0E}">
        <p15:presenceInfo xmlns:p15="http://schemas.microsoft.com/office/powerpoint/2012/main" userId="S-1-5-21-3215564045-1863808890-1157122868-1728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66FF"/>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585" autoAdjust="0"/>
  </p:normalViewPr>
  <p:slideViewPr>
    <p:cSldViewPr snapToGrid="0">
      <p:cViewPr varScale="1">
        <p:scale>
          <a:sx n="109" d="100"/>
          <a:sy n="109" d="100"/>
        </p:scale>
        <p:origin x="1656" y="102"/>
      </p:cViewPr>
      <p:guideLst>
        <p:guide orient="horz" pos="536"/>
        <p:guide pos="339"/>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0"/>
    </p:cViewPr>
  </p:sorterViewPr>
  <p:notesViewPr>
    <p:cSldViewPr snapToGrid="0">
      <p:cViewPr varScale="1">
        <p:scale>
          <a:sx n="79" d="100"/>
          <a:sy n="79" d="100"/>
        </p:scale>
        <p:origin x="-1968" y="-7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5296" tIns="47646" rIns="95296" bIns="47646" numCol="1" anchor="t" anchorCtr="0" compatLnSpc="1">
            <a:prstTxWarp prst="textNoShape">
              <a:avLst/>
            </a:prstTxWarp>
          </a:bodyPr>
          <a:lstStyle>
            <a:lvl1pPr defTabSz="954783">
              <a:spcBef>
                <a:spcPct val="0"/>
              </a:spcBef>
              <a:buFontTx/>
              <a:buNone/>
              <a:defRPr sz="1200">
                <a:latin typeface="Times New Roman" pitchFamily="18" charset="0"/>
              </a:defRPr>
            </a:lvl1pPr>
          </a:lstStyle>
          <a:p>
            <a:pPr>
              <a:defRPr/>
            </a:pPr>
            <a:endParaRPr lang="en-US" dirty="0"/>
          </a:p>
        </p:txBody>
      </p:sp>
      <p:sp>
        <p:nvSpPr>
          <p:cNvPr id="24579" name="Rectangle 3"/>
          <p:cNvSpPr>
            <a:spLocks noGrp="1" noChangeArrowheads="1"/>
          </p:cNvSpPr>
          <p:nvPr>
            <p:ph type="dt" sz="quarter" idx="1"/>
          </p:nvPr>
        </p:nvSpPr>
        <p:spPr bwMode="auto">
          <a:xfrm>
            <a:off x="4144618" y="0"/>
            <a:ext cx="3170583" cy="480388"/>
          </a:xfrm>
          <a:prstGeom prst="rect">
            <a:avLst/>
          </a:prstGeom>
          <a:noFill/>
          <a:ln w="9525">
            <a:noFill/>
            <a:miter lim="800000"/>
            <a:headEnd/>
            <a:tailEnd/>
          </a:ln>
          <a:effectLst/>
        </p:spPr>
        <p:txBody>
          <a:bodyPr vert="horz" wrap="square" lIns="95296" tIns="47646" rIns="95296" bIns="47646" numCol="1" anchor="t" anchorCtr="0" compatLnSpc="1">
            <a:prstTxWarp prst="textNoShape">
              <a:avLst/>
            </a:prstTxWarp>
          </a:bodyPr>
          <a:lstStyle>
            <a:lvl1pPr algn="r" defTabSz="954783">
              <a:spcBef>
                <a:spcPct val="0"/>
              </a:spcBef>
              <a:buFontTx/>
              <a:buNone/>
              <a:defRPr sz="1200">
                <a:latin typeface="Times New Roman" pitchFamily="18" charset="0"/>
              </a:defRPr>
            </a:lvl1pPr>
          </a:lstStyle>
          <a:p>
            <a:pPr>
              <a:defRPr/>
            </a:pPr>
            <a:endParaRPr lang="en-US" dirty="0"/>
          </a:p>
        </p:txBody>
      </p:sp>
      <p:sp>
        <p:nvSpPr>
          <p:cNvPr id="24580" name="Rectangle 4"/>
          <p:cNvSpPr>
            <a:spLocks noGrp="1" noChangeArrowheads="1"/>
          </p:cNvSpPr>
          <p:nvPr>
            <p:ph type="ftr" sz="quarter" idx="2"/>
          </p:nvPr>
        </p:nvSpPr>
        <p:spPr bwMode="auto">
          <a:xfrm>
            <a:off x="0" y="9120813"/>
            <a:ext cx="3170583" cy="480387"/>
          </a:xfrm>
          <a:prstGeom prst="rect">
            <a:avLst/>
          </a:prstGeom>
          <a:noFill/>
          <a:ln w="9525">
            <a:noFill/>
            <a:miter lim="800000"/>
            <a:headEnd/>
            <a:tailEnd/>
          </a:ln>
          <a:effectLst/>
        </p:spPr>
        <p:txBody>
          <a:bodyPr vert="horz" wrap="square" lIns="95296" tIns="47646" rIns="95296" bIns="47646" numCol="1" anchor="b" anchorCtr="0" compatLnSpc="1">
            <a:prstTxWarp prst="textNoShape">
              <a:avLst/>
            </a:prstTxWarp>
          </a:bodyPr>
          <a:lstStyle>
            <a:lvl1pPr defTabSz="954783">
              <a:spcBef>
                <a:spcPct val="0"/>
              </a:spcBef>
              <a:buFontTx/>
              <a:buNone/>
              <a:defRPr sz="1200">
                <a:latin typeface="Times New Roman" pitchFamily="18" charset="0"/>
              </a:defRPr>
            </a:lvl1pPr>
          </a:lstStyle>
          <a:p>
            <a:pPr>
              <a:defRPr/>
            </a:pPr>
            <a:endParaRPr lang="en-US" dirty="0"/>
          </a:p>
        </p:txBody>
      </p:sp>
      <p:sp>
        <p:nvSpPr>
          <p:cNvPr id="24581" name="Rectangle 5"/>
          <p:cNvSpPr>
            <a:spLocks noGrp="1" noChangeArrowheads="1"/>
          </p:cNvSpPr>
          <p:nvPr>
            <p:ph type="sldNum" sz="quarter" idx="3"/>
          </p:nvPr>
        </p:nvSpPr>
        <p:spPr bwMode="auto">
          <a:xfrm>
            <a:off x="4144618" y="9120813"/>
            <a:ext cx="3170583" cy="480387"/>
          </a:xfrm>
          <a:prstGeom prst="rect">
            <a:avLst/>
          </a:prstGeom>
          <a:noFill/>
          <a:ln w="9525">
            <a:noFill/>
            <a:miter lim="800000"/>
            <a:headEnd/>
            <a:tailEnd/>
          </a:ln>
          <a:effectLst/>
        </p:spPr>
        <p:txBody>
          <a:bodyPr vert="horz" wrap="square" lIns="95296" tIns="47646" rIns="95296" bIns="47646" numCol="1" anchor="b" anchorCtr="0" compatLnSpc="1">
            <a:prstTxWarp prst="textNoShape">
              <a:avLst/>
            </a:prstTxWarp>
          </a:bodyPr>
          <a:lstStyle>
            <a:lvl1pPr algn="r" defTabSz="954783">
              <a:spcBef>
                <a:spcPct val="0"/>
              </a:spcBef>
              <a:buFontTx/>
              <a:buNone/>
              <a:defRPr sz="1200">
                <a:latin typeface="Times New Roman" pitchFamily="18" charset="0"/>
              </a:defRPr>
            </a:lvl1pPr>
          </a:lstStyle>
          <a:p>
            <a:pPr>
              <a:defRPr/>
            </a:pPr>
            <a:fld id="{40BD4BC6-8AA8-4382-A6BF-58746D96788F}" type="slidenum">
              <a:rPr lang="en-US"/>
              <a:pPr>
                <a:defRPr/>
              </a:pPr>
              <a:t>‹#›</a:t>
            </a:fld>
            <a:endParaRPr lang="en-US" dirty="0"/>
          </a:p>
        </p:txBody>
      </p:sp>
    </p:spTree>
    <p:extLst>
      <p:ext uri="{BB962C8B-B14F-4D97-AF65-F5344CB8AC3E}">
        <p14:creationId xmlns:p14="http://schemas.microsoft.com/office/powerpoint/2010/main" val="2657427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5296" tIns="47646" rIns="95296" bIns="47646" numCol="1" anchor="t" anchorCtr="0" compatLnSpc="1">
            <a:prstTxWarp prst="textNoShape">
              <a:avLst/>
            </a:prstTxWarp>
          </a:bodyPr>
          <a:lstStyle>
            <a:lvl1pPr defTabSz="954783">
              <a:spcBef>
                <a:spcPct val="0"/>
              </a:spcBef>
              <a:buFontTx/>
              <a:buNone/>
              <a:defRPr sz="1200">
                <a:latin typeface="Times New Roman" pitchFamily="18" charset="0"/>
              </a:defRPr>
            </a:lvl1pPr>
          </a:lstStyle>
          <a:p>
            <a:pPr>
              <a:defRPr/>
            </a:pPr>
            <a:endParaRPr lang="en-US" dirty="0"/>
          </a:p>
        </p:txBody>
      </p:sp>
      <p:sp>
        <p:nvSpPr>
          <p:cNvPr id="21507" name="Rectangle 3"/>
          <p:cNvSpPr>
            <a:spLocks noGrp="1" noChangeArrowheads="1"/>
          </p:cNvSpPr>
          <p:nvPr>
            <p:ph type="dt" idx="1"/>
          </p:nvPr>
        </p:nvSpPr>
        <p:spPr bwMode="auto">
          <a:xfrm>
            <a:off x="4144618" y="0"/>
            <a:ext cx="3170583" cy="480388"/>
          </a:xfrm>
          <a:prstGeom prst="rect">
            <a:avLst/>
          </a:prstGeom>
          <a:noFill/>
          <a:ln w="9525">
            <a:noFill/>
            <a:miter lim="800000"/>
            <a:headEnd/>
            <a:tailEnd/>
          </a:ln>
          <a:effectLst/>
        </p:spPr>
        <p:txBody>
          <a:bodyPr vert="horz" wrap="square" lIns="95296" tIns="47646" rIns="95296" bIns="47646" numCol="1" anchor="t" anchorCtr="0" compatLnSpc="1">
            <a:prstTxWarp prst="textNoShape">
              <a:avLst/>
            </a:prstTxWarp>
          </a:bodyPr>
          <a:lstStyle>
            <a:lvl1pPr algn="r" defTabSz="954783">
              <a:spcBef>
                <a:spcPct val="0"/>
              </a:spcBef>
              <a:buFontTx/>
              <a:buNone/>
              <a:defRPr sz="1200">
                <a:latin typeface="Times New Roman" pitchFamily="18" charset="0"/>
              </a:defRPr>
            </a:lvl1pPr>
          </a:lstStyle>
          <a:p>
            <a:pPr>
              <a:defRPr/>
            </a:pPr>
            <a:endParaRPr lang="en-US" dirty="0"/>
          </a:p>
        </p:txBody>
      </p:sp>
      <p:sp>
        <p:nvSpPr>
          <p:cNvPr id="18436" name="Rectangle 4"/>
          <p:cNvSpPr>
            <a:spLocks noGrp="1" noRot="1" noChangeAspect="1" noChangeArrowheads="1" noTextEdit="1"/>
          </p:cNvSpPr>
          <p:nvPr>
            <p:ph type="sldImg" idx="2"/>
          </p:nvPr>
        </p:nvSpPr>
        <p:spPr bwMode="auto">
          <a:xfrm>
            <a:off x="1258888"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975693" y="4561226"/>
            <a:ext cx="5363817" cy="4320213"/>
          </a:xfrm>
          <a:prstGeom prst="rect">
            <a:avLst/>
          </a:prstGeom>
          <a:noFill/>
          <a:ln w="9525">
            <a:noFill/>
            <a:miter lim="800000"/>
            <a:headEnd/>
            <a:tailEnd/>
          </a:ln>
          <a:effectLst/>
        </p:spPr>
        <p:txBody>
          <a:bodyPr vert="horz" wrap="square" lIns="95296" tIns="47646" rIns="95296" bIns="4764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9120813"/>
            <a:ext cx="3170583" cy="480387"/>
          </a:xfrm>
          <a:prstGeom prst="rect">
            <a:avLst/>
          </a:prstGeom>
          <a:noFill/>
          <a:ln w="9525">
            <a:noFill/>
            <a:miter lim="800000"/>
            <a:headEnd/>
            <a:tailEnd/>
          </a:ln>
          <a:effectLst/>
        </p:spPr>
        <p:txBody>
          <a:bodyPr vert="horz" wrap="square" lIns="95296" tIns="47646" rIns="95296" bIns="47646" numCol="1" anchor="b" anchorCtr="0" compatLnSpc="1">
            <a:prstTxWarp prst="textNoShape">
              <a:avLst/>
            </a:prstTxWarp>
          </a:bodyPr>
          <a:lstStyle>
            <a:lvl1pPr defTabSz="954783">
              <a:spcBef>
                <a:spcPct val="0"/>
              </a:spcBef>
              <a:buFontTx/>
              <a:buNone/>
              <a:defRPr sz="1200">
                <a:latin typeface="Times New Roman" pitchFamily="18" charset="0"/>
              </a:defRPr>
            </a:lvl1pPr>
          </a:lstStyle>
          <a:p>
            <a:pPr>
              <a:defRPr/>
            </a:pPr>
            <a:endParaRPr lang="en-US" dirty="0"/>
          </a:p>
        </p:txBody>
      </p:sp>
      <p:sp>
        <p:nvSpPr>
          <p:cNvPr id="21511" name="Rectangle 7"/>
          <p:cNvSpPr>
            <a:spLocks noGrp="1" noChangeArrowheads="1"/>
          </p:cNvSpPr>
          <p:nvPr>
            <p:ph type="sldNum" sz="quarter" idx="5"/>
          </p:nvPr>
        </p:nvSpPr>
        <p:spPr bwMode="auto">
          <a:xfrm>
            <a:off x="4144618" y="9120813"/>
            <a:ext cx="3170583" cy="480387"/>
          </a:xfrm>
          <a:prstGeom prst="rect">
            <a:avLst/>
          </a:prstGeom>
          <a:noFill/>
          <a:ln w="9525">
            <a:noFill/>
            <a:miter lim="800000"/>
            <a:headEnd/>
            <a:tailEnd/>
          </a:ln>
          <a:effectLst/>
        </p:spPr>
        <p:txBody>
          <a:bodyPr vert="horz" wrap="square" lIns="95296" tIns="47646" rIns="95296" bIns="47646" numCol="1" anchor="b" anchorCtr="0" compatLnSpc="1">
            <a:prstTxWarp prst="textNoShape">
              <a:avLst/>
            </a:prstTxWarp>
          </a:bodyPr>
          <a:lstStyle>
            <a:lvl1pPr algn="r" defTabSz="954783">
              <a:spcBef>
                <a:spcPct val="0"/>
              </a:spcBef>
              <a:buFontTx/>
              <a:buNone/>
              <a:defRPr sz="1200">
                <a:latin typeface="Times New Roman" pitchFamily="18" charset="0"/>
              </a:defRPr>
            </a:lvl1pPr>
          </a:lstStyle>
          <a:p>
            <a:pPr>
              <a:defRPr/>
            </a:pPr>
            <a:fld id="{8EA5C8FA-7F31-4D30-A40F-DF90F4647120}" type="slidenum">
              <a:rPr lang="en-US"/>
              <a:pPr>
                <a:defRPr/>
              </a:pPr>
              <a:t>‹#›</a:t>
            </a:fld>
            <a:endParaRPr lang="en-US" dirty="0"/>
          </a:p>
        </p:txBody>
      </p:sp>
    </p:spTree>
    <p:extLst>
      <p:ext uri="{BB962C8B-B14F-4D97-AF65-F5344CB8AC3E}">
        <p14:creationId xmlns:p14="http://schemas.microsoft.com/office/powerpoint/2010/main" val="16879955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448" eaLnBrk="0" hangingPunct="0">
              <a:defRPr sz="2500">
                <a:solidFill>
                  <a:schemeClr val="tx1"/>
                </a:solidFill>
                <a:latin typeface="Arial" charset="0"/>
              </a:defRPr>
            </a:lvl1pPr>
            <a:lvl2pPr marL="770662" indent="-296408" defTabSz="953448" eaLnBrk="0" hangingPunct="0">
              <a:defRPr sz="2500">
                <a:solidFill>
                  <a:schemeClr val="tx1"/>
                </a:solidFill>
                <a:latin typeface="Arial" charset="0"/>
              </a:defRPr>
            </a:lvl2pPr>
            <a:lvl3pPr marL="1185634" indent="-237127" defTabSz="953448" eaLnBrk="0" hangingPunct="0">
              <a:defRPr sz="2500">
                <a:solidFill>
                  <a:schemeClr val="tx1"/>
                </a:solidFill>
                <a:latin typeface="Arial" charset="0"/>
              </a:defRPr>
            </a:lvl3pPr>
            <a:lvl4pPr marL="1659887" indent="-237127" defTabSz="953448" eaLnBrk="0" hangingPunct="0">
              <a:defRPr sz="2500">
                <a:solidFill>
                  <a:schemeClr val="tx1"/>
                </a:solidFill>
                <a:latin typeface="Arial" charset="0"/>
              </a:defRPr>
            </a:lvl4pPr>
            <a:lvl5pPr marL="2134141" indent="-237127" defTabSz="953448" eaLnBrk="0" hangingPunct="0">
              <a:defRPr sz="2500">
                <a:solidFill>
                  <a:schemeClr val="tx1"/>
                </a:solidFill>
                <a:latin typeface="Arial" charset="0"/>
              </a:defRPr>
            </a:lvl5pPr>
            <a:lvl6pPr marL="2608395" indent="-237127" defTabSz="953448" eaLnBrk="0" fontAlgn="base" hangingPunct="0">
              <a:spcBef>
                <a:spcPct val="50000"/>
              </a:spcBef>
              <a:spcAft>
                <a:spcPct val="0"/>
              </a:spcAft>
              <a:buChar char="•"/>
              <a:defRPr sz="2500">
                <a:solidFill>
                  <a:schemeClr val="tx1"/>
                </a:solidFill>
                <a:latin typeface="Arial" charset="0"/>
              </a:defRPr>
            </a:lvl6pPr>
            <a:lvl7pPr marL="3082648" indent="-237127" defTabSz="953448" eaLnBrk="0" fontAlgn="base" hangingPunct="0">
              <a:spcBef>
                <a:spcPct val="50000"/>
              </a:spcBef>
              <a:spcAft>
                <a:spcPct val="0"/>
              </a:spcAft>
              <a:buChar char="•"/>
              <a:defRPr sz="2500">
                <a:solidFill>
                  <a:schemeClr val="tx1"/>
                </a:solidFill>
                <a:latin typeface="Arial" charset="0"/>
              </a:defRPr>
            </a:lvl7pPr>
            <a:lvl8pPr marL="3556902" indent="-237127" defTabSz="953448" eaLnBrk="0" fontAlgn="base" hangingPunct="0">
              <a:spcBef>
                <a:spcPct val="50000"/>
              </a:spcBef>
              <a:spcAft>
                <a:spcPct val="0"/>
              </a:spcAft>
              <a:buChar char="•"/>
              <a:defRPr sz="2500">
                <a:solidFill>
                  <a:schemeClr val="tx1"/>
                </a:solidFill>
                <a:latin typeface="Arial" charset="0"/>
              </a:defRPr>
            </a:lvl8pPr>
            <a:lvl9pPr marL="4031155" indent="-237127" defTabSz="953448" eaLnBrk="0" fontAlgn="base" hangingPunct="0">
              <a:spcBef>
                <a:spcPct val="50000"/>
              </a:spcBef>
              <a:spcAft>
                <a:spcPct val="0"/>
              </a:spcAft>
              <a:buChar char="•"/>
              <a:defRPr sz="2500">
                <a:solidFill>
                  <a:schemeClr val="tx1"/>
                </a:solidFill>
                <a:latin typeface="Arial" charset="0"/>
              </a:defRPr>
            </a:lvl9pPr>
          </a:lstStyle>
          <a:p>
            <a:pPr eaLnBrk="1" hangingPunct="1"/>
            <a:fld id="{7C1ACD58-67DA-4259-9378-15D7E5C262C1}" type="slidenum">
              <a:rPr lang="en-US" sz="1200">
                <a:solidFill>
                  <a:prstClr val="black"/>
                </a:solidFill>
                <a:latin typeface="Times New Roman" pitchFamily="18" charset="0"/>
              </a:rPr>
              <a:pPr eaLnBrk="1" hangingPunct="1"/>
              <a:t>1</a:t>
            </a:fld>
            <a:endParaRPr lang="en-US" sz="1200" dirty="0">
              <a:solidFill>
                <a:prstClr val="black"/>
              </a:solidFill>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u="sng" kern="1200" dirty="0" smtClean="0">
                <a:solidFill>
                  <a:schemeClr val="tx1"/>
                </a:solidFill>
                <a:effectLst/>
                <a:latin typeface="Times New Roman" pitchFamily="18" charset="0"/>
                <a:ea typeface="+mn-ea"/>
                <a:cs typeface="+mn-cs"/>
              </a:rPr>
              <a:t>WELCOME</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Hello, my name is Mike Burns with the FAATC and I’d like to present today update information for the heat release rate test method.</a:t>
            </a:r>
          </a:p>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pitchFamily="18" charset="0"/>
                <a:ea typeface="+mn-ea"/>
                <a:cs typeface="+mn-cs"/>
              </a:rPr>
              <a:t>SLIDE #10</a:t>
            </a:r>
            <a:r>
              <a:rPr lang="en-US" sz="1200" kern="1200" dirty="0" smtClean="0">
                <a:solidFill>
                  <a:schemeClr val="tx1"/>
                </a:solidFill>
                <a:effectLst/>
                <a:latin typeface="Times New Roman" pitchFamily="18" charset="0"/>
                <a:ea typeface="+mn-ea"/>
                <a:cs typeface="+mn-cs"/>
              </a:rPr>
              <a:t> 	</a:t>
            </a:r>
            <a:r>
              <a:rPr lang="en-US" sz="1200" b="1" kern="1200" dirty="0" smtClean="0">
                <a:solidFill>
                  <a:schemeClr val="tx1"/>
                </a:solidFill>
                <a:effectLst/>
                <a:latin typeface="Times New Roman" pitchFamily="18" charset="0"/>
                <a:ea typeface="+mn-ea"/>
                <a:cs typeface="+mn-cs"/>
              </a:rPr>
              <a:t>TRL 7 Details and Planning</a:t>
            </a:r>
            <a:endParaRPr lang="en-US" sz="1200" kern="1200" dirty="0" smtClean="0">
              <a:solidFill>
                <a:schemeClr val="tx1"/>
              </a:solidFill>
              <a:effectLst/>
              <a:latin typeface="Times New Roman" pitchFamily="18" charset="0"/>
              <a:ea typeface="+mn-ea"/>
              <a:cs typeface="+mn-cs"/>
            </a:endParaRPr>
          </a:p>
          <a:p>
            <a:pPr fontAlgn="base"/>
            <a:r>
              <a:rPr lang="en-US" sz="1200" kern="1200" dirty="0" smtClean="0">
                <a:solidFill>
                  <a:schemeClr val="tx1"/>
                </a:solidFill>
                <a:effectLst/>
                <a:latin typeface="Times New Roman" pitchFamily="18" charset="0"/>
                <a:ea typeface="+mn-ea"/>
                <a:cs typeface="+mn-cs"/>
              </a:rPr>
              <a:t>Currently planning is underway for the next TRL test series, TRL7. In this, we are looking for assistance in defining representative families of materials and material constructions. We would then choose one or two specimens to represent those families. Participation in the break-out task group is encouraged.</a:t>
            </a:r>
          </a:p>
          <a:p>
            <a:endParaRPr lang="en-US" dirty="0"/>
          </a:p>
        </p:txBody>
      </p:sp>
      <p:sp>
        <p:nvSpPr>
          <p:cNvPr id="4" name="Slide Number Placeholder 3"/>
          <p:cNvSpPr>
            <a:spLocks noGrp="1"/>
          </p:cNvSpPr>
          <p:nvPr>
            <p:ph type="sldNum" sz="quarter" idx="10"/>
          </p:nvPr>
        </p:nvSpPr>
        <p:spPr/>
        <p:txBody>
          <a:bodyPr/>
          <a:lstStyle/>
          <a:p>
            <a:pPr>
              <a:defRPr/>
            </a:pPr>
            <a:fld id="{8EA5C8FA-7F31-4D30-A40F-DF90F4647120}" type="slidenum">
              <a:rPr lang="en-US" smtClean="0"/>
              <a:pPr>
                <a:defRPr/>
              </a:pPr>
              <a:t>10</a:t>
            </a:fld>
            <a:endParaRPr lang="en-US" dirty="0"/>
          </a:p>
        </p:txBody>
      </p:sp>
    </p:spTree>
    <p:extLst>
      <p:ext uri="{BB962C8B-B14F-4D97-AF65-F5344CB8AC3E}">
        <p14:creationId xmlns:p14="http://schemas.microsoft.com/office/powerpoint/2010/main" val="3587008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pitchFamily="18" charset="0"/>
                <a:ea typeface="+mn-ea"/>
                <a:cs typeface="+mn-cs"/>
              </a:rPr>
              <a:t>SLIDE #11</a:t>
            </a:r>
            <a:r>
              <a:rPr lang="en-US" sz="1200" b="1" kern="1200" dirty="0" smtClean="0">
                <a:solidFill>
                  <a:schemeClr val="tx1"/>
                </a:solidFill>
                <a:effectLst/>
                <a:latin typeface="Times New Roman" pitchFamily="18" charset="0"/>
                <a:ea typeface="+mn-ea"/>
                <a:cs typeface="+mn-cs"/>
              </a:rPr>
              <a:t> 	TRL 7 Details and Planning</a:t>
            </a:r>
            <a:endParaRPr lang="en-US" sz="1200" kern="1200" dirty="0" smtClean="0">
              <a:solidFill>
                <a:schemeClr val="tx1"/>
              </a:solidFill>
              <a:effectLst/>
              <a:latin typeface="Times New Roman" pitchFamily="18" charset="0"/>
              <a:ea typeface="+mn-ea"/>
              <a:cs typeface="+mn-cs"/>
            </a:endParaRPr>
          </a:p>
          <a:p>
            <a:pPr fontAlgn="base"/>
            <a:r>
              <a:rPr lang="en-US" sz="1200" kern="1200" dirty="0" smtClean="0">
                <a:solidFill>
                  <a:schemeClr val="tx1"/>
                </a:solidFill>
                <a:effectLst/>
                <a:latin typeface="Times New Roman" pitchFamily="18" charset="0"/>
                <a:ea typeface="+mn-ea"/>
                <a:cs typeface="+mn-cs"/>
              </a:rPr>
              <a:t>The goal of TRL 7 would be to evaluate the relative performance of test samples on the HR2 vs. OSU to ensure there is no unexpected behavior. For example, failing in the OSU when passing on the HR2. What commonly used materials and constructions tested for heat release should be included in this analysis? Finally, there would be a need to acquire these materials to support this testing.</a:t>
            </a:r>
          </a:p>
          <a:p>
            <a:endParaRPr lang="en-US" dirty="0"/>
          </a:p>
        </p:txBody>
      </p:sp>
      <p:sp>
        <p:nvSpPr>
          <p:cNvPr id="4" name="Slide Number Placeholder 3"/>
          <p:cNvSpPr>
            <a:spLocks noGrp="1"/>
          </p:cNvSpPr>
          <p:nvPr>
            <p:ph type="sldNum" sz="quarter" idx="10"/>
          </p:nvPr>
        </p:nvSpPr>
        <p:spPr/>
        <p:txBody>
          <a:bodyPr/>
          <a:lstStyle/>
          <a:p>
            <a:pPr>
              <a:defRPr/>
            </a:pPr>
            <a:fld id="{8EA5C8FA-7F31-4D30-A40F-DF90F4647120}" type="slidenum">
              <a:rPr lang="en-US" smtClean="0"/>
              <a:pPr>
                <a:defRPr/>
              </a:pPr>
              <a:t>11</a:t>
            </a:fld>
            <a:endParaRPr lang="en-US" dirty="0"/>
          </a:p>
        </p:txBody>
      </p:sp>
    </p:spTree>
    <p:extLst>
      <p:ext uri="{BB962C8B-B14F-4D97-AF65-F5344CB8AC3E}">
        <p14:creationId xmlns:p14="http://schemas.microsoft.com/office/powerpoint/2010/main" val="1262768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pitchFamily="18" charset="0"/>
                <a:ea typeface="+mn-ea"/>
                <a:cs typeface="+mn-cs"/>
              </a:rPr>
              <a:t>SLIDE #12</a:t>
            </a:r>
            <a:r>
              <a:rPr lang="en-US" sz="1200" b="1" kern="1200" dirty="0" smtClean="0">
                <a:solidFill>
                  <a:schemeClr val="tx1"/>
                </a:solidFill>
                <a:effectLst/>
                <a:latin typeface="Times New Roman" pitchFamily="18" charset="0"/>
                <a:ea typeface="+mn-ea"/>
                <a:cs typeface="+mn-cs"/>
              </a:rPr>
              <a:t> 	NEXT</a:t>
            </a:r>
            <a:endParaRPr lang="en-US" sz="1200" kern="1200" dirty="0" smtClean="0">
              <a:solidFill>
                <a:schemeClr val="tx1"/>
              </a:solidFill>
              <a:effectLst/>
              <a:latin typeface="Times New Roman" pitchFamily="18" charset="0"/>
              <a:ea typeface="+mn-ea"/>
              <a:cs typeface="+mn-cs"/>
            </a:endParaRPr>
          </a:p>
          <a:p>
            <a:pPr fontAlgn="base"/>
            <a:r>
              <a:rPr lang="en-US" sz="1200" kern="1200" dirty="0" smtClean="0">
                <a:solidFill>
                  <a:schemeClr val="tx1"/>
                </a:solidFill>
                <a:effectLst/>
                <a:latin typeface="Times New Roman" pitchFamily="18" charset="0"/>
                <a:ea typeface="+mn-ea"/>
                <a:cs typeface="+mn-cs"/>
              </a:rPr>
              <a:t>Ok, so to wrap things up I’d like to summarize what’s next. We will continue to review the ‘cold’ calibration troubleshooting method. Work will continue on TRL6 testing looking to generate data to help determine response parameter ranges for baseline temperature, thermal stability temperature, and calibration factor. As always we are very interested in having additional unit buildups for this activity. We will continue to push forward in TRL7 planning and acquisition of materials while formalizing the endgame for this TRL test series. And finally, updates to the handbook revision 3 placeholder document will be incorporated as needed.</a:t>
            </a:r>
          </a:p>
          <a:p>
            <a:r>
              <a:rPr lang="en-US" sz="1200" b="1" u="sng" kern="1200" dirty="0" smtClean="0">
                <a:solidFill>
                  <a:schemeClr val="tx1"/>
                </a:solidFill>
                <a:effectLst/>
                <a:latin typeface="Times New Roman" pitchFamily="18" charset="0"/>
                <a:ea typeface="+mn-ea"/>
                <a:cs typeface="+mn-cs"/>
              </a:rPr>
              <a:t>CLOSING</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In closing, I thank you for your attention. Have a blessed day.</a:t>
            </a:r>
          </a:p>
          <a:p>
            <a:pPr fontAlgn="base"/>
            <a:endParaRPr lang="en-US"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EA5C8FA-7F31-4D30-A40F-DF90F4647120}" type="slidenum">
              <a:rPr lang="en-US" smtClean="0"/>
              <a:pPr>
                <a:defRPr/>
              </a:pPr>
              <a:t>12</a:t>
            </a:fld>
            <a:endParaRPr lang="en-US" dirty="0"/>
          </a:p>
        </p:txBody>
      </p:sp>
    </p:spTree>
    <p:extLst>
      <p:ext uri="{BB962C8B-B14F-4D97-AF65-F5344CB8AC3E}">
        <p14:creationId xmlns:p14="http://schemas.microsoft.com/office/powerpoint/2010/main" val="369148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8888" y="719138"/>
            <a:ext cx="4800600" cy="3600450"/>
          </a:xfrm>
          <a:prstGeom prst="rect">
            <a:avLst/>
          </a:prstGeom>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pitchFamily="18" charset="0"/>
                <a:ea typeface="+mn-ea"/>
                <a:cs typeface="+mn-cs"/>
              </a:rPr>
              <a:t>SLIDE #2:</a:t>
            </a:r>
            <a:r>
              <a:rPr lang="en-US" sz="1200" b="1" kern="1200" dirty="0" smtClean="0">
                <a:solidFill>
                  <a:schemeClr val="tx1"/>
                </a:solidFill>
                <a:effectLst/>
                <a:latin typeface="Times New Roman" pitchFamily="18" charset="0"/>
                <a:ea typeface="+mn-ea"/>
                <a:cs typeface="+mn-cs"/>
              </a:rPr>
              <a:t> 	AGENDA</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I’d like to briefly discuss a recent update that was posted relative to the OSU heat release rate apparatus. Then shift gears and talk a little about the HR2 with some background information and where we are today. Next, briefly talk about some research work &amp; projects that have been completed and research work that is currently underway. I have some TRL 6 update information I’d like to share. This activity looks closely at reproducibility within several HR2 units. There is currently some work being done to update the handbook, revision 3, Chapter A4, placeholder document standardizing on SI units. Then I’d like to close out with a discussion on the initial details and planning of the next test series, TRL 7, followed by what comes next.</a:t>
            </a:r>
          </a:p>
          <a:p>
            <a:endParaRPr lang="en-US" dirty="0"/>
          </a:p>
        </p:txBody>
      </p:sp>
    </p:spTree>
    <p:extLst>
      <p:ext uri="{BB962C8B-B14F-4D97-AF65-F5344CB8AC3E}">
        <p14:creationId xmlns:p14="http://schemas.microsoft.com/office/powerpoint/2010/main" val="3854336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pitchFamily="18" charset="0"/>
                <a:ea typeface="+mn-ea"/>
                <a:cs typeface="+mn-cs"/>
              </a:rPr>
              <a:t>SLIDE #3:</a:t>
            </a:r>
            <a:r>
              <a:rPr lang="en-US" sz="1200" kern="1200" dirty="0" smtClean="0">
                <a:solidFill>
                  <a:schemeClr val="tx1"/>
                </a:solidFill>
                <a:effectLst/>
                <a:latin typeface="Times New Roman" pitchFamily="18" charset="0"/>
                <a:ea typeface="+mn-ea"/>
                <a:cs typeface="+mn-cs"/>
              </a:rPr>
              <a:t> 	</a:t>
            </a:r>
            <a:r>
              <a:rPr lang="en-US" sz="1200" b="1" kern="1200" dirty="0" smtClean="0">
                <a:solidFill>
                  <a:schemeClr val="tx1"/>
                </a:solidFill>
                <a:effectLst/>
                <a:latin typeface="Times New Roman" pitchFamily="18" charset="0"/>
                <a:ea typeface="+mn-ea"/>
                <a:cs typeface="+mn-cs"/>
              </a:rPr>
              <a:t>OSU Update to FAA FTHB</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In the FAA fire test handbook, Chapter 5, there was a recent update posted to the Fire Safety Website on 4/18/23. This update includes some missing detailed dimensions for the inner and outer pyramid cones of the exhaust stack area. Additionally, there was a small correction made to the wording in the use of the hot surface igniter in section 5.3.8. The words ‘subsequent to; were replaced with ‘before conducting’. Section 5.4.1 is a supplemental section in the back of the chapter that was never really developed relating to sample thickness so that was removed.</a:t>
            </a:r>
          </a:p>
          <a:p>
            <a:endParaRPr lang="en-US" dirty="0"/>
          </a:p>
        </p:txBody>
      </p:sp>
      <p:sp>
        <p:nvSpPr>
          <p:cNvPr id="4" name="Slide Number Placeholder 3"/>
          <p:cNvSpPr>
            <a:spLocks noGrp="1"/>
          </p:cNvSpPr>
          <p:nvPr>
            <p:ph type="sldNum" sz="quarter" idx="10"/>
          </p:nvPr>
        </p:nvSpPr>
        <p:spPr/>
        <p:txBody>
          <a:bodyPr/>
          <a:lstStyle/>
          <a:p>
            <a:pPr>
              <a:defRPr/>
            </a:pPr>
            <a:fld id="{8EA5C8FA-7F31-4D30-A40F-DF90F4647120}" type="slidenum">
              <a:rPr lang="en-US" smtClean="0"/>
              <a:pPr>
                <a:defRPr/>
              </a:pPr>
              <a:t>3</a:t>
            </a:fld>
            <a:endParaRPr lang="en-US" dirty="0"/>
          </a:p>
        </p:txBody>
      </p:sp>
    </p:spTree>
    <p:extLst>
      <p:ext uri="{BB962C8B-B14F-4D97-AF65-F5344CB8AC3E}">
        <p14:creationId xmlns:p14="http://schemas.microsoft.com/office/powerpoint/2010/main" val="1447744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pitchFamily="18" charset="0"/>
                <a:ea typeface="+mn-ea"/>
                <a:cs typeface="+mn-cs"/>
              </a:rPr>
              <a:t>SLIDE #4</a:t>
            </a:r>
            <a:r>
              <a:rPr lang="en-US" sz="1200" kern="1200" dirty="0" smtClean="0">
                <a:solidFill>
                  <a:schemeClr val="tx1"/>
                </a:solidFill>
                <a:effectLst/>
                <a:latin typeface="Times New Roman" pitchFamily="18" charset="0"/>
                <a:ea typeface="+mn-ea"/>
                <a:cs typeface="+mn-cs"/>
              </a:rPr>
              <a:t>	</a:t>
            </a:r>
            <a:r>
              <a:rPr lang="en-US" sz="1200" b="1" kern="1200" dirty="0" smtClean="0">
                <a:solidFill>
                  <a:schemeClr val="tx1"/>
                </a:solidFill>
                <a:effectLst/>
                <a:latin typeface="Times New Roman" pitchFamily="18" charset="0"/>
                <a:ea typeface="+mn-ea"/>
                <a:cs typeface="+mn-cs"/>
              </a:rPr>
              <a:t>OSU Update to FAA FTHB</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In this updated Figure nearly all dimensions are pointed out that previously may have been missing dimensions or at the very least not very clear how to accurately determine for the inner and outer cones. The areas circled in red are such dimensions specifically the height of the outer cone. I found a very old drawing that has this dimension but was never transferred to the current handbook drawings at some point. Now as you can see the proper opening dimensions of both cones are also detailed at their exhaust outlet. It is advised for all labs to review the figure closely and compare dimensions with what their unit may have to ensure compliance. If issues are found please contact me or the local certification official for guidance on how to proceed.</a:t>
            </a:r>
          </a:p>
          <a:p>
            <a:endParaRPr lang="en-US" dirty="0"/>
          </a:p>
        </p:txBody>
      </p:sp>
      <p:sp>
        <p:nvSpPr>
          <p:cNvPr id="4" name="Slide Number Placeholder 3"/>
          <p:cNvSpPr>
            <a:spLocks noGrp="1"/>
          </p:cNvSpPr>
          <p:nvPr>
            <p:ph type="sldNum" sz="quarter" idx="10"/>
          </p:nvPr>
        </p:nvSpPr>
        <p:spPr/>
        <p:txBody>
          <a:bodyPr/>
          <a:lstStyle/>
          <a:p>
            <a:pPr>
              <a:defRPr/>
            </a:pPr>
            <a:fld id="{8EA5C8FA-7F31-4D30-A40F-DF90F4647120}" type="slidenum">
              <a:rPr lang="en-US" smtClean="0"/>
              <a:pPr>
                <a:defRPr/>
              </a:pPr>
              <a:t>4</a:t>
            </a:fld>
            <a:endParaRPr lang="en-US" dirty="0"/>
          </a:p>
        </p:txBody>
      </p:sp>
    </p:spTree>
    <p:extLst>
      <p:ext uri="{BB962C8B-B14F-4D97-AF65-F5344CB8AC3E}">
        <p14:creationId xmlns:p14="http://schemas.microsoft.com/office/powerpoint/2010/main" val="3063498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pitchFamily="18" charset="0"/>
                <a:ea typeface="+mn-ea"/>
                <a:cs typeface="+mn-cs"/>
              </a:rPr>
              <a:t>SLIDE #5:</a:t>
            </a:r>
            <a:r>
              <a:rPr lang="en-US" sz="1200" b="1" kern="1200" dirty="0" smtClean="0">
                <a:solidFill>
                  <a:schemeClr val="tx1"/>
                </a:solidFill>
                <a:effectLst/>
                <a:latin typeface="Times New Roman" pitchFamily="18" charset="0"/>
                <a:ea typeface="+mn-ea"/>
                <a:cs typeface="+mn-cs"/>
              </a:rPr>
              <a:t> 	HR2 BACKGROUND</a:t>
            </a:r>
            <a:endParaRPr lang="en-US" sz="1200" kern="1200" dirty="0" smtClean="0">
              <a:solidFill>
                <a:schemeClr val="tx1"/>
              </a:solidFill>
              <a:effectLst/>
              <a:latin typeface="Times New Roman" pitchFamily="18" charset="0"/>
              <a:ea typeface="+mn-ea"/>
              <a:cs typeface="+mn-cs"/>
            </a:endParaRPr>
          </a:p>
          <a:p>
            <a:pPr fontAlgn="base"/>
            <a:r>
              <a:rPr lang="en-US" sz="1200" kern="1200" dirty="0" smtClean="0">
                <a:solidFill>
                  <a:schemeClr val="tx1"/>
                </a:solidFill>
                <a:effectLst/>
                <a:latin typeface="Times New Roman" pitchFamily="18" charset="0"/>
                <a:ea typeface="+mn-ea"/>
                <a:cs typeface="+mn-cs"/>
              </a:rPr>
              <a:t>Moving onto the HR2 I’d like to briefly talk about some of the background milestones and work that was completed. TRL 5 test series that focused on the repeatability of an HR2 unit was completed in May 2019. The NPRM was released in July 2019 when the development of Chapter A4 had its start. We had a virtual forum that was conducted by FAA Tech center personnel in April of 2021 and most recently our Conference in October 2022</a:t>
            </a:r>
          </a:p>
          <a:p>
            <a:pPr fontAlgn="base"/>
            <a:r>
              <a:rPr lang="en-US" sz="1200" kern="1200" dirty="0" smtClean="0">
                <a:solidFill>
                  <a:schemeClr val="tx1"/>
                </a:solidFill>
                <a:effectLst/>
                <a:latin typeface="Times New Roman" pitchFamily="18" charset="0"/>
                <a:ea typeface="+mn-ea"/>
                <a:cs typeface="+mn-cs"/>
              </a:rPr>
              <a:t>Here is a short list, not all-inclusive, of some of the completed work that has been done over the past year or so. Slightly modified HR2’s and the FAATC OSU were used to monitor smoke emissions using laser technology. This data has been shown in previous task group presentations. </a:t>
            </a:r>
          </a:p>
          <a:p>
            <a:pPr fontAlgn="base"/>
            <a:r>
              <a:rPr lang="en-US" sz="1200" kern="1200" dirty="0" smtClean="0">
                <a:solidFill>
                  <a:schemeClr val="tx1"/>
                </a:solidFill>
                <a:effectLst/>
                <a:latin typeface="Times New Roman" pitchFamily="18" charset="0"/>
                <a:ea typeface="+mn-ea"/>
                <a:cs typeface="+mn-cs"/>
              </a:rPr>
              <a:t>Research was conducted on the possibility of using a sonic choke as an alternative to the use of a mass flow controller for regulating the main air supply. This alternative is currently being considered and may be placed in the associated appendix of this chapter. </a:t>
            </a:r>
          </a:p>
          <a:p>
            <a:pPr fontAlgn="base"/>
            <a:r>
              <a:rPr lang="en-US" sz="1200" kern="1200" dirty="0" smtClean="0">
                <a:solidFill>
                  <a:schemeClr val="tx1"/>
                </a:solidFill>
                <a:effectLst/>
                <a:latin typeface="Times New Roman" pitchFamily="18" charset="0"/>
                <a:ea typeface="+mn-ea"/>
                <a:cs typeface="+mn-cs"/>
              </a:rPr>
              <a:t>Some work was conducted looking at possibly replacing the current Type K thermocouples with Type E to obtain improved accuracy of our temperature measurement.</a:t>
            </a:r>
          </a:p>
          <a:p>
            <a:pPr fontAlgn="base"/>
            <a:r>
              <a:rPr lang="en-US" sz="1200" kern="1200" dirty="0" smtClean="0">
                <a:solidFill>
                  <a:schemeClr val="tx1"/>
                </a:solidFill>
                <a:effectLst/>
                <a:latin typeface="Times New Roman" pitchFamily="18" charset="0"/>
                <a:ea typeface="+mn-ea"/>
                <a:cs typeface="+mn-cs"/>
              </a:rPr>
              <a:t>A new development has been accepted using a spray of distilled water for cleaning thermocouples in the exhaust of soot buildup and this has been working very well. </a:t>
            </a:r>
          </a:p>
          <a:p>
            <a:pPr fontAlgn="base"/>
            <a:r>
              <a:rPr lang="en-US" sz="1200" kern="1200" dirty="0" smtClean="0">
                <a:solidFill>
                  <a:schemeClr val="tx1"/>
                </a:solidFill>
                <a:effectLst/>
                <a:latin typeface="Times New Roman" pitchFamily="18" charset="0"/>
                <a:ea typeface="+mn-ea"/>
                <a:cs typeface="+mn-cs"/>
              </a:rPr>
              <a:t>An innovative ‘Internal Alignment Fixture’ was looked at which is mounted into the hot section of the unit. This device holds firmly the pilot burners and assures the positive positioning of a lot of components. Its biggest drawback is the potential to be difficult to clean however this option is still on the table in the future if desired.</a:t>
            </a:r>
          </a:p>
          <a:p>
            <a:endParaRPr lang="en-US" dirty="0"/>
          </a:p>
        </p:txBody>
      </p:sp>
      <p:sp>
        <p:nvSpPr>
          <p:cNvPr id="4" name="Slide Number Placeholder 3"/>
          <p:cNvSpPr>
            <a:spLocks noGrp="1"/>
          </p:cNvSpPr>
          <p:nvPr>
            <p:ph type="sldNum" sz="quarter" idx="10"/>
          </p:nvPr>
        </p:nvSpPr>
        <p:spPr/>
        <p:txBody>
          <a:bodyPr/>
          <a:lstStyle/>
          <a:p>
            <a:pPr>
              <a:defRPr/>
            </a:pPr>
            <a:fld id="{8EA5C8FA-7F31-4D30-A40F-DF90F4647120}" type="slidenum">
              <a:rPr lang="en-US" smtClean="0"/>
              <a:pPr>
                <a:defRPr/>
              </a:pPr>
              <a:t>5</a:t>
            </a:fld>
            <a:endParaRPr lang="en-US" dirty="0"/>
          </a:p>
        </p:txBody>
      </p:sp>
    </p:spTree>
    <p:extLst>
      <p:ext uri="{BB962C8B-B14F-4D97-AF65-F5344CB8AC3E}">
        <p14:creationId xmlns:p14="http://schemas.microsoft.com/office/powerpoint/2010/main" val="705402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pitchFamily="18" charset="0"/>
                <a:ea typeface="+mn-ea"/>
                <a:cs typeface="+mn-cs"/>
              </a:rPr>
              <a:t>SLIDE #6:</a:t>
            </a:r>
            <a:r>
              <a:rPr lang="en-US" sz="1200" b="1" kern="1200" dirty="0" smtClean="0">
                <a:solidFill>
                  <a:schemeClr val="tx1"/>
                </a:solidFill>
                <a:effectLst/>
                <a:latin typeface="Times New Roman" pitchFamily="18" charset="0"/>
                <a:ea typeface="+mn-ea"/>
                <a:cs typeface="+mn-cs"/>
              </a:rPr>
              <a:t> 	TRL 6 Update (Reproducibility)</a:t>
            </a:r>
            <a:endParaRPr lang="en-US" sz="1200" kern="1200" dirty="0" smtClean="0">
              <a:solidFill>
                <a:schemeClr val="tx1"/>
              </a:solidFill>
              <a:effectLst/>
              <a:latin typeface="Times New Roman" pitchFamily="18" charset="0"/>
              <a:ea typeface="+mn-ea"/>
              <a:cs typeface="+mn-cs"/>
            </a:endParaRPr>
          </a:p>
          <a:p>
            <a:pPr fontAlgn="base"/>
            <a:r>
              <a:rPr lang="en-US" sz="1200" kern="1200" dirty="0" smtClean="0">
                <a:solidFill>
                  <a:schemeClr val="tx1"/>
                </a:solidFill>
                <a:effectLst/>
                <a:latin typeface="Times New Roman" pitchFamily="18" charset="0"/>
                <a:ea typeface="+mn-ea"/>
                <a:cs typeface="+mn-cs"/>
              </a:rPr>
              <a:t>Phase I of TRL 6 testing was completed in the winter of 2021 and results indicated more work was needed.</a:t>
            </a:r>
          </a:p>
          <a:p>
            <a:pPr fontAlgn="base"/>
            <a:r>
              <a:rPr lang="en-US" sz="1200" kern="1200" dirty="0" smtClean="0">
                <a:solidFill>
                  <a:schemeClr val="tx1"/>
                </a:solidFill>
                <a:effectLst/>
                <a:latin typeface="Times New Roman" pitchFamily="18" charset="0"/>
                <a:ea typeface="+mn-ea"/>
                <a:cs typeface="+mn-cs"/>
              </a:rPr>
              <a:t>After improvements were made to the unit Phase II started and is still in progress today. Two HR2 units were tested at the FAATC and that work has been completed. Current testing of a Boeing and </a:t>
            </a:r>
            <a:r>
              <a:rPr lang="en-US" sz="1200" kern="1200" dirty="0" err="1" smtClean="0">
                <a:solidFill>
                  <a:schemeClr val="tx1"/>
                </a:solidFill>
                <a:effectLst/>
                <a:latin typeface="Times New Roman" pitchFamily="18" charset="0"/>
                <a:ea typeface="+mn-ea"/>
                <a:cs typeface="+mn-cs"/>
              </a:rPr>
              <a:t>Chemitox</a:t>
            </a:r>
            <a:r>
              <a:rPr lang="en-US" sz="1200" kern="1200" dirty="0" smtClean="0">
                <a:solidFill>
                  <a:schemeClr val="tx1"/>
                </a:solidFill>
                <a:effectLst/>
                <a:latin typeface="Times New Roman" pitchFamily="18" charset="0"/>
                <a:ea typeface="+mn-ea"/>
                <a:cs typeface="+mn-cs"/>
              </a:rPr>
              <a:t> unit is underway but with some difficulties. Recent changes to suppliers of Schmidt-</a:t>
            </a:r>
            <a:r>
              <a:rPr lang="en-US" sz="1200" kern="1200" dirty="0" err="1" smtClean="0">
                <a:solidFill>
                  <a:schemeClr val="tx1"/>
                </a:solidFill>
                <a:effectLst/>
                <a:latin typeface="Times New Roman" pitchFamily="18" charset="0"/>
                <a:ea typeface="+mn-ea"/>
                <a:cs typeface="+mn-cs"/>
              </a:rPr>
              <a:t>Boelter</a:t>
            </a:r>
            <a:r>
              <a:rPr lang="en-US" sz="1200" kern="1200" dirty="0" smtClean="0">
                <a:solidFill>
                  <a:schemeClr val="tx1"/>
                </a:solidFill>
                <a:effectLst/>
                <a:latin typeface="Times New Roman" pitchFamily="18" charset="0"/>
                <a:ea typeface="+mn-ea"/>
                <a:cs typeface="+mn-cs"/>
              </a:rPr>
              <a:t> Heat Flux Gauges and a main air MFC narrowed our options to one manufacturer. The decision was recently made to allow the use once again of </a:t>
            </a:r>
            <a:r>
              <a:rPr lang="en-US" sz="1200" kern="1200" dirty="0" err="1" smtClean="0">
                <a:solidFill>
                  <a:schemeClr val="tx1"/>
                </a:solidFill>
                <a:effectLst/>
                <a:latin typeface="Times New Roman" pitchFamily="18" charset="0"/>
                <a:ea typeface="+mn-ea"/>
                <a:cs typeface="+mn-cs"/>
              </a:rPr>
              <a:t>Gardon</a:t>
            </a:r>
            <a:r>
              <a:rPr lang="en-US" sz="1200" kern="1200" dirty="0" smtClean="0">
                <a:solidFill>
                  <a:schemeClr val="tx1"/>
                </a:solidFill>
                <a:effectLst/>
                <a:latin typeface="Times New Roman" pitchFamily="18" charset="0"/>
                <a:ea typeface="+mn-ea"/>
                <a:cs typeface="+mn-cs"/>
              </a:rPr>
              <a:t>-type heat flux gauges of which information was added to the current appendix. The same problem exists for the main air MFC which is the reason we may revisit the use of a sonic choke and also have that added to the appendix as an alternative device for airflow control.</a:t>
            </a:r>
          </a:p>
          <a:p>
            <a:endParaRPr lang="en-US" dirty="0"/>
          </a:p>
        </p:txBody>
      </p:sp>
      <p:sp>
        <p:nvSpPr>
          <p:cNvPr id="4" name="Slide Number Placeholder 3"/>
          <p:cNvSpPr>
            <a:spLocks noGrp="1"/>
          </p:cNvSpPr>
          <p:nvPr>
            <p:ph type="sldNum" sz="quarter" idx="10"/>
          </p:nvPr>
        </p:nvSpPr>
        <p:spPr/>
        <p:txBody>
          <a:bodyPr/>
          <a:lstStyle/>
          <a:p>
            <a:pPr>
              <a:defRPr/>
            </a:pPr>
            <a:fld id="{8EA5C8FA-7F31-4D30-A40F-DF90F4647120}" type="slidenum">
              <a:rPr lang="en-US" smtClean="0"/>
              <a:pPr>
                <a:defRPr/>
              </a:pPr>
              <a:t>6</a:t>
            </a:fld>
            <a:endParaRPr lang="en-US" dirty="0"/>
          </a:p>
        </p:txBody>
      </p:sp>
    </p:spTree>
    <p:extLst>
      <p:ext uri="{BB962C8B-B14F-4D97-AF65-F5344CB8AC3E}">
        <p14:creationId xmlns:p14="http://schemas.microsoft.com/office/powerpoint/2010/main" val="2289892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pitchFamily="18" charset="0"/>
                <a:ea typeface="+mn-ea"/>
                <a:cs typeface="+mn-cs"/>
              </a:rPr>
              <a:t>SLIDE #7</a:t>
            </a:r>
            <a:r>
              <a:rPr lang="en-US" sz="1200" kern="1200" dirty="0" smtClean="0">
                <a:solidFill>
                  <a:schemeClr val="tx1"/>
                </a:solidFill>
                <a:effectLst/>
                <a:latin typeface="Times New Roman" pitchFamily="18" charset="0"/>
                <a:ea typeface="+mn-ea"/>
                <a:cs typeface="+mn-cs"/>
              </a:rPr>
              <a:t> 	</a:t>
            </a:r>
            <a:r>
              <a:rPr lang="en-US" sz="1200" b="1" kern="1200" dirty="0" smtClean="0">
                <a:solidFill>
                  <a:schemeClr val="tx1"/>
                </a:solidFill>
                <a:effectLst/>
                <a:latin typeface="Times New Roman" pitchFamily="18" charset="0"/>
                <a:ea typeface="+mn-ea"/>
                <a:cs typeface="+mn-cs"/>
              </a:rPr>
              <a:t>CHAPTER A4 (REV.3) UPDATE</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For Chapter A4 in the handbook revision 3, there is an effort to standardize terms in SI units. Historical values have always been in Watts but there was always a need for additional conversion factors to make that determination, it seemed an appropriate time to make this change at this point.</a:t>
            </a:r>
          </a:p>
          <a:p>
            <a:r>
              <a:rPr lang="en-US" sz="1200" kern="1200" dirty="0" smtClean="0">
                <a:solidFill>
                  <a:schemeClr val="tx1"/>
                </a:solidFill>
                <a:effectLst/>
                <a:latin typeface="Times New Roman" pitchFamily="18" charset="0"/>
                <a:ea typeface="+mn-ea"/>
                <a:cs typeface="+mn-cs"/>
              </a:rPr>
              <a:t>With assistance from Dr. Richard Lyon in the FAATC chemistry lab, work has been done to mathematically calculate what the </a:t>
            </a:r>
            <a:r>
              <a:rPr lang="el-GR" sz="1200" kern="1200" dirty="0" smtClean="0">
                <a:solidFill>
                  <a:schemeClr val="tx1"/>
                </a:solidFill>
                <a:effectLst/>
                <a:latin typeface="Times New Roman" pitchFamily="18" charset="0"/>
                <a:ea typeface="+mn-ea"/>
                <a:cs typeface="+mn-cs"/>
              </a:rPr>
              <a:t>Δ</a:t>
            </a:r>
            <a:r>
              <a:rPr lang="en-US" sz="1200" kern="1200" dirty="0" smtClean="0">
                <a:solidFill>
                  <a:schemeClr val="tx1"/>
                </a:solidFill>
                <a:effectLst/>
                <a:latin typeface="Times New Roman" pitchFamily="18" charset="0"/>
                <a:ea typeface="+mn-ea"/>
                <a:cs typeface="+mn-cs"/>
              </a:rPr>
              <a:t>T should be during a calibration using a ‘cold’ calibration approach. This is a routine calibration of the HR2, however, without the </a:t>
            </a:r>
            <a:r>
              <a:rPr lang="en-US" sz="1200" kern="1200" dirty="0" err="1" smtClean="0">
                <a:solidFill>
                  <a:schemeClr val="tx1"/>
                </a:solidFill>
                <a:effectLst/>
                <a:latin typeface="Times New Roman" pitchFamily="18" charset="0"/>
                <a:ea typeface="+mn-ea"/>
                <a:cs typeface="+mn-cs"/>
              </a:rPr>
              <a:t>globar</a:t>
            </a:r>
            <a:r>
              <a:rPr lang="en-US" sz="1200" kern="1200" dirty="0" smtClean="0">
                <a:solidFill>
                  <a:schemeClr val="tx1"/>
                </a:solidFill>
                <a:effectLst/>
                <a:latin typeface="Times New Roman" pitchFamily="18" charset="0"/>
                <a:ea typeface="+mn-ea"/>
                <a:cs typeface="+mn-cs"/>
              </a:rPr>
              <a:t> heating elements turned on. In this way, the ability to focus on Methane and airflow precision can be accomplished without other influences.</a:t>
            </a:r>
          </a:p>
          <a:p>
            <a:r>
              <a:rPr lang="en-US" sz="1200" kern="1200" dirty="0" smtClean="0">
                <a:solidFill>
                  <a:schemeClr val="tx1"/>
                </a:solidFill>
                <a:effectLst/>
                <a:latin typeface="Times New Roman" pitchFamily="18" charset="0"/>
                <a:ea typeface="+mn-ea"/>
                <a:cs typeface="+mn-cs"/>
              </a:rPr>
              <a:t>An efficiency calculation was also added to the appendix that allows manufacturers and lab operators the ability to track the fraction of effective heat lost to the main body. This percent heat loss can be monitored over time while observing long term stability of the unit.  </a:t>
            </a:r>
          </a:p>
          <a:p>
            <a:endParaRPr lang="en-US" dirty="0"/>
          </a:p>
        </p:txBody>
      </p:sp>
      <p:sp>
        <p:nvSpPr>
          <p:cNvPr id="4" name="Slide Number Placeholder 3"/>
          <p:cNvSpPr>
            <a:spLocks noGrp="1"/>
          </p:cNvSpPr>
          <p:nvPr>
            <p:ph type="sldNum" sz="quarter" idx="10"/>
          </p:nvPr>
        </p:nvSpPr>
        <p:spPr/>
        <p:txBody>
          <a:bodyPr/>
          <a:lstStyle/>
          <a:p>
            <a:pPr>
              <a:defRPr/>
            </a:pPr>
            <a:fld id="{8EA5C8FA-7F31-4D30-A40F-DF90F4647120}" type="slidenum">
              <a:rPr lang="en-US" smtClean="0"/>
              <a:pPr>
                <a:defRPr/>
              </a:pPr>
              <a:t>7</a:t>
            </a:fld>
            <a:endParaRPr lang="en-US" dirty="0"/>
          </a:p>
        </p:txBody>
      </p:sp>
    </p:spTree>
    <p:extLst>
      <p:ext uri="{BB962C8B-B14F-4D97-AF65-F5344CB8AC3E}">
        <p14:creationId xmlns:p14="http://schemas.microsoft.com/office/powerpoint/2010/main" val="3003156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pitchFamily="18" charset="0"/>
                <a:ea typeface="+mn-ea"/>
                <a:cs typeface="+mn-cs"/>
              </a:rPr>
              <a:t>SLIDE #8</a:t>
            </a:r>
            <a:r>
              <a:rPr lang="en-US" sz="1200" kern="1200" dirty="0" smtClean="0">
                <a:solidFill>
                  <a:schemeClr val="tx1"/>
                </a:solidFill>
                <a:effectLst/>
                <a:latin typeface="Times New Roman" pitchFamily="18" charset="0"/>
                <a:ea typeface="+mn-ea"/>
                <a:cs typeface="+mn-cs"/>
              </a:rPr>
              <a:t> 	𝐇𝐑𝟐 𝐇𝐞𝐚𝐭 𝐓𝐫𝐚𝐧𝐬𝐟𝐞𝐫 𝐂𝐨𝐞𝐟𝐟𝐢𝐜𝐢𝐞𝐧𝐭</a:t>
            </a:r>
          </a:p>
          <a:p>
            <a:r>
              <a:rPr lang="en-US" sz="1200" kern="1200" dirty="0" smtClean="0">
                <a:solidFill>
                  <a:schemeClr val="tx1"/>
                </a:solidFill>
                <a:effectLst/>
                <a:latin typeface="Times New Roman" pitchFamily="18" charset="0"/>
                <a:ea typeface="+mn-ea"/>
                <a:cs typeface="+mn-cs"/>
              </a:rPr>
              <a:t>In simplifying the current equation found in the FAA rule to determine the calibration constant </a:t>
            </a:r>
            <a:r>
              <a:rPr lang="en-US" sz="1200" kern="1200" dirty="0" err="1" smtClean="0">
                <a:solidFill>
                  <a:schemeClr val="tx1"/>
                </a:solidFill>
                <a:effectLst/>
                <a:latin typeface="Times New Roman" pitchFamily="18" charset="0"/>
                <a:ea typeface="+mn-ea"/>
                <a:cs typeface="+mn-cs"/>
              </a:rPr>
              <a:t>Kh</a:t>
            </a:r>
            <a:r>
              <a:rPr lang="en-US" sz="1200" kern="1200" dirty="0" smtClean="0">
                <a:solidFill>
                  <a:schemeClr val="tx1"/>
                </a:solidFill>
                <a:effectLst/>
                <a:latin typeface="Times New Roman" pitchFamily="18" charset="0"/>
                <a:ea typeface="+mn-ea"/>
                <a:cs typeface="+mn-cs"/>
              </a:rPr>
              <a:t>, only three criteria are needed: The net heat of complete combustion of methane, methane density at standard temperature and pressure, and the volumetric calibration flow rate. Multiplying these factors together and dividing by the measured ΔT where T</a:t>
            </a:r>
            <a:r>
              <a:rPr lang="en-US" sz="1200" kern="1200" baseline="-25000" dirty="0" smtClean="0">
                <a:solidFill>
                  <a:schemeClr val="tx1"/>
                </a:solidFill>
                <a:effectLst/>
                <a:latin typeface="Times New Roman" pitchFamily="18" charset="0"/>
                <a:ea typeface="+mn-ea"/>
                <a:cs typeface="+mn-cs"/>
              </a:rPr>
              <a:t>out</a:t>
            </a:r>
            <a:r>
              <a:rPr lang="en-US" sz="1200" kern="1200" dirty="0" smtClean="0">
                <a:solidFill>
                  <a:schemeClr val="tx1"/>
                </a:solidFill>
                <a:effectLst/>
                <a:latin typeface="Times New Roman" pitchFamily="18" charset="0"/>
                <a:ea typeface="+mn-ea"/>
                <a:cs typeface="+mn-cs"/>
              </a:rPr>
              <a:t> = Thermal Stability Temperature and T</a:t>
            </a:r>
            <a:r>
              <a:rPr lang="en-US" sz="1200" kern="1200" baseline="-25000" dirty="0" smtClean="0">
                <a:solidFill>
                  <a:schemeClr val="tx1"/>
                </a:solidFill>
                <a:effectLst/>
                <a:latin typeface="Times New Roman" pitchFamily="18" charset="0"/>
                <a:ea typeface="+mn-ea"/>
                <a:cs typeface="+mn-cs"/>
              </a:rPr>
              <a:t>in</a:t>
            </a:r>
            <a:r>
              <a:rPr lang="en-US" sz="1200" kern="1200" dirty="0" smtClean="0">
                <a:solidFill>
                  <a:schemeClr val="tx1"/>
                </a:solidFill>
                <a:effectLst/>
                <a:latin typeface="Times New Roman" pitchFamily="18" charset="0"/>
                <a:ea typeface="+mn-ea"/>
                <a:cs typeface="+mn-cs"/>
              </a:rPr>
              <a:t> = Baseline temperature – No flame, continues to result in a calibration constant in terms of W/°C</a:t>
            </a:r>
          </a:p>
          <a:p>
            <a:endParaRPr lang="en-US" dirty="0"/>
          </a:p>
        </p:txBody>
      </p:sp>
      <p:sp>
        <p:nvSpPr>
          <p:cNvPr id="4" name="Slide Number Placeholder 3"/>
          <p:cNvSpPr>
            <a:spLocks noGrp="1"/>
          </p:cNvSpPr>
          <p:nvPr>
            <p:ph type="sldNum" sz="quarter" idx="10"/>
          </p:nvPr>
        </p:nvSpPr>
        <p:spPr/>
        <p:txBody>
          <a:bodyPr/>
          <a:lstStyle/>
          <a:p>
            <a:pPr>
              <a:defRPr/>
            </a:pPr>
            <a:fld id="{8EA5C8FA-7F31-4D30-A40F-DF90F4647120}" type="slidenum">
              <a:rPr lang="en-US" smtClean="0"/>
              <a:pPr>
                <a:defRPr/>
              </a:pPr>
              <a:t>8</a:t>
            </a:fld>
            <a:endParaRPr lang="en-US" dirty="0"/>
          </a:p>
        </p:txBody>
      </p:sp>
    </p:spTree>
    <p:extLst>
      <p:ext uri="{BB962C8B-B14F-4D97-AF65-F5344CB8AC3E}">
        <p14:creationId xmlns:p14="http://schemas.microsoft.com/office/powerpoint/2010/main" val="2961331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u="sng" kern="1200" dirty="0" smtClean="0">
                <a:solidFill>
                  <a:schemeClr val="tx1"/>
                </a:solidFill>
                <a:effectLst/>
                <a:latin typeface="Times New Roman" pitchFamily="18" charset="0"/>
                <a:ea typeface="+mn-ea"/>
                <a:cs typeface="+mn-cs"/>
              </a:rPr>
              <a:t>SLIDE #9</a:t>
            </a:r>
            <a:r>
              <a:rPr lang="en-US" sz="1200" kern="1200" dirty="0" smtClean="0">
                <a:solidFill>
                  <a:schemeClr val="tx1"/>
                </a:solidFill>
                <a:effectLst/>
                <a:latin typeface="Times New Roman" pitchFamily="18" charset="0"/>
                <a:ea typeface="+mn-ea"/>
                <a:cs typeface="+mn-cs"/>
              </a:rPr>
              <a:t> 	</a:t>
            </a:r>
            <a:r>
              <a:rPr lang="en-US" sz="1200" b="1" kern="1200" dirty="0" smtClean="0">
                <a:solidFill>
                  <a:schemeClr val="tx1"/>
                </a:solidFill>
                <a:effectLst/>
                <a:latin typeface="Times New Roman" pitchFamily="18" charset="0"/>
                <a:ea typeface="+mn-ea"/>
                <a:cs typeface="+mn-cs"/>
              </a:rPr>
              <a:t>Determining the Calibration ΔT Using Sensible Heat Equation</a:t>
            </a:r>
            <a:endParaRPr lang="en-US" sz="1200" kern="1200" dirty="0" smtClean="0">
              <a:solidFill>
                <a:schemeClr val="tx1"/>
              </a:solidFill>
              <a:effectLst/>
              <a:latin typeface="Times New Roman" pitchFamily="18" charset="0"/>
              <a:ea typeface="+mn-ea"/>
              <a:cs typeface="+mn-cs"/>
            </a:endParaRPr>
          </a:p>
          <a:p>
            <a:pPr fontAlgn="base"/>
            <a:r>
              <a:rPr lang="en-US" sz="1200" kern="1200" dirty="0" smtClean="0">
                <a:solidFill>
                  <a:schemeClr val="tx1"/>
                </a:solidFill>
                <a:effectLst/>
                <a:latin typeface="Times New Roman" pitchFamily="18" charset="0"/>
                <a:ea typeface="+mn-ea"/>
                <a:cs typeface="+mn-cs"/>
              </a:rPr>
              <a:t>This is a routine calibration of the HR2, however, without the </a:t>
            </a:r>
            <a:r>
              <a:rPr lang="en-US" sz="1200" kern="1200" dirty="0" err="1" smtClean="0">
                <a:solidFill>
                  <a:schemeClr val="tx1"/>
                </a:solidFill>
                <a:effectLst/>
                <a:latin typeface="Times New Roman" pitchFamily="18" charset="0"/>
                <a:ea typeface="+mn-ea"/>
                <a:cs typeface="+mn-cs"/>
              </a:rPr>
              <a:t>globar</a:t>
            </a:r>
            <a:r>
              <a:rPr lang="en-US" sz="1200" kern="1200" dirty="0" smtClean="0">
                <a:solidFill>
                  <a:schemeClr val="tx1"/>
                </a:solidFill>
                <a:effectLst/>
                <a:latin typeface="Times New Roman" pitchFamily="18" charset="0"/>
                <a:ea typeface="+mn-ea"/>
                <a:cs typeface="+mn-cs"/>
              </a:rPr>
              <a:t> heating elements turned on.</a:t>
            </a:r>
          </a:p>
          <a:p>
            <a:pPr fontAlgn="base"/>
            <a:r>
              <a:rPr lang="en-US" sz="1200" kern="1200" dirty="0" smtClean="0">
                <a:solidFill>
                  <a:schemeClr val="tx1"/>
                </a:solidFill>
                <a:effectLst/>
                <a:latin typeface="Times New Roman" pitchFamily="18" charset="0"/>
                <a:ea typeface="+mn-ea"/>
                <a:cs typeface="+mn-cs"/>
              </a:rPr>
              <a:t>As mentioned previously, mathematically calculating the ideal ΔT range during a ‘cold’ calibration is achievable using sensible heat equation by entering sensible heat value, air density at standard temperature and pressure, the specific heat of air, and the volumetric airflow rate. </a:t>
            </a:r>
          </a:p>
          <a:p>
            <a:pPr fontAlgn="base"/>
            <a:r>
              <a:rPr lang="en-US" sz="1200" kern="1200" dirty="0" smtClean="0">
                <a:solidFill>
                  <a:schemeClr val="tx1"/>
                </a:solidFill>
                <a:effectLst/>
                <a:latin typeface="Times New Roman" pitchFamily="18" charset="0"/>
                <a:ea typeface="+mn-ea"/>
                <a:cs typeface="+mn-cs"/>
              </a:rPr>
              <a:t>With combustion efficiency losses applied, the exhaust gas temperature is calculated to be 150°C. When subtracting out the inlet air temperature we can calculate the expected thermopile ΔT to be 128°C with most likely a plus or minus 5°C tolerance. This calibration procedure would only be used for troubleshooting purposes of flow control devices.</a:t>
            </a:r>
          </a:p>
          <a:p>
            <a:endParaRPr lang="en-US" dirty="0"/>
          </a:p>
        </p:txBody>
      </p:sp>
      <p:sp>
        <p:nvSpPr>
          <p:cNvPr id="4" name="Slide Number Placeholder 3"/>
          <p:cNvSpPr>
            <a:spLocks noGrp="1"/>
          </p:cNvSpPr>
          <p:nvPr>
            <p:ph type="sldNum" sz="quarter" idx="10"/>
          </p:nvPr>
        </p:nvSpPr>
        <p:spPr/>
        <p:txBody>
          <a:bodyPr/>
          <a:lstStyle/>
          <a:p>
            <a:pPr>
              <a:defRPr/>
            </a:pPr>
            <a:fld id="{8EA5C8FA-7F31-4D30-A40F-DF90F4647120}" type="slidenum">
              <a:rPr lang="en-US" smtClean="0"/>
              <a:pPr>
                <a:defRPr/>
              </a:pPr>
              <a:t>9</a:t>
            </a:fld>
            <a:endParaRPr lang="en-US" dirty="0"/>
          </a:p>
        </p:txBody>
      </p:sp>
    </p:spTree>
    <p:extLst>
      <p:ext uri="{BB962C8B-B14F-4D97-AF65-F5344CB8AC3E}">
        <p14:creationId xmlns:p14="http://schemas.microsoft.com/office/powerpoint/2010/main" val="770049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54"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6"/>
          <p:cNvGrpSpPr>
            <a:grpSpLocks/>
          </p:cNvGrpSpPr>
          <p:nvPr userDrawn="1"/>
        </p:nvGrpSpPr>
        <p:grpSpPr bwMode="auto">
          <a:xfrm>
            <a:off x="5873750" y="269875"/>
            <a:ext cx="2895600" cy="911225"/>
            <a:chOff x="3700" y="170"/>
            <a:chExt cx="1824" cy="574"/>
          </a:xfrm>
        </p:grpSpPr>
        <p:pic>
          <p:nvPicPr>
            <p:cNvPr id="6" name="Picture 55"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7"/>
            <p:cNvSpPr txBox="1">
              <a:spLocks noChangeArrowheads="1"/>
            </p:cNvSpPr>
            <p:nvPr userDrawn="1"/>
          </p:nvSpPr>
          <p:spPr bwMode="ltGray">
            <a:xfrm>
              <a:off x="4288" y="288"/>
              <a:ext cx="123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800" b="1" dirty="0" smtClean="0">
                  <a:solidFill>
                    <a:srgbClr val="FFFFFF"/>
                  </a:solidFill>
                </a:rPr>
                <a:t>Federal Aviation</a:t>
              </a:r>
            </a:p>
            <a:p>
              <a:pPr eaLnBrk="1" hangingPunct="1">
                <a:lnSpc>
                  <a:spcPct val="85000"/>
                </a:lnSpc>
                <a:spcBef>
                  <a:spcPct val="0"/>
                </a:spcBef>
                <a:buFontTx/>
                <a:buNone/>
                <a:defRPr/>
              </a:pPr>
              <a:r>
                <a:rPr lang="en-US" sz="1800" b="1" dirty="0" smtClean="0">
                  <a:solidFill>
                    <a:srgbClr val="FFFFFF"/>
                  </a:solidFill>
                </a:rPr>
                <a:t>Administration</a:t>
              </a:r>
            </a:p>
          </p:txBody>
        </p:sp>
      </p:grpSp>
      <p:sp>
        <p:nvSpPr>
          <p:cNvPr id="63490" name="Rectangle 2"/>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r>
              <a:rPr lang="en-US"/>
              <a:t>Select to edit master title</a:t>
            </a:r>
          </a:p>
        </p:txBody>
      </p:sp>
      <p:sp>
        <p:nvSpPr>
          <p:cNvPr id="63491" name="Rectangle 3"/>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r>
              <a:rPr lang="en-US"/>
              <a:t>Select to edit master subtitle</a:t>
            </a:r>
          </a:p>
        </p:txBody>
      </p:sp>
    </p:spTree>
    <p:extLst>
      <p:ext uri="{BB962C8B-B14F-4D97-AF65-F5344CB8AC3E}">
        <p14:creationId xmlns:p14="http://schemas.microsoft.com/office/powerpoint/2010/main" val="18561202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D5CB9C6-E1D5-45EF-8A63-B9CD406F0EC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8849492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B619255-61D5-4373-AE98-CC9E494838B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7965295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95300" y="1508125"/>
            <a:ext cx="8050213" cy="4391025"/>
          </a:xfrm>
        </p:spPr>
        <p:txBody>
          <a:bodyPr/>
          <a:lstStyle/>
          <a:p>
            <a:pPr lvl="0"/>
            <a:endParaRPr lang="en-US" noProof="0" dirty="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082EE1B-5277-4234-AB15-6E93A6C687B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937394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54"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6"/>
          <p:cNvGrpSpPr>
            <a:grpSpLocks/>
          </p:cNvGrpSpPr>
          <p:nvPr userDrawn="1"/>
        </p:nvGrpSpPr>
        <p:grpSpPr bwMode="auto">
          <a:xfrm>
            <a:off x="5873750" y="269875"/>
            <a:ext cx="2895600" cy="911225"/>
            <a:chOff x="3700" y="170"/>
            <a:chExt cx="1824" cy="574"/>
          </a:xfrm>
        </p:grpSpPr>
        <p:pic>
          <p:nvPicPr>
            <p:cNvPr id="6" name="Picture 55"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7"/>
            <p:cNvSpPr txBox="1">
              <a:spLocks noChangeArrowheads="1"/>
            </p:cNvSpPr>
            <p:nvPr userDrawn="1"/>
          </p:nvSpPr>
          <p:spPr bwMode="ltGray">
            <a:xfrm>
              <a:off x="4288" y="288"/>
              <a:ext cx="123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800" b="1" dirty="0" smtClean="0">
                  <a:solidFill>
                    <a:srgbClr val="FFFFFF"/>
                  </a:solidFill>
                </a:rPr>
                <a:t>Federal Aviation</a:t>
              </a:r>
            </a:p>
            <a:p>
              <a:pPr eaLnBrk="1" hangingPunct="1">
                <a:lnSpc>
                  <a:spcPct val="85000"/>
                </a:lnSpc>
                <a:spcBef>
                  <a:spcPct val="0"/>
                </a:spcBef>
                <a:buFontTx/>
                <a:buNone/>
                <a:defRPr/>
              </a:pPr>
              <a:r>
                <a:rPr lang="en-US" sz="1800" b="1" dirty="0" smtClean="0">
                  <a:solidFill>
                    <a:srgbClr val="FFFFFF"/>
                  </a:solidFill>
                </a:rPr>
                <a:t>Administration</a:t>
              </a:r>
            </a:p>
          </p:txBody>
        </p:sp>
      </p:grpSp>
      <p:sp>
        <p:nvSpPr>
          <p:cNvPr id="63490" name="Rectangle 2"/>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r>
              <a:rPr lang="en-US"/>
              <a:t>Select to edit master title</a:t>
            </a:r>
          </a:p>
        </p:txBody>
      </p:sp>
      <p:sp>
        <p:nvSpPr>
          <p:cNvPr id="63491" name="Rectangle 3"/>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r>
              <a:rPr lang="en-US"/>
              <a:t>Select to edit master subtitle</a:t>
            </a:r>
          </a:p>
        </p:txBody>
      </p:sp>
    </p:spTree>
    <p:extLst>
      <p:ext uri="{BB962C8B-B14F-4D97-AF65-F5344CB8AC3E}">
        <p14:creationId xmlns:p14="http://schemas.microsoft.com/office/powerpoint/2010/main" val="24473764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11CE30A-D123-4BDE-92C1-29570294B6E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054226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AE7D1CD-FEB1-492A-B047-C1C7901855A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2332247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1A8D713-4CC8-47AE-84F3-4779D05CC28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323065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3769DA17-CC95-42D9-939A-3A0D84D33FB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759857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C5EC34E-2735-4E85-A5D6-3EFD8941CC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8420646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1931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11CE30A-D123-4BDE-92C1-29570294B6E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537208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3180287B-0031-4DB4-BA39-117BC68CB7A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7320711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957BBFD-2F38-47F5-A7EA-E41EF275F3E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5536419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D5CB9C6-E1D5-45EF-8A63-B9CD406F0EC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4552303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B619255-61D5-4373-AE98-CC9E494838B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7371811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95300" y="1508125"/>
            <a:ext cx="8050213" cy="4391025"/>
          </a:xfrm>
        </p:spPr>
        <p:txBody>
          <a:bodyPr/>
          <a:lstStyle/>
          <a:p>
            <a:pPr lvl="0"/>
            <a:endParaRPr lang="en-US" noProof="0" dirty="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082EE1B-5277-4234-AB15-6E93A6C687B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245444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AE7D1CD-FEB1-492A-B047-C1C7901855A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8993715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1A8D713-4CC8-47AE-84F3-4779D05CC28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545912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3769DA17-CC95-42D9-939A-3A0D84D33FB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142988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C5EC34E-2735-4E85-A5D6-3EFD8941CC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217949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7121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3180287B-0031-4DB4-BA39-117BC68CB7A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72161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957BBFD-2F38-47F5-A7EA-E41EF275F3E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359753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5C5C0F3C-57D1-44CF-9A1F-04764E96D3D1}" type="slidenum">
              <a:rPr lang="en-US">
                <a:solidFill>
                  <a:srgbClr val="FFFFFF"/>
                </a:solidFill>
              </a:rPr>
              <a:pPr>
                <a:defRPr/>
              </a:pPr>
              <a:t>‹#›</a:t>
            </a:fld>
            <a:endParaRPr lang="en-US" dirty="0">
              <a:solidFill>
                <a:srgbClr val="FFFFFF"/>
              </a:solidFill>
            </a:endParaRPr>
          </a:p>
        </p:txBody>
      </p:sp>
      <p:sp>
        <p:nvSpPr>
          <p:cNvPr id="1031"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endParaRPr lang="en-US" dirty="0">
              <a:solidFill>
                <a:srgbClr val="000000"/>
              </a:solidFill>
            </a:endParaRPr>
          </a:p>
        </p:txBody>
      </p:sp>
      <p:sp>
        <p:nvSpPr>
          <p:cNvPr id="1032" name="Rectangle 17"/>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spcBef>
                <a:spcPct val="0"/>
              </a:spcBef>
              <a:buFontTx/>
              <a:buNone/>
            </a:pPr>
            <a:endParaRPr lang="en-US" sz="1200" b="1" dirty="0">
              <a:solidFill>
                <a:srgbClr val="FFFFFF"/>
              </a:solidFill>
            </a:endParaRPr>
          </a:p>
        </p:txBody>
      </p:sp>
      <p:grpSp>
        <p:nvGrpSpPr>
          <p:cNvPr id="1033" name="Group 25"/>
          <p:cNvGrpSpPr>
            <a:grpSpLocks/>
          </p:cNvGrpSpPr>
          <p:nvPr userDrawn="1"/>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14">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6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dirty="0" smtClean="0">
                  <a:solidFill>
                    <a:srgbClr val="FFFFFF"/>
                  </a:solidFill>
                </a:rPr>
                <a:t>Federal Aviation</a:t>
              </a:r>
            </a:p>
            <a:p>
              <a:pPr eaLnBrk="1" hangingPunct="1">
                <a:lnSpc>
                  <a:spcPct val="85000"/>
                </a:lnSpc>
                <a:spcBef>
                  <a:spcPct val="0"/>
                </a:spcBef>
                <a:buFontTx/>
                <a:buNone/>
                <a:defRPr/>
              </a:pPr>
              <a:r>
                <a:rPr lang="en-US" sz="1200" b="1" dirty="0" smtClean="0">
                  <a:solidFill>
                    <a:srgbClr val="FFFFFF"/>
                  </a:solidFill>
                </a:rPr>
                <a:t>Administration</a:t>
              </a:r>
            </a:p>
          </p:txBody>
        </p:sp>
      </p:grpSp>
      <p:sp>
        <p:nvSpPr>
          <p:cNvPr id="56349" name="Text Box 29"/>
          <p:cNvSpPr txBox="1">
            <a:spLocks noChangeArrowheads="1"/>
          </p:cNvSpPr>
          <p:nvPr userDrawn="1"/>
        </p:nvSpPr>
        <p:spPr bwMode="auto">
          <a:xfrm>
            <a:off x="449263" y="6205538"/>
            <a:ext cx="4784725" cy="2746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b="1" baseline="0" dirty="0" smtClean="0">
                <a:solidFill>
                  <a:schemeClr val="bg1"/>
                </a:solidFill>
              </a:rPr>
              <a:t>Heat Release Rate Test Apparatus </a:t>
            </a:r>
            <a:endParaRPr lang="en-US" sz="1200" baseline="0" dirty="0" smtClean="0">
              <a:solidFill>
                <a:schemeClr val="bg1"/>
              </a:solidFill>
            </a:endParaRPr>
          </a:p>
        </p:txBody>
      </p:sp>
      <p:sp>
        <p:nvSpPr>
          <p:cNvPr id="56350" name="Text Box 30"/>
          <p:cNvSpPr txBox="1">
            <a:spLocks noChangeArrowheads="1"/>
          </p:cNvSpPr>
          <p:nvPr userDrawn="1"/>
        </p:nvSpPr>
        <p:spPr bwMode="auto">
          <a:xfrm>
            <a:off x="441325" y="6384925"/>
            <a:ext cx="3740150" cy="27699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baseline="0" dirty="0" smtClean="0">
                <a:solidFill>
                  <a:schemeClr val="bg1"/>
                </a:solidFill>
              </a:rPr>
              <a:t>June 2023</a:t>
            </a:r>
          </a:p>
        </p:txBody>
      </p:sp>
    </p:spTree>
    <p:extLst>
      <p:ext uri="{BB962C8B-B14F-4D97-AF65-F5344CB8AC3E}">
        <p14:creationId xmlns:p14="http://schemas.microsoft.com/office/powerpoint/2010/main" val="378681154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5C5C0F3C-57D1-44CF-9A1F-04764E96D3D1}" type="slidenum">
              <a:rPr lang="en-US">
                <a:solidFill>
                  <a:srgbClr val="FFFFFF"/>
                </a:solidFill>
              </a:rPr>
              <a:pPr>
                <a:defRPr/>
              </a:pPr>
              <a:t>‹#›</a:t>
            </a:fld>
            <a:endParaRPr lang="en-US" dirty="0">
              <a:solidFill>
                <a:srgbClr val="FFFFFF"/>
              </a:solidFill>
            </a:endParaRPr>
          </a:p>
        </p:txBody>
      </p:sp>
      <p:sp>
        <p:nvSpPr>
          <p:cNvPr id="1031"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endParaRPr lang="en-US" dirty="0">
              <a:solidFill>
                <a:srgbClr val="000000"/>
              </a:solidFill>
            </a:endParaRPr>
          </a:p>
        </p:txBody>
      </p:sp>
      <p:sp>
        <p:nvSpPr>
          <p:cNvPr id="1032" name="Rectangle 17"/>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spcBef>
                <a:spcPct val="0"/>
              </a:spcBef>
              <a:buFontTx/>
              <a:buNone/>
            </a:pPr>
            <a:endParaRPr lang="en-US" sz="1200" b="1" dirty="0">
              <a:solidFill>
                <a:srgbClr val="FFFFFF"/>
              </a:solidFill>
            </a:endParaRPr>
          </a:p>
        </p:txBody>
      </p:sp>
      <p:grpSp>
        <p:nvGrpSpPr>
          <p:cNvPr id="1033" name="Group 25"/>
          <p:cNvGrpSpPr>
            <a:grpSpLocks/>
          </p:cNvGrpSpPr>
          <p:nvPr userDrawn="1"/>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14">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6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dirty="0" smtClean="0">
                  <a:solidFill>
                    <a:srgbClr val="FFFFFF"/>
                  </a:solidFill>
                </a:rPr>
                <a:t>Federal Aviation</a:t>
              </a:r>
            </a:p>
            <a:p>
              <a:pPr eaLnBrk="1" hangingPunct="1">
                <a:lnSpc>
                  <a:spcPct val="85000"/>
                </a:lnSpc>
                <a:spcBef>
                  <a:spcPct val="0"/>
                </a:spcBef>
                <a:buFontTx/>
                <a:buNone/>
                <a:defRPr/>
              </a:pPr>
              <a:r>
                <a:rPr lang="en-US" sz="1200" b="1" dirty="0" smtClean="0">
                  <a:solidFill>
                    <a:srgbClr val="FFFFFF"/>
                  </a:solidFill>
                </a:rPr>
                <a:t>Administration</a:t>
              </a:r>
            </a:p>
          </p:txBody>
        </p:sp>
      </p:grpSp>
      <p:sp>
        <p:nvSpPr>
          <p:cNvPr id="56349" name="Text Box 29"/>
          <p:cNvSpPr txBox="1">
            <a:spLocks noChangeArrowheads="1"/>
          </p:cNvSpPr>
          <p:nvPr userDrawn="1"/>
        </p:nvSpPr>
        <p:spPr bwMode="auto">
          <a:xfrm>
            <a:off x="449263" y="6135860"/>
            <a:ext cx="4784725" cy="2746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b="1" dirty="0" smtClean="0">
                <a:solidFill>
                  <a:srgbClr val="FFFFFF"/>
                </a:solidFill>
              </a:rPr>
              <a:t>Heat Release Rate Test Apparatus </a:t>
            </a:r>
            <a:endParaRPr lang="en-US" sz="1200" dirty="0" smtClean="0">
              <a:solidFill>
                <a:srgbClr val="FFFFFF"/>
              </a:solidFill>
            </a:endParaRPr>
          </a:p>
        </p:txBody>
      </p:sp>
      <p:sp>
        <p:nvSpPr>
          <p:cNvPr id="56350" name="Text Box 30"/>
          <p:cNvSpPr txBox="1">
            <a:spLocks noChangeArrowheads="1"/>
          </p:cNvSpPr>
          <p:nvPr userDrawn="1"/>
        </p:nvSpPr>
        <p:spPr bwMode="auto">
          <a:xfrm>
            <a:off x="441325" y="6384925"/>
            <a:ext cx="3740150" cy="2746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smtClean="0">
                <a:solidFill>
                  <a:srgbClr val="FFFFFF"/>
                </a:solidFill>
              </a:rPr>
              <a:t>June 2023</a:t>
            </a:r>
          </a:p>
        </p:txBody>
      </p:sp>
    </p:spTree>
    <p:extLst>
      <p:ext uri="{BB962C8B-B14F-4D97-AF65-F5344CB8AC3E}">
        <p14:creationId xmlns:p14="http://schemas.microsoft.com/office/powerpoint/2010/main" val="15313284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5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emf"/><Relationship Id="rId5" Type="http://schemas.openxmlformats.org/officeDocument/2006/relationships/image" Target="../media/image4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2F68"/>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dirty="0" smtClean="0">
                <a:latin typeface="Times New Roman" panose="02020603050405020304" pitchFamily="18" charset="0"/>
                <a:cs typeface="Times New Roman" panose="02020603050405020304" pitchFamily="18" charset="0"/>
              </a:rPr>
              <a:t>HEAT RELEASE RATE Updates</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Materials Working Forum</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Cologne, Germany</a:t>
            </a:r>
            <a:br>
              <a:rPr lang="en-US"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(pre-recorded presentation)</a:t>
            </a:r>
            <a:br>
              <a:rPr lang="en-US" sz="2800"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p:txBody>
      </p:sp>
      <p:sp>
        <p:nvSpPr>
          <p:cNvPr id="4100" name="Text Box 4"/>
          <p:cNvSpPr txBox="1">
            <a:spLocks noChangeArrowheads="1"/>
          </p:cNvSpPr>
          <p:nvPr/>
        </p:nvSpPr>
        <p:spPr bwMode="auto">
          <a:xfrm>
            <a:off x="788988" y="4875213"/>
            <a:ext cx="3800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600" dirty="0">
                <a:solidFill>
                  <a:srgbClr val="FFFFFF"/>
                </a:solidFill>
                <a:latin typeface="Times New Roman" panose="02020603050405020304" pitchFamily="18" charset="0"/>
                <a:cs typeface="Times New Roman" panose="02020603050405020304" pitchFamily="18" charset="0"/>
              </a:rPr>
              <a:t>Michael Burns, FAA Tech Center</a:t>
            </a:r>
          </a:p>
        </p:txBody>
      </p:sp>
      <p:sp>
        <p:nvSpPr>
          <p:cNvPr id="4101" name="Text Box 5"/>
          <p:cNvSpPr txBox="1">
            <a:spLocks noChangeArrowheads="1"/>
          </p:cNvSpPr>
          <p:nvPr/>
        </p:nvSpPr>
        <p:spPr bwMode="auto">
          <a:xfrm>
            <a:off x="803275" y="5276850"/>
            <a:ext cx="3465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600" dirty="0" smtClean="0">
                <a:solidFill>
                  <a:srgbClr val="FFFFFF"/>
                </a:solidFill>
                <a:latin typeface="Times New Roman" panose="02020603050405020304" pitchFamily="18" charset="0"/>
                <a:cs typeface="Times New Roman" panose="02020603050405020304" pitchFamily="18" charset="0"/>
              </a:rPr>
              <a:t>June, 2023</a:t>
            </a:r>
            <a:endParaRPr lang="en-US" sz="1600" i="1" dirty="0">
              <a:solidFill>
                <a:srgbClr val="FFFFFF"/>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4158382"/>
      </p:ext>
    </p:extLst>
  </p:cSld>
  <p:clrMapOvr>
    <a:masterClrMapping/>
  </p:clrMapOvr>
  <p:transition advTm="154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02935" y="421055"/>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sz="4000" dirty="0">
                <a:latin typeface="Times New Roman" panose="02020603050405020304" pitchFamily="18" charset="0"/>
                <a:cs typeface="Times New Roman" panose="02020603050405020304" pitchFamily="18" charset="0"/>
              </a:rPr>
              <a:t>TRL 7 Details and </a:t>
            </a:r>
            <a:r>
              <a:rPr lang="en-US" sz="4000" dirty="0" smtClean="0">
                <a:latin typeface="Times New Roman" panose="02020603050405020304" pitchFamily="18" charset="0"/>
                <a:cs typeface="Times New Roman" panose="02020603050405020304" pitchFamily="18" charset="0"/>
              </a:rPr>
              <a:t>Planning</a:t>
            </a:r>
            <a:endParaRPr lang="en-US" sz="40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62743" y="1363164"/>
            <a:ext cx="8552872" cy="3539430"/>
          </a:xfrm>
          <a:prstGeom prst="rect">
            <a:avLst/>
          </a:prstGeom>
        </p:spPr>
        <p:txBody>
          <a:bodyPr wrap="square">
            <a:spAutoFit/>
          </a:bodyPr>
          <a:lstStyle/>
          <a:p>
            <a:pPr marL="342900" indent="-342900"/>
            <a:r>
              <a:rPr lang="en-US" sz="3200" dirty="0" smtClean="0">
                <a:latin typeface="Times New Roman" panose="02020603050405020304" pitchFamily="18" charset="0"/>
                <a:cs typeface="Times New Roman" panose="02020603050405020304" pitchFamily="18" charset="0"/>
              </a:rPr>
              <a:t>Currently planning is underway for this follow on activity (and beyond)</a:t>
            </a:r>
          </a:p>
          <a:p>
            <a:pPr marL="342900" indent="-342900"/>
            <a:r>
              <a:rPr lang="en-US" sz="3200" dirty="0" smtClean="0">
                <a:latin typeface="Times New Roman" panose="02020603050405020304" pitchFamily="18" charset="0"/>
                <a:cs typeface="Times New Roman" panose="02020603050405020304" pitchFamily="18" charset="0"/>
              </a:rPr>
              <a:t>Define </a:t>
            </a:r>
            <a:r>
              <a:rPr lang="en-US" sz="3200" dirty="0">
                <a:latin typeface="Times New Roman" panose="02020603050405020304" pitchFamily="18" charset="0"/>
                <a:cs typeface="Times New Roman" panose="02020603050405020304" pitchFamily="18" charset="0"/>
              </a:rPr>
              <a:t>representative families of materials / material </a:t>
            </a:r>
            <a:r>
              <a:rPr lang="en-US" sz="3200" dirty="0" smtClean="0">
                <a:latin typeface="Times New Roman" panose="02020603050405020304" pitchFamily="18" charset="0"/>
                <a:cs typeface="Times New Roman" panose="02020603050405020304" pitchFamily="18" charset="0"/>
              </a:rPr>
              <a:t>constructions</a:t>
            </a:r>
          </a:p>
          <a:p>
            <a:pPr marL="342900" indent="-342900"/>
            <a:r>
              <a:rPr lang="en-US" sz="3200" dirty="0" smtClean="0">
                <a:latin typeface="Times New Roman" panose="02020603050405020304" pitchFamily="18" charset="0"/>
                <a:cs typeface="Times New Roman" panose="02020603050405020304" pitchFamily="18" charset="0"/>
              </a:rPr>
              <a:t>Choose </a:t>
            </a:r>
            <a:r>
              <a:rPr lang="en-US" sz="3200" dirty="0">
                <a:latin typeface="Times New Roman" panose="02020603050405020304" pitchFamily="18" charset="0"/>
                <a:cs typeface="Times New Roman" panose="02020603050405020304" pitchFamily="18" charset="0"/>
              </a:rPr>
              <a:t>one or two specimens to represent those </a:t>
            </a:r>
            <a:r>
              <a:rPr lang="en-US" sz="3200" dirty="0" smtClean="0">
                <a:latin typeface="Times New Roman" panose="02020603050405020304" pitchFamily="18" charset="0"/>
                <a:cs typeface="Times New Roman" panose="02020603050405020304" pitchFamily="18" charset="0"/>
              </a:rPr>
              <a:t>families</a:t>
            </a:r>
            <a:endParaRPr lang="en-US" sz="32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7700069"/>
      </p:ext>
    </p:extLst>
  </p:cSld>
  <p:clrMapOvr>
    <a:masterClrMapping/>
  </p:clrMapOvr>
  <mc:AlternateContent xmlns:mc="http://schemas.openxmlformats.org/markup-compatibility/2006" xmlns:p14="http://schemas.microsoft.com/office/powerpoint/2010/main">
    <mc:Choice Requires="p14">
      <p:transition spd="slow" p14:dur="2000" advTm="32141"/>
    </mc:Choice>
    <mc:Fallback xmlns="">
      <p:transition spd="slow" advTm="32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02935" y="421055"/>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sz="4000" dirty="0">
                <a:latin typeface="Times New Roman" panose="02020603050405020304" pitchFamily="18" charset="0"/>
                <a:cs typeface="Times New Roman" panose="02020603050405020304" pitchFamily="18" charset="0"/>
              </a:rPr>
              <a:t>TRL 7 Details and </a:t>
            </a:r>
            <a:r>
              <a:rPr lang="en-US" sz="4000" dirty="0" smtClean="0">
                <a:latin typeface="Times New Roman" panose="02020603050405020304" pitchFamily="18" charset="0"/>
                <a:cs typeface="Times New Roman" panose="02020603050405020304" pitchFamily="18" charset="0"/>
              </a:rPr>
              <a:t>Planning</a:t>
            </a:r>
            <a:endParaRPr lang="en-US" sz="40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62743" y="1363164"/>
            <a:ext cx="8552872" cy="4031873"/>
          </a:xfrm>
          <a:prstGeom prst="rect">
            <a:avLst/>
          </a:prstGeom>
        </p:spPr>
        <p:txBody>
          <a:bodyPr wrap="square">
            <a:spAutoFit/>
          </a:bodyPr>
          <a:lstStyle/>
          <a:p>
            <a:pPr marL="342900" indent="-342900"/>
            <a:r>
              <a:rPr lang="en-US" sz="3200" dirty="0" smtClean="0">
                <a:latin typeface="Times New Roman" panose="02020603050405020304" pitchFamily="18" charset="0"/>
                <a:cs typeface="Times New Roman" panose="02020603050405020304" pitchFamily="18" charset="0"/>
              </a:rPr>
              <a:t>Goal </a:t>
            </a:r>
            <a:r>
              <a:rPr lang="en-US" sz="3200" dirty="0">
                <a:latin typeface="Times New Roman" panose="02020603050405020304" pitchFamily="18" charset="0"/>
                <a:cs typeface="Times New Roman" panose="02020603050405020304" pitchFamily="18" charset="0"/>
              </a:rPr>
              <a:t>is to evaluate relative performance of these </a:t>
            </a:r>
            <a:r>
              <a:rPr lang="en-US" sz="3200" dirty="0" smtClean="0">
                <a:latin typeface="Times New Roman" panose="02020603050405020304" pitchFamily="18" charset="0"/>
                <a:cs typeface="Times New Roman" panose="02020603050405020304" pitchFamily="18" charset="0"/>
              </a:rPr>
              <a:t>samples </a:t>
            </a:r>
            <a:r>
              <a:rPr lang="en-US" sz="3200" dirty="0">
                <a:latin typeface="Times New Roman" panose="02020603050405020304" pitchFamily="18" charset="0"/>
                <a:cs typeface="Times New Roman" panose="02020603050405020304" pitchFamily="18" charset="0"/>
              </a:rPr>
              <a:t>on the HR2 </a:t>
            </a:r>
            <a:r>
              <a:rPr lang="en-US" sz="3200" dirty="0" smtClean="0">
                <a:latin typeface="Times New Roman" panose="02020603050405020304" pitchFamily="18" charset="0"/>
                <a:cs typeface="Times New Roman" panose="02020603050405020304" pitchFamily="18" charset="0"/>
              </a:rPr>
              <a:t>vs. </a:t>
            </a:r>
            <a:r>
              <a:rPr lang="en-US" sz="3200" dirty="0">
                <a:latin typeface="Times New Roman" panose="02020603050405020304" pitchFamily="18" charset="0"/>
                <a:cs typeface="Times New Roman" panose="02020603050405020304" pitchFamily="18" charset="0"/>
              </a:rPr>
              <a:t>OSU to ensure there is no unexpected </a:t>
            </a:r>
            <a:r>
              <a:rPr lang="en-US" sz="3200" dirty="0" smtClean="0">
                <a:latin typeface="Times New Roman" panose="02020603050405020304" pitchFamily="18" charset="0"/>
                <a:cs typeface="Times New Roman" panose="02020603050405020304" pitchFamily="18" charset="0"/>
              </a:rPr>
              <a:t>behavior.</a:t>
            </a:r>
            <a:endParaRPr lang="en-US" sz="3200" dirty="0">
              <a:latin typeface="Times New Roman" panose="02020603050405020304" pitchFamily="18" charset="0"/>
              <a:cs typeface="Times New Roman" panose="02020603050405020304" pitchFamily="18" charset="0"/>
            </a:endParaRPr>
          </a:p>
          <a:p>
            <a:pPr marL="342900" indent="-342900"/>
            <a:r>
              <a:rPr lang="en-US" sz="3200" dirty="0" smtClean="0">
                <a:latin typeface="Times New Roman" panose="02020603050405020304" pitchFamily="18" charset="0"/>
                <a:cs typeface="Times New Roman" panose="02020603050405020304" pitchFamily="18" charset="0"/>
              </a:rPr>
              <a:t>What commonly used materials </a:t>
            </a:r>
            <a:r>
              <a:rPr lang="en-US" sz="3200" dirty="0">
                <a:latin typeface="Times New Roman" panose="02020603050405020304" pitchFamily="18" charset="0"/>
                <a:cs typeface="Times New Roman" panose="02020603050405020304" pitchFamily="18" charset="0"/>
              </a:rPr>
              <a:t>and constructions </a:t>
            </a:r>
            <a:r>
              <a:rPr lang="en-US" sz="3200" dirty="0" smtClean="0">
                <a:latin typeface="Times New Roman" panose="02020603050405020304" pitchFamily="18" charset="0"/>
                <a:cs typeface="Times New Roman" panose="02020603050405020304" pitchFamily="18" charset="0"/>
              </a:rPr>
              <a:t>tested </a:t>
            </a:r>
            <a:r>
              <a:rPr lang="en-US" sz="3200" dirty="0">
                <a:latin typeface="Times New Roman" panose="02020603050405020304" pitchFamily="18" charset="0"/>
                <a:cs typeface="Times New Roman" panose="02020603050405020304" pitchFamily="18" charset="0"/>
              </a:rPr>
              <a:t>for </a:t>
            </a:r>
            <a:r>
              <a:rPr lang="en-US" sz="3200" dirty="0" smtClean="0">
                <a:latin typeface="Times New Roman" panose="02020603050405020304" pitchFamily="18" charset="0"/>
                <a:cs typeface="Times New Roman" panose="02020603050405020304" pitchFamily="18" charset="0"/>
              </a:rPr>
              <a:t>HR should </a:t>
            </a:r>
            <a:r>
              <a:rPr lang="en-US" sz="3200" dirty="0">
                <a:latin typeface="Times New Roman" panose="02020603050405020304" pitchFamily="18" charset="0"/>
                <a:cs typeface="Times New Roman" panose="02020603050405020304" pitchFamily="18" charset="0"/>
              </a:rPr>
              <a:t>be included in this analysis?</a:t>
            </a:r>
          </a:p>
          <a:p>
            <a:pPr marL="342900" indent="-342900"/>
            <a:r>
              <a:rPr lang="en-US" sz="3200" dirty="0" smtClean="0">
                <a:latin typeface="Times New Roman" panose="02020603050405020304" pitchFamily="18" charset="0"/>
                <a:cs typeface="Times New Roman" panose="02020603050405020304" pitchFamily="18" charset="0"/>
              </a:rPr>
              <a:t>Looking for materials to </a:t>
            </a:r>
            <a:r>
              <a:rPr lang="en-US" sz="3200" dirty="0">
                <a:latin typeface="Times New Roman" panose="02020603050405020304" pitchFamily="18" charset="0"/>
                <a:cs typeface="Times New Roman" panose="02020603050405020304" pitchFamily="18" charset="0"/>
              </a:rPr>
              <a:t>support </a:t>
            </a:r>
            <a:r>
              <a:rPr lang="en-US" sz="3200" dirty="0" smtClean="0">
                <a:latin typeface="Times New Roman" panose="02020603050405020304" pitchFamily="18" charset="0"/>
                <a:cs typeface="Times New Roman" panose="02020603050405020304" pitchFamily="18" charset="0"/>
              </a:rPr>
              <a:t>this testing</a:t>
            </a:r>
            <a:endParaRPr lang="en-US" sz="32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50952322"/>
      </p:ext>
    </p:extLst>
  </p:cSld>
  <p:clrMapOvr>
    <a:masterClrMapping/>
  </p:clrMapOvr>
  <mc:AlternateContent xmlns:mc="http://schemas.openxmlformats.org/markup-compatibility/2006" xmlns:p14="http://schemas.microsoft.com/office/powerpoint/2010/main">
    <mc:Choice Requires="p14">
      <p:transition spd="slow" p14:dur="2000" advTm="43742"/>
    </mc:Choice>
    <mc:Fallback xmlns="">
      <p:transition spd="slow" advTm="43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02935" y="421055"/>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sz="4000" dirty="0" smtClean="0">
                <a:latin typeface="Times New Roman" panose="02020603050405020304" pitchFamily="18" charset="0"/>
                <a:cs typeface="Times New Roman" panose="02020603050405020304" pitchFamily="18" charset="0"/>
              </a:rPr>
              <a:t>NEXT</a:t>
            </a:r>
            <a:endParaRPr lang="en-US" sz="40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62743" y="1363164"/>
            <a:ext cx="8552872" cy="4324261"/>
          </a:xfrm>
          <a:prstGeom prst="rect">
            <a:avLst/>
          </a:prstGeom>
        </p:spPr>
        <p:txBody>
          <a:bodyPr wrap="square">
            <a:spAutoFit/>
          </a:bodyPr>
          <a:lstStyle/>
          <a:p>
            <a:pPr marL="342900" indent="-342900"/>
            <a:r>
              <a:rPr lang="en-US" sz="2200" dirty="0">
                <a:latin typeface="Times New Roman" panose="02020603050405020304" pitchFamily="18" charset="0"/>
                <a:cs typeface="Times New Roman" panose="02020603050405020304" pitchFamily="18" charset="0"/>
              </a:rPr>
              <a:t>Review ‘cold’ calibration </a:t>
            </a:r>
            <a:r>
              <a:rPr lang="en-US" sz="2200" dirty="0" smtClean="0">
                <a:latin typeface="Times New Roman" panose="02020603050405020304" pitchFamily="18" charset="0"/>
                <a:cs typeface="Times New Roman" panose="02020603050405020304" pitchFamily="18" charset="0"/>
              </a:rPr>
              <a:t>troubleshooting method</a:t>
            </a:r>
            <a:endParaRPr lang="en-US" sz="2200" dirty="0">
              <a:latin typeface="Times New Roman" panose="02020603050405020304" pitchFamily="18" charset="0"/>
              <a:cs typeface="Times New Roman" panose="02020603050405020304" pitchFamily="18" charset="0"/>
            </a:endParaRPr>
          </a:p>
          <a:p>
            <a:pPr marL="342900" indent="-342900"/>
            <a:r>
              <a:rPr lang="en-US" sz="2200" dirty="0" smtClean="0">
                <a:latin typeface="Times New Roman" panose="02020603050405020304" pitchFamily="18" charset="0"/>
                <a:cs typeface="Times New Roman" panose="02020603050405020304" pitchFamily="18" charset="0"/>
              </a:rPr>
              <a:t>Continue TRL6 testing</a:t>
            </a:r>
            <a:endParaRPr lang="en-US" sz="2200" dirty="0">
              <a:latin typeface="Times New Roman" panose="02020603050405020304" pitchFamily="18" charset="0"/>
              <a:cs typeface="Times New Roman" panose="02020603050405020304" pitchFamily="18" charset="0"/>
            </a:endParaRPr>
          </a:p>
          <a:p>
            <a:pPr marL="800100" lvl="1" indent="-342900"/>
            <a:r>
              <a:rPr lang="en-US" sz="2200" dirty="0" smtClean="0">
                <a:latin typeface="Times New Roman" panose="02020603050405020304" pitchFamily="18" charset="0"/>
                <a:cs typeface="Times New Roman" panose="02020603050405020304" pitchFamily="18" charset="0"/>
              </a:rPr>
              <a:t>Response Parameters - Complete </a:t>
            </a:r>
            <a:r>
              <a:rPr lang="en-US" sz="2200" dirty="0">
                <a:latin typeface="Times New Roman" panose="02020603050405020304" pitchFamily="18" charset="0"/>
                <a:cs typeface="Times New Roman" panose="02020603050405020304" pitchFamily="18" charset="0"/>
              </a:rPr>
              <a:t>100 calibration </a:t>
            </a:r>
            <a:r>
              <a:rPr lang="en-US" sz="2200" dirty="0" smtClean="0">
                <a:latin typeface="Times New Roman" panose="02020603050405020304" pitchFamily="18" charset="0"/>
                <a:cs typeface="Times New Roman" panose="02020603050405020304" pitchFamily="18" charset="0"/>
              </a:rPr>
              <a:t>cycles per unit </a:t>
            </a:r>
            <a:r>
              <a:rPr lang="en-US" sz="2200" dirty="0">
                <a:latin typeface="Times New Roman" panose="02020603050405020304" pitchFamily="18" charset="0"/>
                <a:cs typeface="Times New Roman" panose="02020603050405020304" pitchFamily="18" charset="0"/>
              </a:rPr>
              <a:t>as needed</a:t>
            </a:r>
          </a:p>
          <a:p>
            <a:pPr marL="800100" lvl="1" indent="-342900"/>
            <a:r>
              <a:rPr lang="en-US" sz="2200" dirty="0">
                <a:latin typeface="Times New Roman" panose="02020603050405020304" pitchFamily="18" charset="0"/>
                <a:cs typeface="Times New Roman" panose="02020603050405020304" pitchFamily="18" charset="0"/>
              </a:rPr>
              <a:t>Define </a:t>
            </a:r>
            <a:r>
              <a:rPr lang="en-US" sz="2200" dirty="0" smtClean="0">
                <a:latin typeface="Times New Roman" panose="02020603050405020304" pitchFamily="18" charset="0"/>
                <a:cs typeface="Times New Roman" panose="02020603050405020304" pitchFamily="18" charset="0"/>
              </a:rPr>
              <a:t>Nominal </a:t>
            </a:r>
            <a:r>
              <a:rPr lang="en-US" sz="2200" dirty="0">
                <a:latin typeface="Times New Roman" panose="02020603050405020304" pitchFamily="18" charset="0"/>
                <a:cs typeface="Times New Roman" panose="02020603050405020304" pitchFamily="18" charset="0"/>
              </a:rPr>
              <a:t>Operating Parameters Range (BL, TST, CF) </a:t>
            </a:r>
            <a:endParaRPr lang="en-US" sz="2200" dirty="0" smtClean="0">
              <a:latin typeface="Times New Roman" panose="02020603050405020304" pitchFamily="18" charset="0"/>
              <a:cs typeface="Times New Roman" panose="02020603050405020304" pitchFamily="18" charset="0"/>
            </a:endParaRPr>
          </a:p>
          <a:p>
            <a:pPr marL="800100" lvl="1" indent="-342900"/>
            <a:r>
              <a:rPr lang="en-US" sz="2200" dirty="0">
                <a:latin typeface="Times New Roman" panose="02020603050405020304" pitchFamily="18" charset="0"/>
                <a:cs typeface="Times New Roman" panose="02020603050405020304" pitchFamily="18" charset="0"/>
              </a:rPr>
              <a:t>Additional unit buildups for comparative testing (TRL 6)</a:t>
            </a:r>
          </a:p>
          <a:p>
            <a:pPr marL="342900" indent="-342900"/>
            <a:r>
              <a:rPr lang="en-US" sz="2200" dirty="0" smtClean="0">
                <a:latin typeface="Times New Roman" panose="02020603050405020304" pitchFamily="18" charset="0"/>
                <a:cs typeface="Times New Roman" panose="02020603050405020304" pitchFamily="18" charset="0"/>
              </a:rPr>
              <a:t>TRL7 </a:t>
            </a:r>
            <a:r>
              <a:rPr lang="en-US" sz="2200" dirty="0">
                <a:latin typeface="Times New Roman" panose="02020603050405020304" pitchFamily="18" charset="0"/>
                <a:cs typeface="Times New Roman" panose="02020603050405020304" pitchFamily="18" charset="0"/>
              </a:rPr>
              <a:t>planning and acquisition of materials</a:t>
            </a:r>
          </a:p>
          <a:p>
            <a:pPr marL="342900" indent="-342900"/>
            <a:r>
              <a:rPr lang="en-US" sz="2200" dirty="0" smtClean="0">
                <a:latin typeface="Times New Roman" panose="02020603050405020304" pitchFamily="18" charset="0"/>
                <a:cs typeface="Times New Roman" panose="02020603050405020304" pitchFamily="18" charset="0"/>
              </a:rPr>
              <a:t>Formalize </a:t>
            </a:r>
            <a:r>
              <a:rPr lang="en-US" sz="2200" dirty="0">
                <a:latin typeface="Times New Roman" panose="02020603050405020304" pitchFamily="18" charset="0"/>
                <a:cs typeface="Times New Roman" panose="02020603050405020304" pitchFamily="18" charset="0"/>
              </a:rPr>
              <a:t>endgame for TRL test series (define activities, goals etc.)</a:t>
            </a:r>
          </a:p>
          <a:p>
            <a:pPr marL="342900" indent="-342900"/>
            <a:r>
              <a:rPr lang="en-US" sz="2200" dirty="0" smtClean="0">
                <a:latin typeface="Times New Roman" panose="02020603050405020304" pitchFamily="18" charset="0"/>
                <a:cs typeface="Times New Roman" panose="02020603050405020304" pitchFamily="18" charset="0"/>
              </a:rPr>
              <a:t>Update </a:t>
            </a:r>
            <a:r>
              <a:rPr lang="en-US" sz="2200" dirty="0">
                <a:latin typeface="Times New Roman" panose="02020603050405020304" pitchFamily="18" charset="0"/>
                <a:cs typeface="Times New Roman" panose="02020603050405020304" pitchFamily="18" charset="0"/>
              </a:rPr>
              <a:t>Rev3 placeholder </a:t>
            </a:r>
            <a:r>
              <a:rPr lang="en-US" sz="2200" dirty="0" smtClean="0">
                <a:latin typeface="Times New Roman" panose="02020603050405020304" pitchFamily="18" charset="0"/>
                <a:cs typeface="Times New Roman" panose="02020603050405020304" pitchFamily="18" charset="0"/>
              </a:rPr>
              <a:t>document</a:t>
            </a:r>
            <a:endParaRPr lang="en-US" sz="2200" dirty="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85593213"/>
      </p:ext>
    </p:extLst>
  </p:cSld>
  <p:clrMapOvr>
    <a:masterClrMapping/>
  </p:clrMapOvr>
  <mc:AlternateContent xmlns:mc="http://schemas.openxmlformats.org/markup-compatibility/2006">
    <mc:Choice xmlns:p14="http://schemas.microsoft.com/office/powerpoint/2010/main" Requires="p14">
      <p:transition spd="slow" p14:dur="2000" advTm="61117"/>
    </mc:Choice>
    <mc:Fallback>
      <p:transition spd="slow" advTm="61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71513" y="371331"/>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sz="4000" dirty="0" smtClean="0">
                <a:latin typeface="Times New Roman" panose="02020603050405020304" pitchFamily="18" charset="0"/>
                <a:cs typeface="Times New Roman" panose="02020603050405020304" pitchFamily="18" charset="0"/>
              </a:rPr>
              <a:t>AGENDA</a:t>
            </a:r>
            <a:endParaRPr lang="en-US" sz="40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71056" y="1080531"/>
            <a:ext cx="8552872" cy="4770537"/>
          </a:xfrm>
          <a:prstGeom prst="rect">
            <a:avLst/>
          </a:prstGeom>
        </p:spPr>
        <p:txBody>
          <a:bodyPr wrap="square">
            <a:spAutoFit/>
          </a:bodyPr>
          <a:lstStyle/>
          <a:p>
            <a:pPr marL="342900" indent="-342900"/>
            <a:r>
              <a:rPr lang="en-US" sz="3200" dirty="0">
                <a:latin typeface="Times New Roman" panose="02020603050405020304" pitchFamily="18" charset="0"/>
                <a:cs typeface="Times New Roman" panose="02020603050405020304" pitchFamily="18" charset="0"/>
              </a:rPr>
              <a:t>OSU Update</a:t>
            </a:r>
          </a:p>
          <a:p>
            <a:pPr marL="342900" indent="-342900"/>
            <a:r>
              <a:rPr lang="en-US" sz="3200" dirty="0">
                <a:latin typeface="Times New Roman" panose="02020603050405020304" pitchFamily="18" charset="0"/>
                <a:cs typeface="Times New Roman" panose="02020603050405020304" pitchFamily="18" charset="0"/>
              </a:rPr>
              <a:t>HR2 </a:t>
            </a:r>
            <a:r>
              <a:rPr lang="en-US" sz="3200" dirty="0" smtClean="0">
                <a:latin typeface="Times New Roman" panose="02020603050405020304" pitchFamily="18" charset="0"/>
                <a:cs typeface="Times New Roman" panose="02020603050405020304" pitchFamily="18" charset="0"/>
              </a:rPr>
              <a:t>Background</a:t>
            </a:r>
            <a:endParaRPr lang="en-US" sz="3200" dirty="0">
              <a:latin typeface="Times New Roman" panose="02020603050405020304" pitchFamily="18" charset="0"/>
              <a:cs typeface="Times New Roman" panose="02020603050405020304" pitchFamily="18" charset="0"/>
            </a:endParaRPr>
          </a:p>
          <a:p>
            <a:pPr marL="342900" indent="-342900"/>
            <a:r>
              <a:rPr lang="en-US" sz="3200" dirty="0" smtClean="0">
                <a:latin typeface="Times New Roman" panose="02020603050405020304" pitchFamily="18" charset="0"/>
                <a:cs typeface="Times New Roman" panose="02020603050405020304" pitchFamily="18" charset="0"/>
              </a:rPr>
              <a:t>Completed / Current Work</a:t>
            </a:r>
            <a:endParaRPr lang="en-US" sz="3200" dirty="0">
              <a:latin typeface="Times New Roman" panose="02020603050405020304" pitchFamily="18" charset="0"/>
              <a:cs typeface="Times New Roman" panose="02020603050405020304" pitchFamily="18" charset="0"/>
            </a:endParaRPr>
          </a:p>
          <a:p>
            <a:pPr marL="342900" indent="-342900"/>
            <a:r>
              <a:rPr lang="en-US" sz="3200" dirty="0">
                <a:latin typeface="Times New Roman" panose="02020603050405020304" pitchFamily="18" charset="0"/>
                <a:cs typeface="Times New Roman" panose="02020603050405020304" pitchFamily="18" charset="0"/>
              </a:rPr>
              <a:t>TRL 6 </a:t>
            </a:r>
            <a:r>
              <a:rPr lang="en-US" sz="3200" dirty="0" smtClean="0">
                <a:latin typeface="Times New Roman" panose="02020603050405020304" pitchFamily="18" charset="0"/>
                <a:cs typeface="Times New Roman" panose="02020603050405020304" pitchFamily="18" charset="0"/>
              </a:rPr>
              <a:t>Update (Reproducibility)</a:t>
            </a:r>
            <a:endParaRPr lang="en-US" sz="3200" dirty="0">
              <a:latin typeface="Times New Roman" panose="02020603050405020304" pitchFamily="18" charset="0"/>
              <a:cs typeface="Times New Roman" panose="02020603050405020304" pitchFamily="18" charset="0"/>
            </a:endParaRPr>
          </a:p>
          <a:p>
            <a:pPr marL="342900" indent="-342900"/>
            <a:r>
              <a:rPr lang="en-US" sz="3200" dirty="0" smtClean="0">
                <a:latin typeface="Times New Roman" panose="02020603050405020304" pitchFamily="18" charset="0"/>
                <a:cs typeface="Times New Roman" panose="02020603050405020304" pitchFamily="18" charset="0"/>
              </a:rPr>
              <a:t>Chapter </a:t>
            </a:r>
            <a:r>
              <a:rPr lang="en-US" sz="3200" dirty="0">
                <a:latin typeface="Times New Roman" panose="02020603050405020304" pitchFamily="18" charset="0"/>
                <a:cs typeface="Times New Roman" panose="02020603050405020304" pitchFamily="18" charset="0"/>
              </a:rPr>
              <a:t>A4 </a:t>
            </a:r>
            <a:r>
              <a:rPr lang="en-US" sz="3200" dirty="0" smtClean="0">
                <a:latin typeface="Times New Roman" panose="02020603050405020304" pitchFamily="18" charset="0"/>
                <a:cs typeface="Times New Roman" panose="02020603050405020304" pitchFamily="18" charset="0"/>
              </a:rPr>
              <a:t>Placeholder: International </a:t>
            </a:r>
            <a:r>
              <a:rPr lang="en-US" sz="3200" dirty="0">
                <a:latin typeface="Times New Roman" panose="02020603050405020304" pitchFamily="18" charset="0"/>
                <a:cs typeface="Times New Roman" panose="02020603050405020304" pitchFamily="18" charset="0"/>
              </a:rPr>
              <a:t>System of </a:t>
            </a:r>
            <a:r>
              <a:rPr lang="en-US" sz="3200" dirty="0" smtClean="0">
                <a:latin typeface="Times New Roman" panose="02020603050405020304" pitchFamily="18" charset="0"/>
                <a:cs typeface="Times New Roman" panose="02020603050405020304" pitchFamily="18" charset="0"/>
              </a:rPr>
              <a:t>Units (SI) </a:t>
            </a:r>
          </a:p>
          <a:p>
            <a:pPr marL="342900" indent="-342900"/>
            <a:r>
              <a:rPr lang="en-US" sz="3200" dirty="0" smtClean="0">
                <a:latin typeface="Times New Roman" panose="02020603050405020304" pitchFamily="18" charset="0"/>
                <a:cs typeface="Times New Roman" panose="02020603050405020304" pitchFamily="18" charset="0"/>
              </a:rPr>
              <a:t>TRL </a:t>
            </a:r>
            <a:r>
              <a:rPr lang="en-US" sz="3200" dirty="0">
                <a:latin typeface="Times New Roman" panose="02020603050405020304" pitchFamily="18" charset="0"/>
                <a:cs typeface="Times New Roman" panose="02020603050405020304" pitchFamily="18" charset="0"/>
              </a:rPr>
              <a:t>7 Details and Planning (and </a:t>
            </a:r>
            <a:r>
              <a:rPr lang="en-US" sz="3200" dirty="0" smtClean="0">
                <a:latin typeface="Times New Roman" panose="02020603050405020304" pitchFamily="18" charset="0"/>
                <a:cs typeface="Times New Roman" panose="02020603050405020304" pitchFamily="18" charset="0"/>
              </a:rPr>
              <a:t>beyond)</a:t>
            </a:r>
            <a:endParaRPr lang="en-US" sz="32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40087531"/>
      </p:ext>
    </p:extLst>
  </p:cSld>
  <p:clrMapOvr>
    <a:masterClrMapping/>
  </p:clrMapOvr>
  <mc:AlternateContent xmlns:mc="http://schemas.openxmlformats.org/markup-compatibility/2006" xmlns:p14="http://schemas.microsoft.com/office/powerpoint/2010/main">
    <mc:Choice Requires="p14">
      <p:transition spd="slow" p14:dur="2000" advTm="60106"/>
    </mc:Choice>
    <mc:Fallback xmlns="">
      <p:transition spd="slow" advTm="60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71513" y="155200"/>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sz="4000" dirty="0" smtClean="0">
                <a:latin typeface="Times New Roman" panose="02020603050405020304" pitchFamily="18" charset="0"/>
                <a:cs typeface="Times New Roman" panose="02020603050405020304" pitchFamily="18" charset="0"/>
              </a:rPr>
              <a:t>OSU Update to FAA FTHB</a:t>
            </a:r>
            <a:endParaRPr lang="en-US" sz="40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3238" y="847928"/>
            <a:ext cx="8552872" cy="5232202"/>
          </a:xfrm>
          <a:prstGeom prst="rect">
            <a:avLst/>
          </a:prstGeom>
        </p:spPr>
        <p:txBody>
          <a:bodyPr wrap="square">
            <a:spAutoFit/>
          </a:bodyPr>
          <a:lstStyle/>
          <a:p>
            <a:pPr marL="342900" indent="-342900"/>
            <a:r>
              <a:rPr lang="en-US" sz="3200" dirty="0" smtClean="0">
                <a:latin typeface="Times New Roman" panose="02020603050405020304" pitchFamily="18" charset="0"/>
                <a:cs typeface="Times New Roman" panose="02020603050405020304" pitchFamily="18" charset="0"/>
              </a:rPr>
              <a:t>Chapter 5 update posted to Fire Safety Website 4/18/23</a:t>
            </a:r>
          </a:p>
          <a:p>
            <a:pPr marL="342900" indent="-342900"/>
            <a:r>
              <a:rPr lang="en-US" sz="3200" dirty="0" smtClean="0">
                <a:latin typeface="Times New Roman" panose="02020603050405020304" pitchFamily="18" charset="0"/>
                <a:cs typeface="Times New Roman" panose="02020603050405020304" pitchFamily="18" charset="0"/>
              </a:rPr>
              <a:t>Update includes missing detailed dimensions for the inner and outer pyramid cones</a:t>
            </a:r>
          </a:p>
          <a:p>
            <a:pPr marL="342900" indent="-342900"/>
            <a:r>
              <a:rPr lang="en-US" sz="3200" dirty="0" smtClean="0">
                <a:latin typeface="Times New Roman" panose="02020603050405020304" pitchFamily="18" charset="0"/>
                <a:cs typeface="Times New Roman" panose="02020603050405020304" pitchFamily="18" charset="0"/>
              </a:rPr>
              <a:t>A correction was made to the wording in the use of </a:t>
            </a:r>
            <a:r>
              <a:rPr lang="en-US" sz="3200" dirty="0">
                <a:latin typeface="Times New Roman" panose="02020603050405020304" pitchFamily="18" charset="0"/>
                <a:cs typeface="Times New Roman" panose="02020603050405020304" pitchFamily="18" charset="0"/>
              </a:rPr>
              <a:t>the HIS (5.3.8 subsequent </a:t>
            </a:r>
            <a:r>
              <a:rPr lang="en-US" sz="3200" dirty="0" smtClean="0">
                <a:latin typeface="Times New Roman" panose="02020603050405020304" pitchFamily="18" charset="0"/>
                <a:cs typeface="Times New Roman" panose="02020603050405020304" pitchFamily="18" charset="0"/>
              </a:rPr>
              <a:t>to replaced with before conducting) </a:t>
            </a:r>
          </a:p>
          <a:p>
            <a:pPr marL="342900" indent="-342900"/>
            <a:r>
              <a:rPr lang="en-US" sz="3200" dirty="0" smtClean="0">
                <a:latin typeface="Times New Roman" panose="02020603050405020304" pitchFamily="18" charset="0"/>
                <a:cs typeface="Times New Roman" panose="02020603050405020304" pitchFamily="18" charset="0"/>
              </a:rPr>
              <a:t>Section 5.4.1 supplement section removed</a:t>
            </a:r>
          </a:p>
          <a:p>
            <a:pPr algn="ctr">
              <a:buNone/>
            </a:pPr>
            <a:r>
              <a:rPr lang="en-US" sz="2000" i="1" dirty="0" smtClean="0"/>
              <a:t>5.4.1 to </a:t>
            </a:r>
            <a:r>
              <a:rPr lang="en-US" sz="2000" i="1" dirty="0"/>
              <a:t>be added:</a:t>
            </a:r>
            <a:r>
              <a:rPr lang="en-US" sz="2000" dirty="0"/>
              <a:t>  </a:t>
            </a:r>
            <a:r>
              <a:rPr lang="en-US" sz="2000" i="1" dirty="0"/>
              <a:t>reducing thickness of </a:t>
            </a:r>
            <a:r>
              <a:rPr lang="en-US" sz="2000" i="1" dirty="0" smtClean="0"/>
              <a:t>sample</a:t>
            </a:r>
            <a:endParaRPr lang="en-US" sz="20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1161345"/>
      </p:ext>
    </p:extLst>
  </p:cSld>
  <p:clrMapOvr>
    <a:masterClrMapping/>
  </p:clrMapOvr>
  <mc:AlternateContent xmlns:mc="http://schemas.openxmlformats.org/markup-compatibility/2006" xmlns:p14="http://schemas.microsoft.com/office/powerpoint/2010/main">
    <mc:Choice Requires="p14">
      <p:transition spd="slow" p14:dur="2000" advTm="51854"/>
    </mc:Choice>
    <mc:Fallback xmlns="">
      <p:transition spd="slow" advTm="51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71513" y="371331"/>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sz="4000" dirty="0" smtClean="0">
                <a:latin typeface="Times New Roman" panose="02020603050405020304" pitchFamily="18" charset="0"/>
                <a:cs typeface="Times New Roman" panose="02020603050405020304" pitchFamily="18" charset="0"/>
              </a:rPr>
              <a:t>OSU Update to FAA FTHB</a:t>
            </a:r>
            <a:endParaRPr lang="en-US" sz="4000" dirty="0" smtClean="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68839" y="1280160"/>
            <a:ext cx="9075161" cy="4458437"/>
          </a:xfrm>
          <a:prstGeom prst="rect">
            <a:avLst/>
          </a:prstGeom>
        </p:spPr>
      </p:pic>
      <p:sp>
        <p:nvSpPr>
          <p:cNvPr id="7" name="Oval 6"/>
          <p:cNvSpPr/>
          <p:nvPr/>
        </p:nvSpPr>
        <p:spPr bwMode="auto">
          <a:xfrm>
            <a:off x="4538749" y="3624350"/>
            <a:ext cx="1014153" cy="681643"/>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3844896" y="2901142"/>
            <a:ext cx="984800" cy="60823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8045594" y="2901142"/>
            <a:ext cx="984800" cy="60823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4960445" y="2866500"/>
            <a:ext cx="984800" cy="60823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709872" y="2804161"/>
            <a:ext cx="984800" cy="60823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6594746"/>
      </p:ext>
    </p:extLst>
  </p:cSld>
  <p:clrMapOvr>
    <a:masterClrMapping/>
  </p:clrMapOvr>
  <mc:AlternateContent xmlns:mc="http://schemas.openxmlformats.org/markup-compatibility/2006" xmlns:p14="http://schemas.microsoft.com/office/powerpoint/2010/main">
    <mc:Choice Requires="p14">
      <p:transition spd="slow" p14:dur="2000" advTm="62344"/>
    </mc:Choice>
    <mc:Fallback xmlns="">
      <p:transition spd="slow" advTm="62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71513" y="240703"/>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sz="4400" dirty="0" smtClean="0">
                <a:latin typeface="Times New Roman" panose="02020603050405020304" pitchFamily="18" charset="0"/>
                <a:cs typeface="Times New Roman" panose="02020603050405020304" pitchFamily="18" charset="0"/>
              </a:rPr>
              <a:t>HR2 BACKGROUND</a:t>
            </a:r>
            <a:endParaRPr lang="en-US"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88385" y="850303"/>
            <a:ext cx="7806853" cy="5224507"/>
          </a:xfrm>
          <a:prstGeom prst="rect">
            <a:avLst/>
          </a:prstGeom>
        </p:spPr>
        <p:txBody>
          <a:bodyPr wrap="square">
            <a:spAutoFit/>
          </a:bodyPr>
          <a:lstStyle/>
          <a:p>
            <a:pPr marL="342900" indent="-342900"/>
            <a:r>
              <a:rPr lang="en-US" sz="2300" dirty="0" smtClean="0">
                <a:latin typeface="Times New Roman" panose="02020603050405020304" pitchFamily="18" charset="0"/>
                <a:cs typeface="Times New Roman" panose="02020603050405020304" pitchFamily="18" charset="0"/>
              </a:rPr>
              <a:t>TRL </a:t>
            </a:r>
            <a:r>
              <a:rPr lang="en-US" sz="2300" dirty="0">
                <a:latin typeface="Times New Roman" panose="02020603050405020304" pitchFamily="18" charset="0"/>
                <a:cs typeface="Times New Roman" panose="02020603050405020304" pitchFamily="18" charset="0"/>
              </a:rPr>
              <a:t>5 (Repeatability</a:t>
            </a:r>
            <a:r>
              <a:rPr lang="en-US" sz="2300" dirty="0" smtClean="0">
                <a:latin typeface="Times New Roman" panose="02020603050405020304" pitchFamily="18" charset="0"/>
                <a:cs typeface="Times New Roman" panose="02020603050405020304" pitchFamily="18" charset="0"/>
              </a:rPr>
              <a:t>) - May </a:t>
            </a:r>
            <a:r>
              <a:rPr lang="en-US" sz="2300" dirty="0">
                <a:latin typeface="Times New Roman" panose="02020603050405020304" pitchFamily="18" charset="0"/>
                <a:cs typeface="Times New Roman" panose="02020603050405020304" pitchFamily="18" charset="0"/>
              </a:rPr>
              <a:t>2019</a:t>
            </a:r>
          </a:p>
          <a:p>
            <a:pPr marL="342900" indent="-342900"/>
            <a:r>
              <a:rPr lang="en-US" sz="2300" dirty="0">
                <a:latin typeface="Times New Roman" panose="02020603050405020304" pitchFamily="18" charset="0"/>
                <a:cs typeface="Times New Roman" panose="02020603050405020304" pitchFamily="18" charset="0"/>
              </a:rPr>
              <a:t>NPRM </a:t>
            </a:r>
            <a:r>
              <a:rPr lang="en-US" sz="2300" dirty="0" smtClean="0">
                <a:latin typeface="Times New Roman" panose="02020603050405020304" pitchFamily="18" charset="0"/>
                <a:cs typeface="Times New Roman" panose="02020603050405020304" pitchFamily="18" charset="0"/>
              </a:rPr>
              <a:t>Released - July 2019</a:t>
            </a:r>
            <a:endParaRPr lang="en-US" sz="2300" dirty="0">
              <a:latin typeface="Times New Roman" panose="02020603050405020304" pitchFamily="18" charset="0"/>
              <a:cs typeface="Times New Roman" panose="02020603050405020304" pitchFamily="18" charset="0"/>
            </a:endParaRPr>
          </a:p>
          <a:p>
            <a:pPr marL="342900" indent="-342900"/>
            <a:r>
              <a:rPr lang="en-US" sz="2300" dirty="0">
                <a:latin typeface="Times New Roman" panose="02020603050405020304" pitchFamily="18" charset="0"/>
                <a:cs typeface="Times New Roman" panose="02020603050405020304" pitchFamily="18" charset="0"/>
              </a:rPr>
              <a:t>FAATC Virtual </a:t>
            </a:r>
            <a:r>
              <a:rPr lang="en-US" sz="2300" dirty="0" smtClean="0">
                <a:latin typeface="Times New Roman" panose="02020603050405020304" pitchFamily="18" charset="0"/>
                <a:cs typeface="Times New Roman" panose="02020603050405020304" pitchFamily="18" charset="0"/>
              </a:rPr>
              <a:t>Forum - April 2021</a:t>
            </a:r>
            <a:endParaRPr lang="en-US" sz="2300" dirty="0">
              <a:latin typeface="Times New Roman" panose="02020603050405020304" pitchFamily="18" charset="0"/>
              <a:cs typeface="Times New Roman" panose="02020603050405020304" pitchFamily="18" charset="0"/>
            </a:endParaRPr>
          </a:p>
          <a:p>
            <a:pPr marL="342900" indent="-342900"/>
            <a:r>
              <a:rPr lang="en-US" sz="2300" dirty="0" smtClean="0">
                <a:latin typeface="Times New Roman" panose="02020603050405020304" pitchFamily="18" charset="0"/>
                <a:cs typeface="Times New Roman" panose="02020603050405020304" pitchFamily="18" charset="0"/>
              </a:rPr>
              <a:t>Conference Presentations - October 2022</a:t>
            </a:r>
            <a:endParaRPr lang="en-US" sz="2300" dirty="0">
              <a:latin typeface="Times New Roman" panose="02020603050405020304" pitchFamily="18" charset="0"/>
              <a:cs typeface="Times New Roman" panose="02020603050405020304" pitchFamily="18" charset="0"/>
            </a:endParaRPr>
          </a:p>
          <a:p>
            <a:pPr marL="342900" indent="-342900"/>
            <a:r>
              <a:rPr lang="en-US" sz="2300" dirty="0" smtClean="0">
                <a:latin typeface="Times New Roman" panose="02020603050405020304" pitchFamily="18" charset="0"/>
                <a:cs typeface="Times New Roman" panose="02020603050405020304" pitchFamily="18" charset="0"/>
              </a:rPr>
              <a:t>Completed Work:</a:t>
            </a:r>
          </a:p>
          <a:p>
            <a:pPr marL="800100" lvl="1" indent="-342900">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Smoke monitoring – Completed</a:t>
            </a:r>
          </a:p>
          <a:p>
            <a:pPr marL="800100" lvl="1" indent="-342900">
              <a:buFont typeface="Courier New" panose="02070309020205020404" pitchFamily="49" charset="0"/>
              <a:buChar char="o"/>
            </a:pPr>
            <a:r>
              <a:rPr lang="en-US" sz="2300" dirty="0" smtClean="0">
                <a:latin typeface="Times New Roman" panose="02020603050405020304" pitchFamily="18" charset="0"/>
                <a:cs typeface="Times New Roman" panose="02020603050405020304" pitchFamily="18" charset="0"/>
              </a:rPr>
              <a:t>Air </a:t>
            </a:r>
            <a:r>
              <a:rPr lang="en-US" sz="2300" dirty="0">
                <a:latin typeface="Times New Roman" panose="02020603050405020304" pitchFamily="18" charset="0"/>
                <a:cs typeface="Times New Roman" panose="02020603050405020304" pitchFamily="18" charset="0"/>
              </a:rPr>
              <a:t>MFC </a:t>
            </a:r>
            <a:r>
              <a:rPr lang="en-US" sz="2300" dirty="0" smtClean="0">
                <a:latin typeface="Times New Roman" panose="02020603050405020304" pitchFamily="18" charset="0"/>
                <a:cs typeface="Times New Roman" panose="02020603050405020304" pitchFamily="18" charset="0"/>
              </a:rPr>
              <a:t>replacement </a:t>
            </a:r>
            <a:r>
              <a:rPr lang="en-US" sz="2300" dirty="0">
                <a:latin typeface="Times New Roman" panose="02020603050405020304" pitchFamily="18" charset="0"/>
                <a:cs typeface="Times New Roman" panose="02020603050405020304" pitchFamily="18" charset="0"/>
              </a:rPr>
              <a:t>with </a:t>
            </a:r>
            <a:r>
              <a:rPr lang="en-US" sz="2300" dirty="0" smtClean="0">
                <a:latin typeface="Times New Roman" panose="02020603050405020304" pitchFamily="18" charset="0"/>
                <a:cs typeface="Times New Roman" panose="02020603050405020304" pitchFamily="18" charset="0"/>
              </a:rPr>
              <a:t>sonic choke </a:t>
            </a:r>
            <a:r>
              <a:rPr lang="en-US" sz="2300" dirty="0">
                <a:latin typeface="Times New Roman" panose="02020603050405020304" pitchFamily="18" charset="0"/>
                <a:cs typeface="Times New Roman" panose="02020603050405020304" pitchFamily="18" charset="0"/>
              </a:rPr>
              <a:t>– </a:t>
            </a:r>
            <a:r>
              <a:rPr lang="en-US" sz="2300" dirty="0" smtClean="0">
                <a:latin typeface="Times New Roman" panose="02020603050405020304" pitchFamily="18" charset="0"/>
                <a:cs typeface="Times New Roman" panose="02020603050405020304" pitchFamily="18" charset="0"/>
              </a:rPr>
              <a:t>Completed </a:t>
            </a:r>
            <a:endParaRPr lang="en-US" sz="2300" dirty="0">
              <a:latin typeface="Times New Roman" panose="02020603050405020304" pitchFamily="18" charset="0"/>
              <a:cs typeface="Times New Roman" panose="02020603050405020304" pitchFamily="18" charset="0"/>
            </a:endParaRPr>
          </a:p>
          <a:p>
            <a:pPr marL="800100" lvl="1" indent="-342900">
              <a:buFont typeface="Courier New" panose="02070309020205020404" pitchFamily="49" charset="0"/>
              <a:buChar char="o"/>
            </a:pPr>
            <a:r>
              <a:rPr lang="en-US" sz="2300" dirty="0" smtClean="0">
                <a:latin typeface="Times New Roman" panose="02020603050405020304" pitchFamily="18" charset="0"/>
                <a:cs typeface="Times New Roman" panose="02020603050405020304" pitchFamily="18" charset="0"/>
              </a:rPr>
              <a:t>Type K for Type </a:t>
            </a:r>
            <a:r>
              <a:rPr lang="en-US" sz="2300" dirty="0">
                <a:latin typeface="Times New Roman" panose="02020603050405020304" pitchFamily="18" charset="0"/>
                <a:cs typeface="Times New Roman" panose="02020603050405020304" pitchFamily="18" charset="0"/>
              </a:rPr>
              <a:t>E TC </a:t>
            </a:r>
            <a:r>
              <a:rPr lang="en-US" sz="2300" dirty="0" smtClean="0">
                <a:latin typeface="Times New Roman" panose="02020603050405020304" pitchFamily="18" charset="0"/>
                <a:cs typeface="Times New Roman" panose="02020603050405020304" pitchFamily="18" charset="0"/>
              </a:rPr>
              <a:t>research – Completed</a:t>
            </a:r>
          </a:p>
          <a:p>
            <a:pPr marL="800100" lvl="1" indent="-342900">
              <a:buFont typeface="Courier New" panose="02070309020205020404" pitchFamily="49" charset="0"/>
              <a:buChar char="o"/>
            </a:pPr>
            <a:r>
              <a:rPr lang="en-US" sz="2300" dirty="0" smtClean="0">
                <a:latin typeface="Times New Roman" panose="02020603050405020304" pitchFamily="18" charset="0"/>
                <a:cs typeface="Times New Roman" panose="02020603050405020304" pitchFamily="18" charset="0"/>
              </a:rPr>
              <a:t>Distilled water usage for TC cleaning – Completed</a:t>
            </a:r>
          </a:p>
          <a:p>
            <a:pPr marL="800100" lvl="1" indent="-342900">
              <a:buFont typeface="Courier New" panose="02070309020205020404" pitchFamily="49" charset="0"/>
              <a:buChar char="o"/>
            </a:pPr>
            <a:r>
              <a:rPr lang="en-US" sz="2300" dirty="0" smtClean="0">
                <a:latin typeface="Times New Roman" panose="02020603050405020304" pitchFamily="18" charset="0"/>
                <a:cs typeface="Times New Roman" panose="02020603050405020304" pitchFamily="18" charset="0"/>
              </a:rPr>
              <a:t>Internal Alignment Fixture – Completed</a:t>
            </a:r>
            <a:endParaRPr lang="en-US" sz="23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0010019"/>
      </p:ext>
    </p:extLst>
  </p:cSld>
  <p:clrMapOvr>
    <a:masterClrMapping/>
  </p:clrMapOvr>
  <mc:AlternateContent xmlns:mc="http://schemas.openxmlformats.org/markup-compatibility/2006" xmlns:p14="http://schemas.microsoft.com/office/powerpoint/2010/main">
    <mc:Choice Requires="p14">
      <p:transition spd="slow" p14:dur="2000" advTm="143650"/>
    </mc:Choice>
    <mc:Fallback xmlns="">
      <p:transition spd="slow" advTm="14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71513" y="371331"/>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sz="4000" dirty="0">
                <a:latin typeface="Times New Roman" panose="02020603050405020304" pitchFamily="18" charset="0"/>
                <a:cs typeface="Times New Roman" panose="02020603050405020304" pitchFamily="18" charset="0"/>
              </a:rPr>
              <a:t>TRL 6 Update (Reproducibility</a:t>
            </a:r>
            <a:r>
              <a:rPr lang="en-US" sz="4000" dirty="0" smtClean="0">
                <a:latin typeface="Times New Roman" panose="02020603050405020304" pitchFamily="18" charset="0"/>
                <a:cs typeface="Times New Roman" panose="02020603050405020304" pitchFamily="18" charset="0"/>
              </a:rPr>
              <a:t>)</a:t>
            </a:r>
            <a:endParaRPr lang="en-US" sz="40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54678" y="1252207"/>
            <a:ext cx="8552872" cy="4616648"/>
          </a:xfrm>
          <a:prstGeom prst="rect">
            <a:avLst/>
          </a:prstGeom>
        </p:spPr>
        <p:txBody>
          <a:bodyPr wrap="square">
            <a:spAutoFit/>
          </a:bodyPr>
          <a:lstStyle/>
          <a:p>
            <a:pPr marL="342900" indent="-342900"/>
            <a:r>
              <a:rPr lang="en-US" sz="2800" dirty="0" smtClean="0">
                <a:latin typeface="Times New Roman" panose="02020603050405020304" pitchFamily="18" charset="0"/>
                <a:cs typeface="Times New Roman" panose="02020603050405020304" pitchFamily="18" charset="0"/>
              </a:rPr>
              <a:t>Phase </a:t>
            </a:r>
            <a:r>
              <a:rPr lang="en-US" sz="2800" dirty="0">
                <a:latin typeface="Times New Roman" panose="02020603050405020304" pitchFamily="18" charset="0"/>
                <a:cs typeface="Times New Roman" panose="02020603050405020304" pitchFamily="18" charset="0"/>
              </a:rPr>
              <a:t>I completed in Winter </a:t>
            </a:r>
            <a:r>
              <a:rPr lang="en-US" sz="2800" dirty="0" smtClean="0">
                <a:latin typeface="Times New Roman" panose="02020603050405020304" pitchFamily="18" charset="0"/>
                <a:cs typeface="Times New Roman" panose="02020603050405020304" pitchFamily="18" charset="0"/>
              </a:rPr>
              <a:t>2021:</a:t>
            </a:r>
          </a:p>
          <a:p>
            <a:pPr>
              <a:buNone/>
            </a:pPr>
            <a:r>
              <a:rPr lang="en-US" sz="2800" dirty="0" smtClean="0">
                <a:latin typeface="Times New Roman" panose="02020603050405020304" pitchFamily="18" charset="0"/>
                <a:cs typeface="Times New Roman" panose="02020603050405020304" pitchFamily="18" charset="0"/>
              </a:rPr>
              <a:t>Inconclusive, indicated </a:t>
            </a:r>
            <a:r>
              <a:rPr lang="en-US" sz="2800" dirty="0">
                <a:latin typeface="Times New Roman" panose="02020603050405020304" pitchFamily="18" charset="0"/>
                <a:cs typeface="Times New Roman" panose="02020603050405020304" pitchFamily="18" charset="0"/>
              </a:rPr>
              <a:t>more work was needed.</a:t>
            </a:r>
          </a:p>
          <a:p>
            <a:pPr marL="342900" indent="-342900"/>
            <a:r>
              <a:rPr lang="en-US" sz="2800" dirty="0" smtClean="0">
                <a:latin typeface="Times New Roman" panose="02020603050405020304" pitchFamily="18" charset="0"/>
                <a:cs typeface="Times New Roman" panose="02020603050405020304" pitchFamily="18" charset="0"/>
              </a:rPr>
              <a:t>Phase </a:t>
            </a:r>
            <a:r>
              <a:rPr lang="en-US" sz="2800" dirty="0">
                <a:latin typeface="Times New Roman" panose="02020603050405020304" pitchFamily="18" charset="0"/>
                <a:cs typeface="Times New Roman" panose="02020603050405020304" pitchFamily="18" charset="0"/>
              </a:rPr>
              <a:t>II </a:t>
            </a:r>
            <a:r>
              <a:rPr lang="en-US" sz="2800" dirty="0" smtClean="0">
                <a:latin typeface="Times New Roman" panose="02020603050405020304" pitchFamily="18" charset="0"/>
                <a:cs typeface="Times New Roman" panose="02020603050405020304" pitchFamily="18" charset="0"/>
              </a:rPr>
              <a:t>(in progress)</a:t>
            </a:r>
          </a:p>
          <a:p>
            <a:pPr marL="800100" lvl="1" indent="-342900"/>
            <a:r>
              <a:rPr lang="en-US" sz="2800" dirty="0" smtClean="0">
                <a:latin typeface="Times New Roman" panose="02020603050405020304" pitchFamily="18" charset="0"/>
                <a:cs typeface="Times New Roman" panose="02020603050405020304" pitchFamily="18" charset="0"/>
              </a:rPr>
              <a:t>Completed testing of M.E. and </a:t>
            </a:r>
            <a:r>
              <a:rPr lang="en-US" sz="2800" dirty="0" err="1" smtClean="0">
                <a:latin typeface="Times New Roman" panose="02020603050405020304" pitchFamily="18" charset="0"/>
                <a:cs typeface="Times New Roman" panose="02020603050405020304" pitchFamily="18" charset="0"/>
              </a:rPr>
              <a:t>Deatak</a:t>
            </a:r>
            <a:r>
              <a:rPr lang="en-US" sz="2800" dirty="0" smtClean="0">
                <a:latin typeface="Times New Roman" panose="02020603050405020304" pitchFamily="18" charset="0"/>
                <a:cs typeface="Times New Roman" panose="02020603050405020304" pitchFamily="18" charset="0"/>
              </a:rPr>
              <a:t> units at the FAATC</a:t>
            </a:r>
          </a:p>
          <a:p>
            <a:pPr marL="800100" lvl="1" indent="-342900"/>
            <a:r>
              <a:rPr lang="en-US" sz="2800" dirty="0">
                <a:latin typeface="Times New Roman" panose="02020603050405020304" pitchFamily="18" charset="0"/>
                <a:cs typeface="Times New Roman" panose="02020603050405020304" pitchFamily="18" charset="0"/>
              </a:rPr>
              <a:t>Current testing of Boeing and </a:t>
            </a:r>
            <a:r>
              <a:rPr lang="en-US" sz="2800" dirty="0" err="1">
                <a:latin typeface="Times New Roman" panose="02020603050405020304" pitchFamily="18" charset="0"/>
                <a:cs typeface="Times New Roman" panose="02020603050405020304" pitchFamily="18" charset="0"/>
              </a:rPr>
              <a:t>Chemitox</a:t>
            </a:r>
            <a:r>
              <a:rPr lang="en-US" sz="2800" dirty="0">
                <a:latin typeface="Times New Roman" panose="02020603050405020304" pitchFamily="18" charset="0"/>
                <a:cs typeface="Times New Roman" panose="02020603050405020304" pitchFamily="18" charset="0"/>
              </a:rPr>
              <a:t> units underway but with some difficulties</a:t>
            </a:r>
          </a:p>
          <a:p>
            <a:pPr marL="1371600" lvl="2" indent="-457200">
              <a:buFontTx/>
              <a:buChar char="-"/>
            </a:pPr>
            <a:r>
              <a:rPr lang="en-US" sz="2800" dirty="0">
                <a:latin typeface="Times New Roman" panose="02020603050405020304" pitchFamily="18" charset="0"/>
                <a:cs typeface="Times New Roman" panose="02020603050405020304" pitchFamily="18" charset="0"/>
              </a:rPr>
              <a:t>Heat Flux Gauges and </a:t>
            </a:r>
            <a:r>
              <a:rPr lang="en-US" sz="2800" dirty="0" smtClean="0">
                <a:latin typeface="Times New Roman" panose="02020603050405020304" pitchFamily="18" charset="0"/>
                <a:cs typeface="Times New Roman" panose="02020603050405020304" pitchFamily="18" charset="0"/>
              </a:rPr>
              <a:t>MFC’s</a:t>
            </a:r>
            <a:endParaRPr lang="en-US" sz="32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6206423"/>
      </p:ext>
    </p:extLst>
  </p:cSld>
  <p:clrMapOvr>
    <a:masterClrMapping/>
  </p:clrMapOvr>
  <mc:AlternateContent xmlns:mc="http://schemas.openxmlformats.org/markup-compatibility/2006" xmlns:p14="http://schemas.microsoft.com/office/powerpoint/2010/main">
    <mc:Choice Requires="p14">
      <p:transition spd="slow" p14:dur="2000" advTm="83366"/>
    </mc:Choice>
    <mc:Fallback xmlns="">
      <p:transition spd="slow" advTm="83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71513" y="379644"/>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sz="4000" dirty="0" smtClean="0">
                <a:latin typeface="Times New Roman" panose="02020603050405020304" pitchFamily="18" charset="0"/>
                <a:cs typeface="Times New Roman" panose="02020603050405020304" pitchFamily="18" charset="0"/>
              </a:rPr>
              <a:t>CHAPTER A4 (REV.3) UPDATE</a:t>
            </a:r>
            <a:endParaRPr lang="en-US" sz="40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1428" y="1454603"/>
            <a:ext cx="8552872" cy="4031873"/>
          </a:xfrm>
          <a:prstGeom prst="rect">
            <a:avLst/>
          </a:prstGeom>
        </p:spPr>
        <p:txBody>
          <a:bodyPr wrap="square">
            <a:spAutoFit/>
          </a:bodyPr>
          <a:lstStyle/>
          <a:p>
            <a:pPr marL="342900" indent="-342900"/>
            <a:r>
              <a:rPr lang="en-US" sz="3200" dirty="0" smtClean="0">
                <a:latin typeface="Times New Roman" panose="02020603050405020304" pitchFamily="18" charset="0"/>
                <a:cs typeface="Times New Roman" panose="02020603050405020304" pitchFamily="18" charset="0"/>
              </a:rPr>
              <a:t>Updating to International </a:t>
            </a:r>
            <a:r>
              <a:rPr lang="en-US" sz="3200" dirty="0">
                <a:latin typeface="Times New Roman" panose="02020603050405020304" pitchFamily="18" charset="0"/>
                <a:cs typeface="Times New Roman" panose="02020603050405020304" pitchFamily="18" charset="0"/>
              </a:rPr>
              <a:t>System of Units (SI) </a:t>
            </a:r>
          </a:p>
          <a:p>
            <a:pPr marL="342900" indent="-342900"/>
            <a:r>
              <a:rPr lang="en-US" sz="3200" dirty="0" smtClean="0">
                <a:latin typeface="Times New Roman" panose="02020603050405020304" pitchFamily="18" charset="0"/>
                <a:cs typeface="Times New Roman" panose="02020603050405020304" pitchFamily="18" charset="0"/>
              </a:rPr>
              <a:t>Calculating </a:t>
            </a:r>
            <a:r>
              <a:rPr lang="el-GR" sz="3200" dirty="0" smtClean="0">
                <a:latin typeface="Times New Roman" panose="02020603050405020304" pitchFamily="18" charset="0"/>
                <a:cs typeface="Times New Roman" panose="02020603050405020304" pitchFamily="18" charset="0"/>
              </a:rPr>
              <a:t>Δ</a:t>
            </a:r>
            <a:r>
              <a:rPr lang="en-US" sz="3200" dirty="0" smtClean="0">
                <a:latin typeface="Times New Roman" panose="02020603050405020304" pitchFamily="18" charset="0"/>
                <a:cs typeface="Times New Roman" panose="02020603050405020304" pitchFamily="18" charset="0"/>
              </a:rPr>
              <a:t>T using a ‘cold’ calibration approach</a:t>
            </a:r>
          </a:p>
          <a:p>
            <a:pPr marL="914400" lvl="1" indent="-457200">
              <a:buFont typeface="Courier New" panose="02070309020205020404" pitchFamily="49" charset="0"/>
              <a:buChar char="o"/>
            </a:pPr>
            <a:r>
              <a:rPr lang="en-US" sz="3200" dirty="0" smtClean="0">
                <a:latin typeface="Times New Roman" panose="02020603050405020304" pitchFamily="18" charset="0"/>
                <a:cs typeface="Times New Roman" panose="02020603050405020304" pitchFamily="18" charset="0"/>
              </a:rPr>
              <a:t>Focus on Methane and Airflow precision</a:t>
            </a:r>
          </a:p>
          <a:p>
            <a:pPr marL="914400" lvl="1" indent="-457200">
              <a:buFont typeface="Courier New" panose="02070309020205020404" pitchFamily="49" charset="0"/>
              <a:buChar char="o"/>
            </a:pPr>
            <a:r>
              <a:rPr lang="en-US" sz="3200" dirty="0" err="1" smtClean="0">
                <a:latin typeface="Times New Roman" panose="02020603050405020304" pitchFamily="18" charset="0"/>
                <a:cs typeface="Times New Roman" panose="02020603050405020304" pitchFamily="18" charset="0"/>
              </a:rPr>
              <a:t>Globar</a:t>
            </a:r>
            <a:r>
              <a:rPr lang="en-US" sz="3200" dirty="0" smtClean="0">
                <a:latin typeface="Times New Roman" panose="02020603050405020304" pitchFamily="18" charset="0"/>
                <a:cs typeface="Times New Roman" panose="02020603050405020304" pitchFamily="18" charset="0"/>
              </a:rPr>
              <a:t>/Insulation efficiency tool added </a:t>
            </a:r>
          </a:p>
          <a:p>
            <a:pPr marL="914400" lvl="1" indent="-457200">
              <a:buFont typeface="Courier New" panose="02070309020205020404" pitchFamily="49" charset="0"/>
              <a:buChar char="o"/>
            </a:pPr>
            <a:r>
              <a:rPr lang="en-US" sz="3200" dirty="0" smtClean="0">
                <a:latin typeface="Times New Roman" panose="02020603050405020304" pitchFamily="18" charset="0"/>
                <a:cs typeface="Times New Roman" panose="02020603050405020304" pitchFamily="18" charset="0"/>
              </a:rPr>
              <a:t>Sections can be found in Appendix section </a:t>
            </a:r>
            <a:endParaRPr lang="en-US" sz="32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3404022"/>
      </p:ext>
    </p:extLst>
  </p:cSld>
  <p:clrMapOvr>
    <a:masterClrMapping/>
  </p:clrMapOvr>
  <mc:AlternateContent xmlns:mc="http://schemas.openxmlformats.org/markup-compatibility/2006" xmlns:p14="http://schemas.microsoft.com/office/powerpoint/2010/main">
    <mc:Choice Requires="p14">
      <p:transition spd="slow" p14:dur="2000" advTm="86719"/>
    </mc:Choice>
    <mc:Fallback xmlns="">
      <p:transition spd="slow" advTm="8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71513" y="379644"/>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sz="4000" b="0" dirty="0">
                <a:latin typeface="Times New Roman" panose="02020603050405020304" pitchFamily="18" charset="0"/>
                <a:cs typeface="Times New Roman" panose="02020603050405020304" pitchFamily="18" charset="0"/>
              </a:rPr>
              <a:t>𝐇𝐑𝟐 𝐇𝐞𝐚𝐭 𝐓𝐫𝐚𝐧𝐬𝐟𝐞𝐫 𝐂𝐨𝐞𝐟𝐟𝐢𝐜𝐢𝐞𝐧𝐭 </a:t>
            </a:r>
          </a:p>
        </p:txBody>
      </p:sp>
      <mc:AlternateContent xmlns:mc="http://schemas.openxmlformats.org/markup-compatibility/2006" xmlns:a14="http://schemas.microsoft.com/office/drawing/2010/main">
        <mc:Choice Requires="a14">
          <p:sp>
            <p:nvSpPr>
              <p:cNvPr id="2" name="Rectangle 1"/>
              <p:cNvSpPr/>
              <p:nvPr/>
            </p:nvSpPr>
            <p:spPr>
              <a:xfrm>
                <a:off x="1144059" y="2016981"/>
                <a:ext cx="5733232" cy="951222"/>
              </a:xfrm>
              <a:prstGeom prst="rect">
                <a:avLst/>
              </a:prstGeom>
            </p:spPr>
            <p:txBody>
              <a:bodyPr wrap="square">
                <a:spAutoFit/>
              </a:bodyPr>
              <a:lstStyle/>
              <a:p>
                <a:pPr lvl="0" algn="ctr" fontAlgn="auto">
                  <a:lnSpc>
                    <a:spcPct val="150000"/>
                  </a:lnSpc>
                  <a:spcBef>
                    <a:spcPts val="0"/>
                  </a:spcBef>
                  <a:spcAft>
                    <a:spcPts val="0"/>
                  </a:spcAft>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𝐶𝑎𝑙𝑖𝑏𝑟𝑎𝑡𝑖𝑜𝑛</m:t>
                        </m:r>
                        <m:r>
                          <a:rPr lang="en-US" b="0" i="1" smtClean="0">
                            <a:latin typeface="Cambria Math" panose="02040503050406030204" pitchFamily="18" charset="0"/>
                          </a:rPr>
                          <m:t> </m:t>
                        </m:r>
                        <m:r>
                          <a:rPr lang="en-US" b="0" i="1" smtClean="0">
                            <a:latin typeface="Cambria Math" panose="02040503050406030204" pitchFamily="18" charset="0"/>
                          </a:rPr>
                          <m:t>𝐶𝑜𝑛𝑠𝑡𝑎𝑛𝑡</m:t>
                        </m:r>
                        <m:r>
                          <a:rPr lang="en-US" b="0" i="1" smtClean="0">
                            <a:latin typeface="Cambria Math" panose="02040503050406030204" pitchFamily="18" charset="0"/>
                          </a:rPr>
                          <m:t> </m:t>
                        </m:r>
                        <m:r>
                          <a:rPr lang="en-US" i="1">
                            <a:latin typeface="Cambria Math" panose="02040503050406030204" pitchFamily="18" charset="0"/>
                          </a:rPr>
                          <m:t>𝐾</m:t>
                        </m:r>
                      </m:e>
                      <m:sub>
                        <m:r>
                          <a:rPr lang="en-US" i="1">
                            <a:latin typeface="Cambria Math" panose="02040503050406030204" pitchFamily="18" charset="0"/>
                          </a:rPr>
                          <m:t>h</m:t>
                        </m:r>
                      </m:sub>
                    </m:sSub>
                    <m:r>
                      <a:rPr lang="en-US" i="1">
                        <a:latin typeface="Cambria Math" panose="02040503050406030204" pitchFamily="18" charset="0"/>
                        <a:cs typeface="Times New Roman" panose="02020603050405020304" pitchFamily="18" charset="0"/>
                      </a:rPr>
                      <m:t>=</m:t>
                    </m:r>
                    <m:f>
                      <m:fPr>
                        <m:ctrlPr>
                          <a:rPr lang="en-US" i="1" smtClean="0">
                            <a:solidFill>
                              <a:schemeClr val="tx1"/>
                            </a:solidFill>
                            <a:latin typeface="Cambria Math" panose="02040503050406030204" pitchFamily="18" charset="0"/>
                            <a:cs typeface="Times New Roman" panose="02020603050405020304" pitchFamily="18" charset="0"/>
                          </a:rPr>
                        </m:ctrlPr>
                      </m:fPr>
                      <m:num>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𝐻</m:t>
                            </m:r>
                          </m:e>
                          <m:sub>
                            <m:r>
                              <a:rPr lang="en-US" i="1">
                                <a:solidFill>
                                  <a:schemeClr val="tx1"/>
                                </a:solidFill>
                                <a:latin typeface="Cambria Math" panose="02040503050406030204" pitchFamily="18" charset="0"/>
                                <a:cs typeface="Times New Roman" panose="02020603050405020304" pitchFamily="18" charset="0"/>
                              </a:rPr>
                              <m:t>𝑐</m:t>
                            </m:r>
                          </m:sub>
                        </m:sSub>
                        <m:r>
                          <a:rPr lang="en-US" i="1">
                            <a:solidFill>
                              <a:schemeClr val="tx1"/>
                            </a:solidFill>
                            <a:latin typeface="Cambria Math" panose="02040503050406030204" pitchFamily="18" charset="0"/>
                            <a:cs typeface="Times New Roman" panose="02020603050405020304" pitchFamily="18" charset="0"/>
                          </a:rPr>
                          <m:t> </m:t>
                        </m:r>
                        <m:r>
                          <m:rPr>
                            <m:sty m:val="p"/>
                          </m:rPr>
                          <a:rPr lang="en-US">
                            <a:solidFill>
                              <a:schemeClr val="tx1"/>
                            </a:solidFill>
                            <a:latin typeface="Cambria Math" panose="02040503050406030204" pitchFamily="18" charset="0"/>
                            <a:cs typeface="Times New Roman" panose="02020603050405020304" pitchFamily="18" charset="0"/>
                          </a:rPr>
                          <m:t>x</m:t>
                        </m:r>
                        <m:r>
                          <a:rPr lang="en-US" i="1">
                            <a:solidFill>
                              <a:schemeClr val="tx1"/>
                            </a:solidFill>
                            <a:latin typeface="Cambria Math" panose="02040503050406030204" pitchFamily="18" charset="0"/>
                            <a:cs typeface="Times New Roman" panose="02020603050405020304" pitchFamily="18" charset="0"/>
                          </a:rPr>
                          <m:t> </m:t>
                        </m:r>
                        <m:r>
                          <a:rPr lang="en-US" i="1" smtClean="0">
                            <a:solidFill>
                              <a:schemeClr val="tx1"/>
                            </a:solidFill>
                            <a:latin typeface="Cambria Math" panose="02040503050406030204" pitchFamily="18" charset="0"/>
                            <a:ea typeface="Cambria Math" panose="02040503050406030204" pitchFamily="18" charset="0"/>
                          </a:rPr>
                          <m:t>𝜌</m:t>
                        </m:r>
                        <m:r>
                          <a:rPr lang="en-US" i="1">
                            <a:solidFill>
                              <a:schemeClr val="tx1"/>
                            </a:solidFill>
                            <a:latin typeface="Cambria Math" panose="02040503050406030204" pitchFamily="18" charset="0"/>
                            <a:ea typeface="Cambria Math" panose="02040503050406030204" pitchFamily="18" charset="0"/>
                          </a:rPr>
                          <m:t> </m:t>
                        </m:r>
                        <m:r>
                          <m:rPr>
                            <m:sty m:val="p"/>
                          </m:rPr>
                          <a:rPr lang="en-US">
                            <a:solidFill>
                              <a:schemeClr val="tx1"/>
                            </a:solidFill>
                            <a:latin typeface="Cambria Math" panose="02040503050406030204" pitchFamily="18" charset="0"/>
                            <a:cs typeface="Times New Roman" panose="02020603050405020304" pitchFamily="18" charset="0"/>
                          </a:rPr>
                          <m:t>x</m:t>
                        </m:r>
                        <m:r>
                          <a:rPr lang="en-US" i="1">
                            <a:solidFill>
                              <a:schemeClr val="tx1"/>
                            </a:solidFill>
                            <a:latin typeface="Cambria Math" panose="02040503050406030204" pitchFamily="18" charset="0"/>
                            <a:cs typeface="Times New Roman" panose="02020603050405020304" pitchFamily="18" charset="0"/>
                          </a:rPr>
                          <m:t> </m:t>
                        </m:r>
                        <m:r>
                          <a:rPr lang="en-US" i="1" smtClean="0">
                            <a:solidFill>
                              <a:schemeClr val="tx1"/>
                            </a:solidFill>
                            <a:latin typeface="Cambria Math" panose="02040503050406030204" pitchFamily="18" charset="0"/>
                            <a:cs typeface="Times New Roman" panose="02020603050405020304" pitchFamily="18" charset="0"/>
                          </a:rPr>
                          <m:t>𝐹</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𝑇</m:t>
                            </m:r>
                          </m:e>
                          <m:sub>
                            <m:r>
                              <a:rPr lang="en-US" i="1">
                                <a:solidFill>
                                  <a:schemeClr val="tx1"/>
                                </a:solidFill>
                                <a:latin typeface="Cambria Math" panose="02040503050406030204" pitchFamily="18" charset="0"/>
                                <a:cs typeface="Times New Roman" panose="02020603050405020304" pitchFamily="18" charset="0"/>
                              </a:rPr>
                              <m:t>𝑜𝑢𝑡</m:t>
                            </m:r>
                          </m:sub>
                        </m:sSub>
                        <m:r>
                          <a:rPr lang="en-US" b="0" i="1" smtClean="0">
                            <a:solidFill>
                              <a:schemeClr val="tx1"/>
                            </a:solidFill>
                            <a:latin typeface="Cambria Math" panose="02040503050406030204" pitchFamily="18" charset="0"/>
                            <a:cs typeface="Times New Roman" panose="02020603050405020304" pitchFamily="18" charset="0"/>
                          </a:rPr>
                          <m:t> </m:t>
                        </m:r>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 </m:t>
                            </m:r>
                            <m:r>
                              <a:rPr lang="en-US" i="1">
                                <a:solidFill>
                                  <a:schemeClr val="tx1"/>
                                </a:solidFill>
                                <a:latin typeface="Cambria Math" panose="02040503050406030204" pitchFamily="18" charset="0"/>
                                <a:cs typeface="Times New Roman" panose="02020603050405020304" pitchFamily="18" charset="0"/>
                              </a:rPr>
                              <m:t>𝑇</m:t>
                            </m:r>
                          </m:e>
                          <m:sub>
                            <m:r>
                              <a:rPr lang="en-US" i="1">
                                <a:solidFill>
                                  <a:schemeClr val="tx1"/>
                                </a:solidFill>
                                <a:latin typeface="Cambria Math" panose="02040503050406030204" pitchFamily="18" charset="0"/>
                                <a:cs typeface="Times New Roman" panose="02020603050405020304" pitchFamily="18" charset="0"/>
                              </a:rPr>
                              <m:t>𝑖𝑛</m:t>
                            </m:r>
                          </m:sub>
                        </m:sSub>
                      </m:den>
                    </m:f>
                  </m:oMath>
                </a14:m>
                <a:r>
                  <a:rPr lang="en-US" sz="1600" i="1" dirty="0" smtClean="0">
                    <a:solidFill>
                      <a:prstClr val="black"/>
                    </a:solidFill>
                    <a:latin typeface="Cambria Math" panose="02040503050406030204" pitchFamily="18" charset="0"/>
                  </a:rPr>
                  <a:t> W/°C</a:t>
                </a:r>
                <a:endParaRPr lang="en-US" sz="2000" dirty="0" smtClean="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44059" y="2016981"/>
                <a:ext cx="5733232" cy="951222"/>
              </a:xfrm>
              <a:prstGeom prst="rect">
                <a:avLst/>
              </a:prstGeom>
              <a:blipFill>
                <a:blip r:embed="rId5"/>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1712421" y="1287446"/>
            <a:ext cx="6980903" cy="619432"/>
          </a:xfrm>
          <a:prstGeom prst="rect">
            <a:avLst/>
          </a:prstGeom>
        </p:spPr>
      </p:pic>
      <p:sp>
        <p:nvSpPr>
          <p:cNvPr id="6" name="TextBox 5"/>
          <p:cNvSpPr txBox="1"/>
          <p:nvPr/>
        </p:nvSpPr>
        <p:spPr>
          <a:xfrm>
            <a:off x="575699" y="1389005"/>
            <a:ext cx="1136721" cy="307777"/>
          </a:xfrm>
          <a:prstGeom prst="rect">
            <a:avLst/>
          </a:prstGeom>
          <a:noFill/>
        </p:spPr>
        <p:txBody>
          <a:bodyPr wrap="none" lIns="0" tIns="0" rIns="0" bIns="0" rtlCol="0">
            <a:spAutoFit/>
          </a:bodyPr>
          <a:lstStyle/>
          <a:p>
            <a:pPr>
              <a:buNone/>
            </a:pPr>
            <a:r>
              <a:rPr lang="en-US" sz="2000" dirty="0" smtClean="0">
                <a:latin typeface="Cambria Math" panose="02040503050406030204" pitchFamily="18" charset="0"/>
                <a:ea typeface="Cambria Math" panose="02040503050406030204" pitchFamily="18" charset="0"/>
              </a:rPr>
              <a:t>Replacing:</a:t>
            </a:r>
            <a:endParaRPr lang="en-US" sz="200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423948" y="2968203"/>
                <a:ext cx="8552872" cy="2821478"/>
              </a:xfrm>
              <a:prstGeom prst="rect">
                <a:avLst/>
              </a:prstGeom>
            </p:spPr>
            <p:txBody>
              <a:bodyPr wrap="square">
                <a:spAutoFit/>
              </a:bodyPr>
              <a:lstStyle/>
              <a:p>
                <a:pPr lvl="0" fontAlgn="auto">
                  <a:lnSpc>
                    <a:spcPct val="150000"/>
                  </a:lnSpc>
                  <a:spcBef>
                    <a:spcPts val="0"/>
                  </a:spcBef>
                  <a:spcAft>
                    <a:spcPts val="0"/>
                  </a:spcAft>
                  <a:buNone/>
                </a:pPr>
                <a:r>
                  <a:rPr lang="en-US" sz="1800" b="1" dirty="0" smtClean="0">
                    <a:solidFill>
                      <a:prstClr val="black"/>
                    </a:solidFill>
                    <a:latin typeface="Cambria Math" panose="02040503050406030204" pitchFamily="18" charset="0"/>
                  </a:rPr>
                  <a:t>Where:</a:t>
                </a:r>
              </a:p>
              <a:p>
                <a:pPr lvl="0" algn="ctr" fontAlgn="auto">
                  <a:lnSpc>
                    <a:spcPct val="150000"/>
                  </a:lnSpc>
                  <a:spcBef>
                    <a:spcPts val="0"/>
                  </a:spcBef>
                  <a:spcAft>
                    <a:spcPts val="0"/>
                  </a:spcAft>
                  <a:buNone/>
                </a:pPr>
                <a14:m>
                  <m:oMath xmlns:m="http://schemas.openxmlformats.org/officeDocument/2006/math">
                    <m:sSub>
                      <m:sSubPr>
                        <m:ctrlPr>
                          <a:rPr lang="en-US" sz="2000" i="1" smtClean="0">
                            <a:solidFill>
                              <a:prstClr val="black"/>
                            </a:solidFill>
                            <a:latin typeface="Cambria Math" panose="02040503050406030204" pitchFamily="18" charset="0"/>
                          </a:rPr>
                        </m:ctrlPr>
                      </m:sSubPr>
                      <m:e>
                        <m:r>
                          <a:rPr lang="en-US" sz="2000" b="0" i="1" smtClean="0">
                            <a:solidFill>
                              <a:prstClr val="black"/>
                            </a:solidFill>
                            <a:latin typeface="Cambria Math" panose="02040503050406030204" pitchFamily="18" charset="0"/>
                          </a:rPr>
                          <m:t>𝐻</m:t>
                        </m:r>
                      </m:e>
                      <m:sub>
                        <m:r>
                          <a:rPr lang="en-US" sz="2000" b="0" i="1" smtClean="0">
                            <a:solidFill>
                              <a:prstClr val="black"/>
                            </a:solidFill>
                            <a:latin typeface="Cambria Math" panose="02040503050406030204" pitchFamily="18" charset="0"/>
                          </a:rPr>
                          <m:t>𝑐</m:t>
                        </m:r>
                      </m:sub>
                    </m:sSub>
                    <m:r>
                      <a:rPr lang="en-US" sz="2000" i="1">
                        <a:solidFill>
                          <a:prstClr val="black"/>
                        </a:solidFill>
                        <a:latin typeface="Cambria Math" panose="02040503050406030204" pitchFamily="18" charset="0"/>
                      </a:rPr>
                      <m:t>=</m:t>
                    </m:r>
                    <m:r>
                      <m:rPr>
                        <m:sty m:val="p"/>
                      </m:rPr>
                      <a:rPr lang="en-US" sz="2000" b="0" i="0" smtClean="0">
                        <a:solidFill>
                          <a:prstClr val="black"/>
                        </a:solidFill>
                        <a:latin typeface="Cambria Math" panose="02040503050406030204" pitchFamily="18" charset="0"/>
                      </a:rPr>
                      <m:t>n</m:t>
                    </m:r>
                    <m:r>
                      <m:rPr>
                        <m:sty m:val="p"/>
                      </m:rPr>
                      <a:rPr lang="en-US" sz="2000">
                        <a:solidFill>
                          <a:prstClr val="black"/>
                        </a:solidFill>
                        <a:latin typeface="Cambria Math" panose="02040503050406030204" pitchFamily="18" charset="0"/>
                      </a:rPr>
                      <m:t>et</m:t>
                    </m:r>
                    <m:r>
                      <a:rPr lang="en-US" sz="2000">
                        <a:solidFill>
                          <a:prstClr val="black"/>
                        </a:solidFill>
                        <a:latin typeface="Cambria Math" panose="02040503050406030204" pitchFamily="18" charset="0"/>
                      </a:rPr>
                      <m:t> </m:t>
                    </m:r>
                    <m:r>
                      <m:rPr>
                        <m:sty m:val="p"/>
                      </m:rPr>
                      <a:rPr lang="en-US" sz="2000">
                        <a:solidFill>
                          <a:prstClr val="black"/>
                        </a:solidFill>
                        <a:latin typeface="Cambria Math" panose="02040503050406030204" pitchFamily="18" charset="0"/>
                      </a:rPr>
                      <m:t>heat</m:t>
                    </m:r>
                    <m:r>
                      <a:rPr lang="en-US" sz="2000">
                        <a:solidFill>
                          <a:prstClr val="black"/>
                        </a:solidFill>
                        <a:latin typeface="Cambria Math" panose="02040503050406030204" pitchFamily="18" charset="0"/>
                      </a:rPr>
                      <m:t> </m:t>
                    </m:r>
                    <m:r>
                      <m:rPr>
                        <m:sty m:val="p"/>
                      </m:rPr>
                      <a:rPr lang="en-US" sz="2000">
                        <a:solidFill>
                          <a:prstClr val="black"/>
                        </a:solidFill>
                        <a:latin typeface="Cambria Math" panose="02040503050406030204" pitchFamily="18" charset="0"/>
                      </a:rPr>
                      <m:t>of</m:t>
                    </m:r>
                    <m:r>
                      <a:rPr lang="en-US" sz="2000">
                        <a:solidFill>
                          <a:prstClr val="black"/>
                        </a:solidFill>
                        <a:latin typeface="Cambria Math" panose="02040503050406030204" pitchFamily="18" charset="0"/>
                      </a:rPr>
                      <m:t> </m:t>
                    </m:r>
                    <m:r>
                      <m:rPr>
                        <m:sty m:val="p"/>
                      </m:rPr>
                      <a:rPr lang="en-US" sz="2000" smtClean="0">
                        <a:solidFill>
                          <a:schemeClr val="tx1"/>
                        </a:solidFill>
                        <a:latin typeface="Cambria Math" panose="02040503050406030204" pitchFamily="18" charset="0"/>
                      </a:rPr>
                      <m:t>complete</m:t>
                    </m:r>
                    <m:r>
                      <a:rPr lang="en-US" sz="2000" smtClean="0">
                        <a:solidFill>
                          <a:schemeClr val="tx1"/>
                        </a:solidFill>
                        <a:latin typeface="Cambria Math" panose="02040503050406030204" pitchFamily="18" charset="0"/>
                      </a:rPr>
                      <m:t> </m:t>
                    </m:r>
                    <m:r>
                      <m:rPr>
                        <m:sty m:val="p"/>
                      </m:rPr>
                      <a:rPr lang="en-US" sz="2000" smtClean="0">
                        <a:solidFill>
                          <a:schemeClr val="tx1"/>
                        </a:solidFill>
                        <a:latin typeface="Cambria Math" panose="02040503050406030204" pitchFamily="18" charset="0"/>
                      </a:rPr>
                      <m:t>combustion</m:t>
                    </m:r>
                    <m:r>
                      <a:rPr lang="en-US" sz="2000" smtClean="0">
                        <a:solidFill>
                          <a:schemeClr val="tx1"/>
                        </a:solidFill>
                        <a:latin typeface="Cambria Math" panose="02040503050406030204" pitchFamily="18" charset="0"/>
                      </a:rPr>
                      <m:t> </m:t>
                    </m:r>
                    <m:r>
                      <m:rPr>
                        <m:sty m:val="p"/>
                      </m:rPr>
                      <a:rPr lang="en-US" sz="2000" smtClean="0">
                        <a:solidFill>
                          <a:schemeClr val="tx1"/>
                        </a:solidFill>
                        <a:latin typeface="Cambria Math" panose="02040503050406030204" pitchFamily="18" charset="0"/>
                      </a:rPr>
                      <m:t>of</m:t>
                    </m:r>
                    <m:r>
                      <a:rPr lang="en-US" sz="2000" smtClean="0">
                        <a:solidFill>
                          <a:schemeClr val="tx1"/>
                        </a:solidFill>
                        <a:latin typeface="Cambria Math" panose="02040503050406030204" pitchFamily="18" charset="0"/>
                      </a:rPr>
                      <m:t> </m:t>
                    </m:r>
                    <m:r>
                      <m:rPr>
                        <m:sty m:val="p"/>
                      </m:rPr>
                      <a:rPr lang="en-US" sz="2000" smtClean="0">
                        <a:solidFill>
                          <a:schemeClr val="tx1"/>
                        </a:solidFill>
                        <a:latin typeface="Cambria Math" panose="02040503050406030204" pitchFamily="18" charset="0"/>
                      </a:rPr>
                      <m:t>methane</m:t>
                    </m:r>
                  </m:oMath>
                </a14:m>
                <a:r>
                  <a:rPr lang="en-US" sz="2000" dirty="0">
                    <a:solidFill>
                      <a:schemeClr val="tx1"/>
                    </a:solidFill>
                    <a:latin typeface="Cambria Math" panose="02040503050406030204" pitchFamily="18" charset="0"/>
                  </a:rPr>
                  <a:t> = 50.03 </a:t>
                </a:r>
                <a:r>
                  <a:rPr lang="en-US" sz="2000" dirty="0" smtClean="0">
                    <a:solidFill>
                      <a:schemeClr val="tx1"/>
                    </a:solidFill>
                    <a:latin typeface="Cambria Math" panose="02040503050406030204" pitchFamily="18" charset="0"/>
                  </a:rPr>
                  <a:t>MJ/kg</a:t>
                </a:r>
              </a:p>
              <a:p>
                <a:pPr lvl="0" algn="ctr" fontAlgn="auto">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r>
                        <a:rPr lang="en-US" sz="2000" i="1">
                          <a:solidFill>
                            <a:prstClr val="black"/>
                          </a:solidFill>
                          <a:latin typeface="Cambria Math" panose="02040503050406030204" pitchFamily="18" charset="0"/>
                          <a:ea typeface="Cambria Math" panose="02040503050406030204" pitchFamily="18" charset="0"/>
                        </a:rPr>
                        <m:t>𝜌</m:t>
                      </m:r>
                      <m:r>
                        <a:rPr lang="en-US" sz="2000" i="1">
                          <a:solidFill>
                            <a:prstClr val="black"/>
                          </a:solidFill>
                          <a:latin typeface="Cambria Math" panose="02040503050406030204" pitchFamily="18" charset="0"/>
                          <a:ea typeface="Cambria Math" panose="02040503050406030204" pitchFamily="18" charset="0"/>
                        </a:rPr>
                        <m:t>=</m:t>
                      </m:r>
                      <m:r>
                        <m:rPr>
                          <m:sty m:val="p"/>
                        </m:rPr>
                        <a:rPr lang="en-US" sz="2000">
                          <a:solidFill>
                            <a:prstClr val="black"/>
                          </a:solidFill>
                          <a:latin typeface="Cambria Math" panose="02040503050406030204" pitchFamily="18" charset="0"/>
                          <a:ea typeface="Cambria Math" panose="02040503050406030204" pitchFamily="18" charset="0"/>
                        </a:rPr>
                        <m:t>methane</m:t>
                      </m:r>
                      <m:r>
                        <a:rPr lang="en-US" sz="2000">
                          <a:solidFill>
                            <a:prstClr val="black"/>
                          </a:solidFill>
                          <a:latin typeface="Cambria Math" panose="02040503050406030204" pitchFamily="18" charset="0"/>
                          <a:ea typeface="Cambria Math" panose="02040503050406030204" pitchFamily="18" charset="0"/>
                        </a:rPr>
                        <m:t> </m:t>
                      </m:r>
                      <m:r>
                        <m:rPr>
                          <m:sty m:val="p"/>
                        </m:rPr>
                        <a:rPr lang="en-US" sz="2000">
                          <a:solidFill>
                            <a:prstClr val="black"/>
                          </a:solidFill>
                          <a:latin typeface="Cambria Math" panose="02040503050406030204" pitchFamily="18" charset="0"/>
                          <a:ea typeface="Cambria Math" panose="02040503050406030204" pitchFamily="18" charset="0"/>
                        </a:rPr>
                        <m:t>density</m:t>
                      </m:r>
                      <m:r>
                        <a:rPr lang="en-US" sz="2000">
                          <a:solidFill>
                            <a:prstClr val="black"/>
                          </a:solidFill>
                          <a:latin typeface="Cambria Math" panose="02040503050406030204" pitchFamily="18" charset="0"/>
                          <a:ea typeface="Cambria Math" panose="02040503050406030204" pitchFamily="18" charset="0"/>
                        </a:rPr>
                        <m:t> </m:t>
                      </m:r>
                      <m:r>
                        <m:rPr>
                          <m:sty m:val="p"/>
                        </m:rPr>
                        <a:rPr lang="en-US" sz="2000">
                          <a:solidFill>
                            <a:prstClr val="black"/>
                          </a:solidFill>
                          <a:latin typeface="Cambria Math" panose="02040503050406030204" pitchFamily="18" charset="0"/>
                          <a:ea typeface="Cambria Math" panose="02040503050406030204" pitchFamily="18" charset="0"/>
                        </a:rPr>
                        <m:t>at</m:t>
                      </m:r>
                      <m:r>
                        <a:rPr lang="en-US" sz="2000">
                          <a:solidFill>
                            <a:prstClr val="black"/>
                          </a:solidFill>
                          <a:latin typeface="Cambria Math" panose="02040503050406030204" pitchFamily="18" charset="0"/>
                          <a:ea typeface="Cambria Math" panose="02040503050406030204" pitchFamily="18" charset="0"/>
                        </a:rPr>
                        <m:t> </m:t>
                      </m:r>
                      <m:r>
                        <m:rPr>
                          <m:sty m:val="p"/>
                        </m:rPr>
                        <a:rPr lang="en-US" sz="2000">
                          <a:solidFill>
                            <a:prstClr val="black"/>
                          </a:solidFill>
                          <a:latin typeface="Cambria Math" panose="02040503050406030204" pitchFamily="18" charset="0"/>
                          <a:ea typeface="Cambria Math" panose="02040503050406030204" pitchFamily="18" charset="0"/>
                        </a:rPr>
                        <m:t>STP</m:t>
                      </m:r>
                      <m:r>
                        <a:rPr lang="en-US" sz="2000" i="1">
                          <a:solidFill>
                            <a:prstClr val="black"/>
                          </a:solidFill>
                          <a:latin typeface="Cambria Math" panose="02040503050406030204" pitchFamily="18" charset="0"/>
                          <a:ea typeface="Cambria Math" panose="02040503050406030204" pitchFamily="18" charset="0"/>
                        </a:rPr>
                        <m:t>=0.714 </m:t>
                      </m:r>
                      <m:f>
                        <m:fPr>
                          <m:type m:val="lin"/>
                          <m:ctrlPr>
                            <a:rPr lang="en-US" sz="2000" i="1">
                              <a:solidFill>
                                <a:prstClr val="black"/>
                              </a:solidFill>
                              <a:latin typeface="Cambria Math" panose="02040503050406030204" pitchFamily="18" charset="0"/>
                              <a:ea typeface="Cambria Math" panose="02040503050406030204" pitchFamily="18" charset="0"/>
                            </a:rPr>
                          </m:ctrlPr>
                        </m:fPr>
                        <m:num>
                          <m:r>
                            <a:rPr lang="en-US" sz="2000" i="1">
                              <a:solidFill>
                                <a:prstClr val="black"/>
                              </a:solidFill>
                              <a:latin typeface="Cambria Math" panose="02040503050406030204" pitchFamily="18" charset="0"/>
                              <a:ea typeface="Cambria Math" panose="02040503050406030204" pitchFamily="18" charset="0"/>
                            </a:rPr>
                            <m:t>𝑘𝑔</m:t>
                          </m:r>
                        </m:num>
                        <m:den>
                          <m:sSup>
                            <m:sSupPr>
                              <m:ctrlPr>
                                <a:rPr lang="en-US" sz="2000" i="1">
                                  <a:solidFill>
                                    <a:prstClr val="black"/>
                                  </a:solidFill>
                                  <a:latin typeface="Cambria Math" panose="02040503050406030204" pitchFamily="18" charset="0"/>
                                  <a:ea typeface="Cambria Math" panose="02040503050406030204" pitchFamily="18" charset="0"/>
                                </a:rPr>
                              </m:ctrlPr>
                            </m:sSupPr>
                            <m:e>
                              <m:r>
                                <a:rPr lang="en-US" sz="2000" i="1">
                                  <a:solidFill>
                                    <a:prstClr val="black"/>
                                  </a:solidFill>
                                  <a:latin typeface="Cambria Math" panose="02040503050406030204" pitchFamily="18" charset="0"/>
                                  <a:ea typeface="Cambria Math" panose="02040503050406030204" pitchFamily="18" charset="0"/>
                                </a:rPr>
                                <m:t>𝑚</m:t>
                              </m:r>
                            </m:e>
                            <m:sup>
                              <m:r>
                                <a:rPr lang="en-US" sz="2000" i="1">
                                  <a:solidFill>
                                    <a:prstClr val="black"/>
                                  </a:solidFill>
                                  <a:latin typeface="Cambria Math" panose="02040503050406030204" pitchFamily="18" charset="0"/>
                                  <a:ea typeface="Cambria Math" panose="02040503050406030204" pitchFamily="18" charset="0"/>
                                </a:rPr>
                                <m:t>3</m:t>
                              </m:r>
                            </m:sup>
                          </m:sSup>
                        </m:den>
                      </m:f>
                    </m:oMath>
                  </m:oMathPara>
                </a14:m>
                <a:endParaRPr lang="en-US" sz="2000" i="1" dirty="0" smtClean="0">
                  <a:solidFill>
                    <a:schemeClr val="tx1"/>
                  </a:solidFill>
                  <a:latin typeface="Calibri" panose="020F0502020204030204"/>
                  <a:ea typeface="Cambria Math" panose="02040503050406030204" pitchFamily="18" charset="0"/>
                </a:endParaRPr>
              </a:p>
              <a:p>
                <a:pPr lvl="0" algn="ctr" fontAlgn="auto">
                  <a:lnSpc>
                    <a:spcPct val="150000"/>
                  </a:lnSpc>
                  <a:spcBef>
                    <a:spcPts val="0"/>
                  </a:spcBef>
                  <a:spcAft>
                    <a:spcPts val="0"/>
                  </a:spcAft>
                  <a:buNone/>
                </a:pPr>
                <a:r>
                  <a:rPr lang="en-US" sz="2000" i="1" dirty="0" smtClean="0">
                    <a:solidFill>
                      <a:schemeClr val="tx1"/>
                    </a:solidFill>
                    <a:latin typeface="Cambria Math" panose="02040503050406030204" pitchFamily="18" charset="0"/>
                    <a:ea typeface="Cambria Math" panose="02040503050406030204" pitchFamily="18" charset="0"/>
                  </a:rPr>
                  <a:t>F</a:t>
                </a:r>
                <a:r>
                  <a:rPr lang="en-US" sz="2000" dirty="0" smtClean="0">
                    <a:solidFill>
                      <a:schemeClr val="tx1"/>
                    </a:solidFill>
                    <a:latin typeface="Cambria Math" panose="02040503050406030204" pitchFamily="18" charset="0"/>
                    <a:ea typeface="Cambria Math" panose="02040503050406030204" pitchFamily="18" charset="0"/>
                  </a:rPr>
                  <a:t> </a:t>
                </a:r>
                <a:r>
                  <a:rPr lang="en-US" sz="2000" dirty="0">
                    <a:solidFill>
                      <a:schemeClr val="tx1"/>
                    </a:solidFill>
                    <a:latin typeface="Cambria Math" panose="02040503050406030204" pitchFamily="18" charset="0"/>
                    <a:ea typeface="Cambria Math" panose="02040503050406030204" pitchFamily="18" charset="0"/>
                  </a:rPr>
                  <a:t>= volumetric methane calibration flow </a:t>
                </a:r>
                <a:r>
                  <a:rPr lang="en-US" sz="2000" dirty="0">
                    <a:solidFill>
                      <a:prstClr val="black"/>
                    </a:solidFill>
                    <a:latin typeface="Cambria Math" panose="02040503050406030204" pitchFamily="18" charset="0"/>
                    <a:ea typeface="Cambria Math" panose="02040503050406030204" pitchFamily="18" charset="0"/>
                  </a:rPr>
                  <a:t>rate at </a:t>
                </a:r>
                <a14:m>
                  <m:oMath xmlns:m="http://schemas.openxmlformats.org/officeDocument/2006/math">
                    <m:r>
                      <a:rPr lang="en-US" sz="2000">
                        <a:solidFill>
                          <a:prstClr val="black"/>
                        </a:solidFill>
                        <a:latin typeface="Cambria Math" panose="02040503050406030204" pitchFamily="18" charset="0"/>
                        <a:ea typeface="Cambria Math" panose="02040503050406030204" pitchFamily="18" charset="0"/>
                      </a:rPr>
                      <m:t>3 </m:t>
                    </m:r>
                    <m:r>
                      <m:rPr>
                        <m:sty m:val="p"/>
                      </m:rPr>
                      <a:rPr lang="en-US" sz="2000">
                        <a:solidFill>
                          <a:prstClr val="black"/>
                        </a:solidFill>
                        <a:latin typeface="Cambria Math" panose="02040503050406030204" pitchFamily="18" charset="0"/>
                        <a:ea typeface="Cambria Math" panose="02040503050406030204" pitchFamily="18" charset="0"/>
                      </a:rPr>
                      <m:t>SLPM</m:t>
                    </m:r>
                    <m:r>
                      <a:rPr lang="en-US" sz="2000" i="1">
                        <a:solidFill>
                          <a:prstClr val="black"/>
                        </a:solidFill>
                        <a:latin typeface="Cambria Math" panose="02040503050406030204" pitchFamily="18" charset="0"/>
                        <a:ea typeface="Cambria Math" panose="02040503050406030204" pitchFamily="18" charset="0"/>
                      </a:rPr>
                      <m:t>=5.01 </m:t>
                    </m:r>
                    <m:r>
                      <a:rPr lang="en-US" sz="2000" i="1">
                        <a:solidFill>
                          <a:prstClr val="black"/>
                        </a:solidFill>
                        <a:latin typeface="Cambria Math" panose="02040503050406030204" pitchFamily="18" charset="0"/>
                        <a:ea typeface="Cambria Math" panose="02040503050406030204" pitchFamily="18" charset="0"/>
                      </a:rPr>
                      <m:t>𝑥</m:t>
                    </m:r>
                    <m:r>
                      <a:rPr lang="en-US" sz="2000" i="1">
                        <a:solidFill>
                          <a:prstClr val="black"/>
                        </a:solidFill>
                        <a:latin typeface="Cambria Math" panose="02040503050406030204" pitchFamily="18" charset="0"/>
                        <a:ea typeface="Cambria Math" panose="02040503050406030204" pitchFamily="18" charset="0"/>
                      </a:rPr>
                      <m:t> </m:t>
                    </m:r>
                    <m:sSup>
                      <m:sSupPr>
                        <m:ctrlPr>
                          <a:rPr lang="en-US" sz="2000" i="1">
                            <a:solidFill>
                              <a:prstClr val="black"/>
                            </a:solidFill>
                            <a:latin typeface="Cambria Math" panose="02040503050406030204" pitchFamily="18" charset="0"/>
                            <a:ea typeface="Cambria Math" panose="02040503050406030204" pitchFamily="18" charset="0"/>
                          </a:rPr>
                        </m:ctrlPr>
                      </m:sSupPr>
                      <m:e>
                        <m:r>
                          <a:rPr lang="en-US" sz="2000" i="1">
                            <a:solidFill>
                              <a:prstClr val="black"/>
                            </a:solidFill>
                            <a:latin typeface="Cambria Math" panose="02040503050406030204" pitchFamily="18" charset="0"/>
                            <a:ea typeface="Cambria Math" panose="02040503050406030204" pitchFamily="18" charset="0"/>
                          </a:rPr>
                          <m:t>10</m:t>
                        </m:r>
                      </m:e>
                      <m:sup>
                        <m:r>
                          <a:rPr lang="en-US" sz="2000" i="1">
                            <a:solidFill>
                              <a:prstClr val="black"/>
                            </a:solidFill>
                            <a:latin typeface="Cambria Math" panose="02040503050406030204" pitchFamily="18" charset="0"/>
                            <a:ea typeface="Cambria Math" panose="02040503050406030204" pitchFamily="18" charset="0"/>
                          </a:rPr>
                          <m:t>−5</m:t>
                        </m:r>
                      </m:sup>
                    </m:sSup>
                    <m:r>
                      <a:rPr lang="en-US" sz="2000" i="1">
                        <a:solidFill>
                          <a:prstClr val="black"/>
                        </a:solidFill>
                        <a:latin typeface="Cambria Math" panose="02040503050406030204" pitchFamily="18" charset="0"/>
                        <a:ea typeface="Cambria Math" panose="02040503050406030204" pitchFamily="18" charset="0"/>
                      </a:rPr>
                      <m:t> </m:t>
                    </m:r>
                    <m:f>
                      <m:fPr>
                        <m:type m:val="lin"/>
                        <m:ctrlPr>
                          <a:rPr lang="en-US" sz="2000" i="1">
                            <a:solidFill>
                              <a:prstClr val="black"/>
                            </a:solidFill>
                            <a:latin typeface="Cambria Math" panose="02040503050406030204" pitchFamily="18" charset="0"/>
                            <a:ea typeface="Cambria Math" panose="02040503050406030204" pitchFamily="18" charset="0"/>
                          </a:rPr>
                        </m:ctrlPr>
                      </m:fPr>
                      <m:num>
                        <m:sSup>
                          <m:sSupPr>
                            <m:ctrlPr>
                              <a:rPr lang="en-US" sz="2000" i="1">
                                <a:solidFill>
                                  <a:prstClr val="black"/>
                                </a:solidFill>
                                <a:latin typeface="Cambria Math" panose="02040503050406030204" pitchFamily="18" charset="0"/>
                                <a:ea typeface="Cambria Math" panose="02040503050406030204" pitchFamily="18" charset="0"/>
                              </a:rPr>
                            </m:ctrlPr>
                          </m:sSupPr>
                          <m:e>
                            <m:r>
                              <m:rPr>
                                <m:sty m:val="p"/>
                              </m:rPr>
                              <a:rPr lang="en-US" sz="2000">
                                <a:solidFill>
                                  <a:prstClr val="black"/>
                                </a:solidFill>
                                <a:latin typeface="Cambria Math" panose="02040503050406030204" pitchFamily="18" charset="0"/>
                                <a:ea typeface="Cambria Math" panose="02040503050406030204" pitchFamily="18" charset="0"/>
                              </a:rPr>
                              <m:t>m</m:t>
                            </m:r>
                          </m:e>
                          <m:sup>
                            <m:r>
                              <a:rPr lang="en-US" sz="2000">
                                <a:solidFill>
                                  <a:prstClr val="black"/>
                                </a:solidFill>
                                <a:latin typeface="Cambria Math" panose="02040503050406030204" pitchFamily="18" charset="0"/>
                                <a:ea typeface="Cambria Math" panose="02040503050406030204" pitchFamily="18" charset="0"/>
                              </a:rPr>
                              <m:t>3</m:t>
                            </m:r>
                          </m:sup>
                        </m:sSup>
                      </m:num>
                      <m:den>
                        <m:r>
                          <m:rPr>
                            <m:sty m:val="p"/>
                          </m:rPr>
                          <a:rPr lang="en-US" sz="2000">
                            <a:solidFill>
                              <a:prstClr val="black"/>
                            </a:solidFill>
                            <a:latin typeface="Cambria Math" panose="02040503050406030204" pitchFamily="18" charset="0"/>
                            <a:ea typeface="Cambria Math" panose="02040503050406030204" pitchFamily="18" charset="0"/>
                          </a:rPr>
                          <m:t>s</m:t>
                        </m:r>
                      </m:den>
                    </m:f>
                  </m:oMath>
                </a14:m>
                <a:endParaRPr lang="en-US" sz="1800" i="1" dirty="0" smtClean="0">
                  <a:solidFill>
                    <a:prstClr val="black"/>
                  </a:solidFill>
                  <a:latin typeface="Cambria Math" panose="02040503050406030204" pitchFamily="18" charset="0"/>
                  <a:ea typeface="Cambria Math" panose="02040503050406030204" pitchFamily="18" charset="0"/>
                </a:endParaRPr>
              </a:p>
              <a:p>
                <a:pPr lvl="0" algn="ctr" fontAlgn="auto">
                  <a:lnSpc>
                    <a:spcPct val="150000"/>
                  </a:lnSpc>
                  <a:spcBef>
                    <a:spcPts val="0"/>
                  </a:spcBef>
                  <a:spcAft>
                    <a:spcPts val="0"/>
                  </a:spcAft>
                  <a:buNone/>
                </a:pPr>
                <a:r>
                  <a:rPr lang="en-US" sz="2000" i="1" dirty="0" smtClean="0">
                    <a:latin typeface="Cambria Math" panose="02040503050406030204" pitchFamily="18" charset="0"/>
                    <a:ea typeface="Cambria Math" panose="02040503050406030204" pitchFamily="18" charset="0"/>
                    <a:cs typeface="Times New Roman" panose="02020603050405020304" pitchFamily="18" charset="0"/>
                  </a:rPr>
                  <a:t>T</a:t>
                </a:r>
                <a:r>
                  <a:rPr lang="en-US" sz="2000" i="1" baseline="-25000" dirty="0" smtClean="0">
                    <a:latin typeface="Cambria Math" panose="02040503050406030204" pitchFamily="18" charset="0"/>
                    <a:ea typeface="Cambria Math" panose="02040503050406030204" pitchFamily="18" charset="0"/>
                    <a:cs typeface="Times New Roman" panose="02020603050405020304" pitchFamily="18" charset="0"/>
                  </a:rPr>
                  <a:t>out</a:t>
                </a:r>
                <a:r>
                  <a:rPr lang="en-US" sz="2000" dirty="0" smtClean="0">
                    <a:latin typeface="Cambria Math" panose="02040503050406030204" pitchFamily="18" charset="0"/>
                    <a:ea typeface="Cambria Math" panose="02040503050406030204" pitchFamily="18" charset="0"/>
                    <a:cs typeface="Times New Roman" panose="02020603050405020304" pitchFamily="18" charset="0"/>
                  </a:rPr>
                  <a:t> = Thermal Stability Temperature (°C) after 4 minutes</a:t>
                </a:r>
              </a:p>
              <a:p>
                <a:pPr lvl="0" algn="ctr" fontAlgn="auto">
                  <a:lnSpc>
                    <a:spcPct val="150000"/>
                  </a:lnSpc>
                  <a:spcBef>
                    <a:spcPts val="0"/>
                  </a:spcBef>
                  <a:spcAft>
                    <a:spcPts val="0"/>
                  </a:spcAft>
                  <a:buNone/>
                </a:pPr>
                <a:r>
                  <a:rPr lang="en-US" sz="2000" i="1" dirty="0" smtClean="0">
                    <a:latin typeface="Cambria Math" panose="02040503050406030204" pitchFamily="18" charset="0"/>
                    <a:ea typeface="Cambria Math" panose="02040503050406030204" pitchFamily="18" charset="0"/>
                    <a:cs typeface="Times New Roman" panose="02020603050405020304" pitchFamily="18" charset="0"/>
                  </a:rPr>
                  <a:t>T</a:t>
                </a:r>
                <a:r>
                  <a:rPr lang="en-US" sz="2000" i="1" baseline="-25000" dirty="0" smtClean="0">
                    <a:latin typeface="Cambria Math" panose="02040503050406030204" pitchFamily="18" charset="0"/>
                    <a:ea typeface="Cambria Math" panose="02040503050406030204" pitchFamily="18" charset="0"/>
                    <a:cs typeface="Times New Roman" panose="02020603050405020304" pitchFamily="18" charset="0"/>
                  </a:rPr>
                  <a:t>in</a:t>
                </a:r>
                <a:r>
                  <a:rPr lang="en-US" sz="2000" i="1" dirty="0" smtClean="0">
                    <a:latin typeface="Cambria Math" panose="02040503050406030204" pitchFamily="18" charset="0"/>
                    <a:ea typeface="Cambria Math" panose="02040503050406030204" pitchFamily="18" charset="0"/>
                    <a:cs typeface="Times New Roman" panose="02020603050405020304" pitchFamily="18" charset="0"/>
                  </a:rPr>
                  <a:t> </a:t>
                </a:r>
                <a:r>
                  <a:rPr lang="en-US" sz="2000" dirty="0" smtClean="0">
                    <a:latin typeface="Cambria Math" panose="02040503050406030204" pitchFamily="18" charset="0"/>
                    <a:ea typeface="Cambria Math" panose="02040503050406030204" pitchFamily="18" charset="0"/>
                    <a:cs typeface="Times New Roman" panose="02020603050405020304" pitchFamily="18" charset="0"/>
                  </a:rPr>
                  <a:t>= Baseline temperature (°C) – No flame</a:t>
                </a:r>
              </a:p>
            </p:txBody>
          </p:sp>
        </mc:Choice>
        <mc:Fallback xmlns="">
          <p:sp>
            <p:nvSpPr>
              <p:cNvPr id="7" name="Rectangle 6"/>
              <p:cNvSpPr>
                <a:spLocks noRot="1" noChangeAspect="1" noMove="1" noResize="1" noEditPoints="1" noAdjustHandles="1" noChangeArrowheads="1" noChangeShapeType="1" noTextEdit="1"/>
              </p:cNvSpPr>
              <p:nvPr/>
            </p:nvSpPr>
            <p:spPr>
              <a:xfrm>
                <a:off x="423948" y="2968203"/>
                <a:ext cx="8552872" cy="2821478"/>
              </a:xfrm>
              <a:prstGeom prst="rect">
                <a:avLst/>
              </a:prstGeom>
              <a:blipFill>
                <a:blip r:embed="rId7"/>
                <a:stretch>
                  <a:fillRect l="-641" r="-6344" b="-864"/>
                </a:stretch>
              </a:blipFill>
            </p:spPr>
            <p:txBody>
              <a:bodyPr/>
              <a:lstStyle/>
              <a:p>
                <a:r>
                  <a:rPr lang="en-US">
                    <a:noFill/>
                  </a:rPr>
                  <a:t> </a:t>
                </a:r>
              </a:p>
            </p:txBody>
          </p:sp>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4738795"/>
      </p:ext>
    </p:extLst>
  </p:cSld>
  <p:clrMapOvr>
    <a:masterClrMapping/>
  </p:clrMapOvr>
  <mc:AlternateContent xmlns:mc="http://schemas.openxmlformats.org/markup-compatibility/2006" xmlns:p14="http://schemas.microsoft.com/office/powerpoint/2010/main">
    <mc:Choice Requires="p14">
      <p:transition spd="slow" p14:dur="2000" advTm="54813"/>
    </mc:Choice>
    <mc:Fallback xmlns="">
      <p:transition spd="slow" advTm="54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56290" y="263266"/>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dirty="0">
                <a:latin typeface="Times New Roman" panose="02020603050405020304" pitchFamily="18" charset="0"/>
                <a:cs typeface="Times New Roman" panose="02020603050405020304" pitchFamily="18" charset="0"/>
              </a:rPr>
              <a:t>Calibration </a:t>
            </a:r>
            <a:r>
              <a:rPr lang="en-US" dirty="0" smtClean="0">
                <a:latin typeface="Times New Roman" panose="02020603050405020304" pitchFamily="18" charset="0"/>
                <a:cs typeface="Times New Roman" panose="02020603050405020304" pitchFamily="18" charset="0"/>
              </a:rPr>
              <a:t>ΔT: Sensible </a:t>
            </a:r>
            <a:r>
              <a:rPr lang="en-US" dirty="0">
                <a:latin typeface="Times New Roman" panose="02020603050405020304" pitchFamily="18" charset="0"/>
                <a:cs typeface="Times New Roman" panose="02020603050405020304" pitchFamily="18" charset="0"/>
              </a:rPr>
              <a:t>Heat Equation</a:t>
            </a:r>
            <a:endParaRPr lang="en-US" dirty="0" smtClean="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0" y="872866"/>
                <a:ext cx="9143999" cy="5064720"/>
              </a:xfrm>
              <a:prstGeom prst="rect">
                <a:avLst/>
              </a:prstGeom>
            </p:spPr>
            <p:txBody>
              <a:bodyPr wrap="square">
                <a:spAutoFit/>
              </a:bodyPr>
              <a:lstStyle/>
              <a:p>
                <a:pPr marL="457200" marR="0" algn="ctr">
                  <a:spcBef>
                    <a:spcPts val="0"/>
                  </a:spcBef>
                  <a:spcAft>
                    <a:spcPts val="1200"/>
                  </a:spcAft>
                  <a:buNone/>
                </a:pPr>
                <a:r>
                  <a:rPr lang="en-US" sz="2000" dirty="0" smtClean="0">
                    <a:latin typeface="Times New Roman" panose="02020603050405020304" pitchFamily="18" charset="0"/>
                    <a:ea typeface="Times New Roman" panose="02020603050405020304" pitchFamily="18" charset="0"/>
                  </a:rPr>
                  <a:t>Combustion efficiency of CH</a:t>
                </a:r>
                <a:r>
                  <a:rPr lang="en-US" sz="2000" baseline="-25000" dirty="0">
                    <a:latin typeface="Times New Roman" panose="02020603050405020304" pitchFamily="18" charset="0"/>
                    <a:ea typeface="Times New Roman" panose="02020603050405020304" pitchFamily="18" charset="0"/>
                  </a:rPr>
                  <a:t>4 </a:t>
                </a:r>
                <a:r>
                  <a:rPr lang="en-US" sz="2000" dirty="0">
                    <a:latin typeface="Times New Roman" panose="02020603050405020304" pitchFamily="18" charset="0"/>
                    <a:ea typeface="Times New Roman" panose="02020603050405020304" pitchFamily="18" charset="0"/>
                  </a:rPr>
                  <a:t>in flame =</a:t>
                </a:r>
                <a:r>
                  <a:rPr lang="en-US" sz="2000" i="1" dirty="0">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en-US" sz="2000" baseline="-25000" dirty="0">
                    <a:latin typeface="Times New Roman" panose="02020603050405020304" pitchFamily="18" charset="0"/>
                    <a:ea typeface="Times New Roman" panose="02020603050405020304" pitchFamily="18" charset="0"/>
                  </a:rPr>
                  <a:t>flame</a:t>
                </a:r>
                <a:r>
                  <a:rPr lang="en-US" sz="2000" dirty="0">
                    <a:latin typeface="Times New Roman" panose="02020603050405020304" pitchFamily="18" charset="0"/>
                    <a:ea typeface="Times New Roman" panose="02020603050405020304" pitchFamily="18" charset="0"/>
                  </a:rPr>
                  <a:t> = 0.96 ± 0.01</a:t>
                </a:r>
              </a:p>
              <a:p>
                <a:pPr marL="457200" marR="0" algn="ctr">
                  <a:spcBef>
                    <a:spcPts val="0"/>
                  </a:spcBef>
                  <a:spcAft>
                    <a:spcPts val="1200"/>
                  </a:spcAft>
                  <a:buNone/>
                </a:pP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a:rPr lang="en-US" sz="2000" i="1">
                            <a:effectLst/>
                            <a:latin typeface="Cambria Math" panose="02040503050406030204" pitchFamily="18" charset="0"/>
                            <a:ea typeface="Times New Roman" panose="02020603050405020304" pitchFamily="18" charset="0"/>
                          </a:rPr>
                          <m:t>𝑄</m:t>
                        </m:r>
                      </m:e>
                    </m:acc>
                    <m:r>
                      <a:rPr lang="en-US" sz="2000">
                        <a:effectLst/>
                        <a:latin typeface="Cambria Math" panose="02040503050406030204" pitchFamily="18" charset="0"/>
                        <a:ea typeface="Times New Roman" panose="02020603050405020304" pitchFamily="18" charset="0"/>
                      </a:rPr>
                      <m:t>=</m:t>
                    </m:r>
                    <m:r>
                      <m:rPr>
                        <m:sty m:val="p"/>
                      </m:rPr>
                      <a:rPr lang="en-US" sz="2000">
                        <a:effectLst/>
                        <a:latin typeface="Cambria Math" panose="02040503050406030204" pitchFamily="18" charset="0"/>
                        <a:ea typeface="Times New Roman" panose="02020603050405020304" pitchFamily="18" charset="0"/>
                      </a:rPr>
                      <m:t>Sensible</m:t>
                    </m:r>
                    <m:r>
                      <a:rPr lang="en-US" sz="2000">
                        <a:effectLst/>
                        <a:latin typeface="Cambria Math" panose="02040503050406030204" pitchFamily="18" charset="0"/>
                        <a:ea typeface="Times New Roman" panose="02020603050405020304" pitchFamily="18" charset="0"/>
                      </a:rPr>
                      <m:t> </m:t>
                    </m:r>
                    <m:r>
                      <m:rPr>
                        <m:sty m:val="p"/>
                      </m:rPr>
                      <a:rPr lang="en-US" sz="2000">
                        <a:effectLst/>
                        <a:latin typeface="Cambria Math" panose="02040503050406030204" pitchFamily="18" charset="0"/>
                        <a:ea typeface="Times New Roman" panose="02020603050405020304" pitchFamily="18" charset="0"/>
                      </a:rPr>
                      <m:t>heat</m:t>
                    </m:r>
                  </m:oMath>
                </a14:m>
                <a:r>
                  <a:rPr lang="en-US" sz="2000" dirty="0">
                    <a:effectLst/>
                    <a:latin typeface="Times New Roman" panose="02020603050405020304" pitchFamily="18" charset="0"/>
                    <a:ea typeface="Times New Roman" panose="02020603050405020304" pitchFamily="18" charset="0"/>
                  </a:rPr>
                  <a:t> = 1790 W</a:t>
                </a:r>
                <a:endParaRPr lang="en-US" sz="2000" dirty="0">
                  <a:latin typeface="Times New Roman" panose="02020603050405020304" pitchFamily="18" charset="0"/>
                  <a:ea typeface="Times New Roman" panose="02020603050405020304" pitchFamily="18" charset="0"/>
                </a:endParaRPr>
              </a:p>
              <a:p>
                <a:pPr marL="457200" marR="0" algn="ctr">
                  <a:spcBef>
                    <a:spcPts val="0"/>
                  </a:spcBef>
                  <a:spcAft>
                    <a:spcPts val="1200"/>
                  </a:spcAft>
                  <a:buNone/>
                </a:pPr>
                <a14:m>
                  <m:oMathPara xmlns:m="http://schemas.openxmlformats.org/officeDocument/2006/math">
                    <m:oMathParaPr>
                      <m:jc m:val="center"/>
                    </m:oMathParaPr>
                    <m:oMath xmlns:m="http://schemas.openxmlformats.org/officeDocument/2006/math">
                      <m:r>
                        <a:rPr lang="en-US" sz="2000" i="1">
                          <a:effectLst/>
                          <a:latin typeface="Cambria Math" panose="02040503050406030204" pitchFamily="18" charset="0"/>
                          <a:ea typeface="Times New Roman" panose="02020603050405020304" pitchFamily="18" charset="0"/>
                        </a:rPr>
                        <m:t>𝜌</m:t>
                      </m:r>
                      <m:r>
                        <a:rPr lang="en-US" sz="2000">
                          <a:effectLst/>
                          <a:latin typeface="Cambria Math" panose="02040503050406030204" pitchFamily="18" charset="0"/>
                          <a:ea typeface="Times New Roman" panose="02020603050405020304" pitchFamily="18" charset="0"/>
                        </a:rPr>
                        <m:t>=</m:t>
                      </m:r>
                      <m:r>
                        <m:rPr>
                          <m:sty m:val="p"/>
                        </m:rPr>
                        <a:rPr lang="en-US" sz="2000">
                          <a:effectLst/>
                          <a:latin typeface="Cambria Math" panose="02040503050406030204" pitchFamily="18" charset="0"/>
                          <a:ea typeface="Times New Roman" panose="02020603050405020304" pitchFamily="18" charset="0"/>
                        </a:rPr>
                        <m:t>Air</m:t>
                      </m:r>
                      <m:r>
                        <a:rPr lang="en-US" sz="2000">
                          <a:effectLst/>
                          <a:latin typeface="Cambria Math" panose="02040503050406030204" pitchFamily="18" charset="0"/>
                          <a:ea typeface="Times New Roman" panose="02020603050405020304" pitchFamily="18" charset="0"/>
                        </a:rPr>
                        <m:t> </m:t>
                      </m:r>
                      <m:r>
                        <m:rPr>
                          <m:sty m:val="p"/>
                        </m:rPr>
                        <a:rPr lang="en-US" sz="2000">
                          <a:effectLst/>
                          <a:latin typeface="Cambria Math" panose="02040503050406030204" pitchFamily="18" charset="0"/>
                          <a:ea typeface="Times New Roman" panose="02020603050405020304" pitchFamily="18" charset="0"/>
                        </a:rPr>
                        <m:t>density</m:t>
                      </m:r>
                      <m:r>
                        <a:rPr lang="en-US" sz="2000" i="1">
                          <a:effectLst/>
                          <a:latin typeface="Cambria Math" panose="02040503050406030204" pitchFamily="18" charset="0"/>
                          <a:ea typeface="Times New Roman" panose="02020603050405020304" pitchFamily="18" charset="0"/>
                        </a:rPr>
                        <m:t> </m:t>
                      </m:r>
                      <m:r>
                        <m:rPr>
                          <m:sty m:val="p"/>
                        </m:rPr>
                        <a:rPr lang="en-US" sz="2000">
                          <a:effectLst/>
                          <a:latin typeface="Cambria Math" panose="02040503050406030204" pitchFamily="18" charset="0"/>
                          <a:ea typeface="Times New Roman" panose="02020603050405020304" pitchFamily="18" charset="0"/>
                        </a:rPr>
                        <m:t>at</m:t>
                      </m:r>
                      <m:r>
                        <a:rPr lang="en-US" sz="2000" i="1">
                          <a:effectLst/>
                          <a:latin typeface="Cambria Math" panose="02040503050406030204" pitchFamily="18" charset="0"/>
                          <a:ea typeface="Times New Roman" panose="02020603050405020304" pitchFamily="18" charset="0"/>
                        </a:rPr>
                        <m:t> </m:t>
                      </m:r>
                      <m:r>
                        <m:rPr>
                          <m:sty m:val="p"/>
                        </m:rPr>
                        <a:rPr lang="en-US" sz="2000">
                          <a:effectLst/>
                          <a:latin typeface="Cambria Math" panose="02040503050406030204" pitchFamily="18" charset="0"/>
                          <a:ea typeface="Times New Roman" panose="02020603050405020304" pitchFamily="18" charset="0"/>
                        </a:rPr>
                        <m:t>STP</m:t>
                      </m:r>
                      <m:r>
                        <a:rPr lang="en-US" sz="2000">
                          <a:effectLst/>
                          <a:latin typeface="Cambria Math" panose="02040503050406030204" pitchFamily="18" charset="0"/>
                          <a:ea typeface="Times New Roman" panose="02020603050405020304" pitchFamily="18" charset="0"/>
                        </a:rPr>
                        <m:t>=1.2</m:t>
                      </m:r>
                      <m:r>
                        <a:rPr lang="en-US" sz="2000" i="1">
                          <a:effectLst/>
                          <a:latin typeface="Cambria Math" panose="02040503050406030204" pitchFamily="18" charset="0"/>
                          <a:ea typeface="Times New Roman" panose="02020603050405020304" pitchFamily="18" charset="0"/>
                        </a:rPr>
                        <m:t> </m:t>
                      </m:r>
                      <m:f>
                        <m:fPr>
                          <m:type m:val="lin"/>
                          <m:ctrlPr>
                            <a:rPr lang="en-US" sz="2000" i="1">
                              <a:effectLst/>
                              <a:latin typeface="Cambria Math" panose="02040503050406030204" pitchFamily="18" charset="0"/>
                              <a:ea typeface="Times New Roman" panose="02020603050405020304" pitchFamily="18" charset="0"/>
                            </a:rPr>
                          </m:ctrlPr>
                        </m:fPr>
                        <m:num>
                          <m:r>
                            <m:rPr>
                              <m:sty m:val="p"/>
                            </m:rPr>
                            <a:rPr lang="en-US" sz="2000">
                              <a:effectLst/>
                              <a:latin typeface="Cambria Math" panose="02040503050406030204" pitchFamily="18" charset="0"/>
                              <a:ea typeface="Times New Roman" panose="02020603050405020304" pitchFamily="18" charset="0"/>
                            </a:rPr>
                            <m:t>kg</m:t>
                          </m:r>
                        </m:num>
                        <m:den>
                          <m:sSup>
                            <m:sSupPr>
                              <m:ctrlPr>
                                <a:rPr lang="en-US" sz="2000" i="1">
                                  <a:effectLst/>
                                  <a:latin typeface="Cambria Math" panose="02040503050406030204" pitchFamily="18" charset="0"/>
                                  <a:ea typeface="Times New Roman" panose="02020603050405020304" pitchFamily="18" charset="0"/>
                                </a:rPr>
                              </m:ctrlPr>
                            </m:sSupPr>
                            <m:e>
                              <m:r>
                                <m:rPr>
                                  <m:sty m:val="p"/>
                                </m:rPr>
                                <a:rPr lang="en-US" sz="2000">
                                  <a:effectLst/>
                                  <a:latin typeface="Cambria Math" panose="02040503050406030204" pitchFamily="18" charset="0"/>
                                  <a:ea typeface="Times New Roman" panose="02020603050405020304" pitchFamily="18" charset="0"/>
                                </a:rPr>
                                <m:t>m</m:t>
                              </m:r>
                            </m:e>
                            <m:sup>
                              <m:r>
                                <a:rPr lang="en-US" sz="2000">
                                  <a:effectLst/>
                                  <a:latin typeface="Cambria Math" panose="02040503050406030204" pitchFamily="18" charset="0"/>
                                  <a:ea typeface="Times New Roman" panose="02020603050405020304" pitchFamily="18" charset="0"/>
                                </a:rPr>
                                <m:t>3</m:t>
                              </m:r>
                            </m:sup>
                          </m:sSup>
                        </m:den>
                      </m:f>
                    </m:oMath>
                  </m:oMathPara>
                </a14:m>
                <a:endParaRPr lang="en-US" sz="2000" dirty="0">
                  <a:effectLst/>
                  <a:latin typeface="Times New Roman" panose="02020603050405020304" pitchFamily="18" charset="0"/>
                  <a:ea typeface="Times New Roman" panose="02020603050405020304" pitchFamily="18" charset="0"/>
                </a:endParaRPr>
              </a:p>
              <a:p>
                <a:pPr marL="457200" marR="0" algn="ctr">
                  <a:spcBef>
                    <a:spcPts val="0"/>
                  </a:spcBef>
                  <a:spcAft>
                    <a:spcPts val="1200"/>
                  </a:spcAft>
                  <a:buNone/>
                </a:pPr>
                <a14:m>
                  <m:oMathPara xmlns:m="http://schemas.openxmlformats.org/officeDocument/2006/math">
                    <m:oMathParaPr>
                      <m:jc m:val="center"/>
                    </m:oMathParaPr>
                    <m:oMath xmlns:m="http://schemas.openxmlformats.org/officeDocument/2006/math">
                      <m:r>
                        <a:rPr lang="en-US" sz="2000" i="1">
                          <a:effectLst/>
                          <a:latin typeface="Cambria Math" panose="02040503050406030204" pitchFamily="18" charset="0"/>
                          <a:ea typeface="Times New Roman" panose="02020603050405020304" pitchFamily="18" charset="0"/>
                        </a:rPr>
                        <m:t>𝐶𝑝</m:t>
                      </m:r>
                      <m:r>
                        <a:rPr lang="en-US" sz="2000">
                          <a:effectLst/>
                          <a:latin typeface="Cambria Math" panose="02040503050406030204" pitchFamily="18" charset="0"/>
                          <a:ea typeface="Times New Roman" panose="02020603050405020304" pitchFamily="18" charset="0"/>
                        </a:rPr>
                        <m:t>=</m:t>
                      </m:r>
                      <m:r>
                        <m:rPr>
                          <m:sty m:val="p"/>
                        </m:rPr>
                        <a:rPr lang="en-US" sz="2000">
                          <a:effectLst/>
                          <a:latin typeface="Cambria Math" panose="02040503050406030204" pitchFamily="18" charset="0"/>
                          <a:ea typeface="Times New Roman" panose="02020603050405020304" pitchFamily="18" charset="0"/>
                        </a:rPr>
                        <m:t>Specific</m:t>
                      </m:r>
                      <m:r>
                        <a:rPr lang="en-US" sz="2000">
                          <a:effectLst/>
                          <a:latin typeface="Cambria Math" panose="02040503050406030204" pitchFamily="18" charset="0"/>
                          <a:ea typeface="Times New Roman" panose="02020603050405020304" pitchFamily="18" charset="0"/>
                        </a:rPr>
                        <m:t> </m:t>
                      </m:r>
                      <m:r>
                        <m:rPr>
                          <m:sty m:val="p"/>
                        </m:rPr>
                        <a:rPr lang="en-US" sz="2000">
                          <a:effectLst/>
                          <a:latin typeface="Cambria Math" panose="02040503050406030204" pitchFamily="18" charset="0"/>
                          <a:ea typeface="Times New Roman" panose="02020603050405020304" pitchFamily="18" charset="0"/>
                        </a:rPr>
                        <m:t>heat</m:t>
                      </m:r>
                      <m:r>
                        <a:rPr lang="en-US" sz="2000">
                          <a:effectLst/>
                          <a:latin typeface="Cambria Math" panose="02040503050406030204" pitchFamily="18" charset="0"/>
                          <a:ea typeface="Times New Roman" panose="02020603050405020304" pitchFamily="18" charset="0"/>
                        </a:rPr>
                        <m:t> </m:t>
                      </m:r>
                      <m:r>
                        <m:rPr>
                          <m:sty m:val="p"/>
                        </m:rPr>
                        <a:rPr lang="en-US" sz="2000">
                          <a:effectLst/>
                          <a:latin typeface="Cambria Math" panose="02040503050406030204" pitchFamily="18" charset="0"/>
                          <a:ea typeface="Times New Roman" panose="02020603050405020304" pitchFamily="18" charset="0"/>
                        </a:rPr>
                        <m:t>of</m:t>
                      </m:r>
                      <m:r>
                        <a:rPr lang="en-US" sz="2000">
                          <a:effectLst/>
                          <a:latin typeface="Cambria Math" panose="02040503050406030204" pitchFamily="18" charset="0"/>
                          <a:ea typeface="Times New Roman" panose="02020603050405020304" pitchFamily="18" charset="0"/>
                        </a:rPr>
                        <m:t> </m:t>
                      </m:r>
                      <m:r>
                        <m:rPr>
                          <m:sty m:val="p"/>
                        </m:rPr>
                        <a:rPr lang="en-US" sz="2000">
                          <a:effectLst/>
                          <a:latin typeface="Cambria Math" panose="02040503050406030204" pitchFamily="18" charset="0"/>
                          <a:ea typeface="Times New Roman" panose="02020603050405020304" pitchFamily="18" charset="0"/>
                        </a:rPr>
                        <m:t>air</m:t>
                      </m:r>
                      <m:r>
                        <a:rPr lang="en-US" sz="2000">
                          <a:effectLst/>
                          <a:latin typeface="Cambria Math" panose="02040503050406030204" pitchFamily="18" charset="0"/>
                          <a:ea typeface="Times New Roman" panose="02020603050405020304" pitchFamily="18" charset="0"/>
                        </a:rPr>
                        <m:t>=1006</m:t>
                      </m:r>
                      <m:r>
                        <a:rPr lang="en-US" sz="2000" i="1">
                          <a:effectLst/>
                          <a:latin typeface="Cambria Math" panose="02040503050406030204" pitchFamily="18" charset="0"/>
                          <a:ea typeface="Times New Roman" panose="02020603050405020304" pitchFamily="18" charset="0"/>
                        </a:rPr>
                        <m:t> </m:t>
                      </m:r>
                      <m:r>
                        <m:rPr>
                          <m:sty m:val="p"/>
                        </m:rPr>
                        <a:rPr lang="en-US" sz="2000">
                          <a:effectLst/>
                          <a:latin typeface="Cambria Math" panose="02040503050406030204" pitchFamily="18" charset="0"/>
                          <a:ea typeface="Times New Roman" panose="02020603050405020304" pitchFamily="18" charset="0"/>
                        </a:rPr>
                        <m:t>J</m:t>
                      </m:r>
                      <m:r>
                        <a:rPr lang="en-US" sz="2000">
                          <a:effectLst/>
                          <a:latin typeface="Cambria Math" panose="02040503050406030204" pitchFamily="18" charset="0"/>
                          <a:ea typeface="Times New Roman" panose="02020603050405020304" pitchFamily="18" charset="0"/>
                        </a:rPr>
                        <m:t>/</m:t>
                      </m:r>
                      <m:r>
                        <m:rPr>
                          <m:sty m:val="p"/>
                        </m:rPr>
                        <a:rPr lang="en-US" sz="2000">
                          <a:effectLst/>
                          <a:latin typeface="Cambria Math" panose="02040503050406030204" pitchFamily="18" charset="0"/>
                          <a:ea typeface="Times New Roman" panose="02020603050405020304" pitchFamily="18" charset="0"/>
                        </a:rPr>
                        <m:t>kg</m:t>
                      </m:r>
                      <m:r>
                        <a:rPr lang="en-US" sz="2000">
                          <a:effectLst/>
                          <a:latin typeface="Cambria Math" panose="02040503050406030204" pitchFamily="18" charset="0"/>
                          <a:ea typeface="Times New Roman" panose="02020603050405020304" pitchFamily="18" charset="0"/>
                        </a:rPr>
                        <m:t> °</m:t>
                      </m:r>
                      <m:r>
                        <m:rPr>
                          <m:sty m:val="p"/>
                        </m:rPr>
                        <a:rPr lang="en-US" sz="2000">
                          <a:effectLst/>
                          <a:latin typeface="Cambria Math" panose="02040503050406030204" pitchFamily="18" charset="0"/>
                          <a:ea typeface="Times New Roman" panose="02020603050405020304" pitchFamily="18" charset="0"/>
                        </a:rPr>
                        <m:t>C</m:t>
                      </m:r>
                    </m:oMath>
                  </m:oMathPara>
                </a14:m>
                <a:endParaRPr lang="en-US" sz="2000" dirty="0">
                  <a:effectLst/>
                  <a:latin typeface="Times New Roman" panose="02020603050405020304" pitchFamily="18" charset="0"/>
                  <a:ea typeface="Times New Roman" panose="02020603050405020304" pitchFamily="18" charset="0"/>
                </a:endParaRPr>
              </a:p>
              <a:p>
                <a:pPr marL="457200" marR="0" algn="ctr">
                  <a:spcBef>
                    <a:spcPts val="0"/>
                  </a:spcBef>
                  <a:spcAft>
                    <a:spcPts val="1200"/>
                  </a:spcAft>
                  <a:buNone/>
                </a:pPr>
                <a14:m>
                  <m:oMath xmlns:m="http://schemas.openxmlformats.org/officeDocument/2006/math">
                    <m:acc>
                      <m:accPr>
                        <m:chr m:val="̇"/>
                        <m:ctrlPr>
                          <a:rPr lang="en-US" sz="2000" i="1">
                            <a:effectLst/>
                            <a:latin typeface="Cambria Math" panose="02040503050406030204" pitchFamily="18" charset="0"/>
                            <a:ea typeface="Times New Roman" panose="02020603050405020304" pitchFamily="18" charset="0"/>
                          </a:rPr>
                        </m:ctrlPr>
                      </m:accPr>
                      <m:e>
                        <m:r>
                          <a:rPr lang="en-US" sz="2000" i="1">
                            <a:effectLst/>
                            <a:latin typeface="Cambria Math" panose="02040503050406030204" pitchFamily="18" charset="0"/>
                            <a:ea typeface="Times New Roman" panose="02020603050405020304" pitchFamily="18" charset="0"/>
                          </a:rPr>
                          <m:t>𝑉</m:t>
                        </m:r>
                      </m:e>
                    </m:acc>
                  </m:oMath>
                </a14:m>
                <a:r>
                  <a:rPr lang="en-US" sz="2000" dirty="0">
                    <a:effectLst/>
                    <a:latin typeface="Times New Roman" panose="02020603050405020304" pitchFamily="18" charset="0"/>
                    <a:ea typeface="Times New Roman" panose="02020603050405020304" pitchFamily="18" charset="0"/>
                  </a:rPr>
                  <a:t> = Volumetric airflow rate = </a:t>
                </a:r>
                <a14:m>
                  <m:oMath xmlns:m="http://schemas.openxmlformats.org/officeDocument/2006/math">
                    <m:r>
                      <a:rPr lang="en-US" sz="2000" i="1">
                        <a:effectLst/>
                        <a:latin typeface="Cambria Math" panose="02040503050406030204" pitchFamily="18" charset="0"/>
                        <a:ea typeface="Times New Roman" panose="02020603050405020304" pitchFamily="18" charset="0"/>
                      </a:rPr>
                      <m:t>0.00</m:t>
                    </m:r>
                    <m:r>
                      <a:rPr lang="en-US" sz="2000">
                        <a:effectLst/>
                        <a:latin typeface="Cambria Math" panose="02040503050406030204" pitchFamily="18" charset="0"/>
                        <a:ea typeface="Times New Roman" panose="02020603050405020304" pitchFamily="18" charset="0"/>
                      </a:rPr>
                      <m:t>944</m:t>
                    </m:r>
                    <m:r>
                      <a:rPr lang="en-US" sz="2000" i="1">
                        <a:effectLst/>
                        <a:latin typeface="Cambria Math" panose="02040503050406030204" pitchFamily="18" charset="0"/>
                        <a:ea typeface="Times New Roman" panose="02020603050405020304" pitchFamily="18" charset="0"/>
                      </a:rPr>
                      <m:t> </m:t>
                    </m:r>
                    <m:f>
                      <m:fPr>
                        <m:type m:val="lin"/>
                        <m:ctrlPr>
                          <a:rPr lang="en-US" sz="2000" i="1">
                            <a:effectLst/>
                            <a:latin typeface="Cambria Math" panose="02040503050406030204" pitchFamily="18" charset="0"/>
                            <a:ea typeface="Times New Roman" panose="02020603050405020304" pitchFamily="18" charset="0"/>
                          </a:rPr>
                        </m:ctrlPr>
                      </m:fPr>
                      <m:num>
                        <m:sSup>
                          <m:sSupPr>
                            <m:ctrlPr>
                              <a:rPr lang="en-US" sz="2000" i="1">
                                <a:effectLst/>
                                <a:latin typeface="Cambria Math" panose="02040503050406030204" pitchFamily="18" charset="0"/>
                                <a:ea typeface="Times New Roman" panose="02020603050405020304" pitchFamily="18" charset="0"/>
                              </a:rPr>
                            </m:ctrlPr>
                          </m:sSupPr>
                          <m:e>
                            <m:r>
                              <m:rPr>
                                <m:sty m:val="p"/>
                              </m:rPr>
                              <a:rPr lang="en-US" sz="2000">
                                <a:effectLst/>
                                <a:latin typeface="Cambria Math" panose="02040503050406030204" pitchFamily="18" charset="0"/>
                                <a:ea typeface="Times New Roman" panose="02020603050405020304" pitchFamily="18" charset="0"/>
                              </a:rPr>
                              <m:t>m</m:t>
                            </m:r>
                          </m:e>
                          <m:sup>
                            <m:r>
                              <a:rPr lang="en-US" sz="2000">
                                <a:effectLst/>
                                <a:latin typeface="Cambria Math" panose="02040503050406030204" pitchFamily="18" charset="0"/>
                                <a:ea typeface="Times New Roman" panose="02020603050405020304" pitchFamily="18" charset="0"/>
                              </a:rPr>
                              <m:t>3</m:t>
                            </m:r>
                          </m:sup>
                        </m:sSup>
                      </m:num>
                      <m:den>
                        <m:r>
                          <m:rPr>
                            <m:sty m:val="p"/>
                          </m:rPr>
                          <a:rPr lang="en-US" sz="2000">
                            <a:effectLst/>
                            <a:latin typeface="Cambria Math" panose="02040503050406030204" pitchFamily="18" charset="0"/>
                            <a:ea typeface="Times New Roman" panose="02020603050405020304" pitchFamily="18" charset="0"/>
                          </a:rPr>
                          <m:t>s</m:t>
                        </m:r>
                      </m:den>
                    </m:f>
                    <m:r>
                      <a:rPr lang="en-US" sz="2000" i="1">
                        <a:effectLst/>
                        <a:latin typeface="Cambria Math" panose="02040503050406030204" pitchFamily="18" charset="0"/>
                        <a:ea typeface="Times New Roman" panose="02020603050405020304" pitchFamily="18" charset="0"/>
                      </a:rPr>
                      <m:t> (</m:t>
                    </m:r>
                    <m:r>
                      <a:rPr lang="en-US" sz="2000">
                        <a:effectLst/>
                        <a:latin typeface="Cambria Math" panose="02040503050406030204" pitchFamily="18" charset="0"/>
                        <a:ea typeface="Times New Roman" panose="02020603050405020304" pitchFamily="18" charset="0"/>
                      </a:rPr>
                      <m:t>20 </m:t>
                    </m:r>
                    <m:r>
                      <m:rPr>
                        <m:sty m:val="p"/>
                      </m:rPr>
                      <a:rPr lang="en-US" sz="2000">
                        <a:effectLst/>
                        <a:latin typeface="Cambria Math" panose="02040503050406030204" pitchFamily="18" charset="0"/>
                        <a:ea typeface="Times New Roman" panose="02020603050405020304" pitchFamily="18" charset="0"/>
                      </a:rPr>
                      <m:t>SCFM</m:t>
                    </m:r>
                    <m:r>
                      <a:rPr lang="en-US" sz="2000" i="1">
                        <a:effectLst/>
                        <a:latin typeface="Cambria Math" panose="02040503050406030204" pitchFamily="18" charset="0"/>
                        <a:ea typeface="Times New Roman" panose="02020603050405020304" pitchFamily="18" charset="0"/>
                      </a:rPr>
                      <m:t>)</m:t>
                    </m:r>
                  </m:oMath>
                </a14:m>
                <a:endParaRPr lang="en-US" sz="2000" dirty="0">
                  <a:effectLst/>
                  <a:latin typeface="Times New Roman" panose="02020603050405020304" pitchFamily="18" charset="0"/>
                  <a:ea typeface="Times New Roman" panose="02020603050405020304" pitchFamily="18" charset="0"/>
                </a:endParaRPr>
              </a:p>
              <a:p>
                <a:pPr marL="457200" marR="0" algn="ctr">
                  <a:spcBef>
                    <a:spcPts val="0"/>
                  </a:spcBef>
                  <a:spcAft>
                    <a:spcPts val="1200"/>
                  </a:spcAft>
                  <a:buNone/>
                </a:pPr>
                <a14:m>
                  <m:oMathPara xmlns:m="http://schemas.openxmlformats.org/officeDocument/2006/math">
                    <m:oMathParaPr>
                      <m:jc m:val="center"/>
                    </m:oMathParaPr>
                    <m:oMath xmlns:m="http://schemas.openxmlformats.org/officeDocument/2006/math">
                      <m:r>
                        <a:rPr lang="en-US" sz="2000">
                          <a:effectLst/>
                          <a:latin typeface="Cambria Math" panose="02040503050406030204" pitchFamily="18" charset="0"/>
                          <a:ea typeface="Times New Roman" panose="02020603050405020304" pitchFamily="18" charset="0"/>
                        </a:rPr>
                        <m:t>∆</m:t>
                      </m:r>
                      <m:r>
                        <m:rPr>
                          <m:sty m:val="p"/>
                        </m:rPr>
                        <a:rPr lang="en-US" sz="2000">
                          <a:effectLst/>
                          <a:latin typeface="Cambria Math" panose="02040503050406030204" pitchFamily="18" charset="0"/>
                          <a:ea typeface="Times New Roman" panose="02020603050405020304" pitchFamily="18" charset="0"/>
                        </a:rPr>
                        <m:t>T</m:t>
                      </m:r>
                      <m:r>
                        <a:rPr lang="en-US" sz="2000" i="1">
                          <a:effectLst/>
                          <a:latin typeface="Cambria Math" panose="02040503050406030204" pitchFamily="18" charset="0"/>
                          <a:ea typeface="Times New Roman" panose="02020603050405020304" pitchFamily="18" charset="0"/>
                        </a:rPr>
                        <m:t>=</m:t>
                      </m:r>
                      <m:f>
                        <m:fPr>
                          <m:ctrlPr>
                            <a:rPr lang="en-US" sz="2000" i="1">
                              <a:effectLst/>
                              <a:latin typeface="Cambria Math" panose="02040503050406030204" pitchFamily="18" charset="0"/>
                              <a:ea typeface="Times New Roman" panose="02020603050405020304" pitchFamily="18" charset="0"/>
                            </a:rPr>
                          </m:ctrlPr>
                        </m:fPr>
                        <m:num>
                          <m:d>
                            <m:dPr>
                              <m:begChr m:val=""/>
                              <m:endChr m:val=""/>
                              <m:ctrlPr>
                                <a:rPr lang="en-US" sz="2000" i="1">
                                  <a:effectLst/>
                                  <a:latin typeface="Cambria Math" panose="02040503050406030204" pitchFamily="18" charset="0"/>
                                  <a:ea typeface="Times New Roman" panose="02020603050405020304" pitchFamily="18" charset="0"/>
                                </a:rPr>
                              </m:ctrlPr>
                            </m:dPr>
                            <m:e>
                              <m:sSub>
                                <m:sSubPr>
                                  <m:ctrlPr>
                                    <a:rPr lang="en-US" sz="2000" i="1">
                                      <a:effectLst/>
                                      <a:latin typeface="Cambria Math" panose="02040503050406030204" pitchFamily="18" charset="0"/>
                                      <a:ea typeface="Times New Roman" panose="02020603050405020304" pitchFamily="18" charset="0"/>
                                    </a:rPr>
                                  </m:ctrlPr>
                                </m:sSubPr>
                                <m:e>
                                  <m:r>
                                    <a:rPr lang="en-US" sz="2000">
                                      <a:effectLst/>
                                      <a:latin typeface="Cambria Math" panose="02040503050406030204" pitchFamily="18" charset="0"/>
                                      <a:ea typeface="Times New Roman" panose="02020603050405020304" pitchFamily="18" charset="0"/>
                                      <a:sym typeface="Symbol" panose="05050102010706020507" pitchFamily="18" charset="2"/>
                                    </a:rPr>
                                    <m:t></m:t>
                                  </m:r>
                                </m:e>
                                <m:sub>
                                  <m:r>
                                    <a:rPr lang="en-US" sz="2000" i="1">
                                      <a:effectLst/>
                                      <a:latin typeface="Cambria Math" panose="02040503050406030204" pitchFamily="18" charset="0"/>
                                      <a:ea typeface="Times New Roman" panose="02020603050405020304" pitchFamily="18" charset="0"/>
                                    </a:rPr>
                                    <m:t>𝑓𝑙𝑎𝑚𝑒</m:t>
                                  </m:r>
                                </m:sub>
                              </m:sSub>
                              <m:r>
                                <a:rPr lang="en-US" sz="2000" baseline="-25000">
                                  <a:effectLst/>
                                  <a:latin typeface="Cambria Math" panose="02040503050406030204" pitchFamily="18" charset="0"/>
                                  <a:ea typeface="Times New Roman" panose="02020603050405020304" pitchFamily="18" charset="0"/>
                                </a:rPr>
                                <m:t>×</m:t>
                              </m:r>
                            </m:e>
                          </m:d>
                          <m:r>
                            <a:rPr lang="en-US" sz="2000" i="1">
                              <a:effectLst/>
                              <a:latin typeface="Cambria Math" panose="02040503050406030204" pitchFamily="18" charset="0"/>
                              <a:ea typeface="Times New Roman" panose="02020603050405020304" pitchFamily="18" charset="0"/>
                            </a:rPr>
                            <m:t>𝑑𝑄</m:t>
                          </m:r>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𝑑𝑡</m:t>
                          </m:r>
                        </m:num>
                        <m:den>
                          <m:r>
                            <a:rPr lang="en-US" sz="2000" i="1">
                              <a:effectLst/>
                              <a:latin typeface="Cambria Math" panose="02040503050406030204" pitchFamily="18" charset="0"/>
                              <a:ea typeface="Times New Roman" panose="02020603050405020304" pitchFamily="18" charset="0"/>
                            </a:rPr>
                            <m:t>𝐶𝑝</m:t>
                          </m:r>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𝑑𝑚</m:t>
                          </m:r>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𝑑𝑡</m:t>
                          </m:r>
                        </m:den>
                      </m:f>
                      <m:r>
                        <a:rPr lang="en-US" sz="2000" i="1">
                          <a:effectLst/>
                          <a:latin typeface="Cambria Math" panose="02040503050406030204" pitchFamily="18" charset="0"/>
                          <a:ea typeface="Times New Roman" panose="02020603050405020304" pitchFamily="18" charset="0"/>
                        </a:rPr>
                        <m:t>=</m:t>
                      </m:r>
                      <m:f>
                        <m:fPr>
                          <m:ctrlPr>
                            <a:rPr lang="en-US" sz="2000" i="1">
                              <a:effectLst/>
                              <a:latin typeface="Cambria Math" panose="02040503050406030204" pitchFamily="18" charset="0"/>
                              <a:ea typeface="Times New Roman" panose="02020603050405020304" pitchFamily="18" charset="0"/>
                            </a:rPr>
                          </m:ctrlPr>
                        </m:fPr>
                        <m:num>
                          <m:d>
                            <m:dPr>
                              <m:begChr m:val=""/>
                              <m:endChr m:val=""/>
                              <m:ctrlPr>
                                <a:rPr lang="en-US" sz="2000" i="1">
                                  <a:effectLst/>
                                  <a:latin typeface="Cambria Math" panose="02040503050406030204" pitchFamily="18" charset="0"/>
                                  <a:ea typeface="Times New Roman" panose="02020603050405020304" pitchFamily="18" charset="0"/>
                                </a:rPr>
                              </m:ctrlPr>
                            </m:dPr>
                            <m:e>
                              <m:sSub>
                                <m:sSubPr>
                                  <m:ctrlPr>
                                    <a:rPr lang="en-US" sz="2000" i="1">
                                      <a:effectLst/>
                                      <a:latin typeface="Cambria Math" panose="02040503050406030204" pitchFamily="18" charset="0"/>
                                      <a:ea typeface="Times New Roman" panose="02020603050405020304" pitchFamily="18" charset="0"/>
                                    </a:rPr>
                                  </m:ctrlPr>
                                </m:sSubPr>
                                <m:e>
                                  <m:r>
                                    <a:rPr lang="en-US" sz="2000">
                                      <a:effectLst/>
                                      <a:latin typeface="Cambria Math" panose="02040503050406030204" pitchFamily="18" charset="0"/>
                                      <a:ea typeface="Times New Roman" panose="02020603050405020304" pitchFamily="18" charset="0"/>
                                      <a:sym typeface="Symbol" panose="05050102010706020507" pitchFamily="18" charset="2"/>
                                    </a:rPr>
                                    <m:t></m:t>
                                  </m:r>
                                </m:e>
                                <m:sub>
                                  <m:r>
                                    <a:rPr lang="en-US" sz="2000" i="1">
                                      <a:effectLst/>
                                      <a:latin typeface="Cambria Math" panose="02040503050406030204" pitchFamily="18" charset="0"/>
                                      <a:ea typeface="Times New Roman" panose="02020603050405020304" pitchFamily="18" charset="0"/>
                                    </a:rPr>
                                    <m:t>𝑓𝑙𝑎𝑚𝑒</m:t>
                                  </m:r>
                                </m:sub>
                              </m:sSub>
                              <m:r>
                                <a:rPr lang="en-US" sz="2000" baseline="-25000">
                                  <a:effectLst/>
                                  <a:latin typeface="Cambria Math" panose="02040503050406030204" pitchFamily="18" charset="0"/>
                                  <a:ea typeface="Times New Roman" panose="02020603050405020304" pitchFamily="18" charset="0"/>
                                </a:rPr>
                                <m:t>×</m:t>
                              </m:r>
                            </m:e>
                          </m:d>
                          <m:r>
                            <a:rPr lang="en-US" sz="2000" i="1">
                              <a:effectLst/>
                              <a:latin typeface="Cambria Math" panose="02040503050406030204" pitchFamily="18" charset="0"/>
                              <a:ea typeface="Times New Roman" panose="02020603050405020304" pitchFamily="18" charset="0"/>
                            </a:rPr>
                            <m:t>𝑑𝑄</m:t>
                          </m:r>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𝑑𝑡</m:t>
                          </m:r>
                        </m:num>
                        <m:den>
                          <m:r>
                            <a:rPr lang="en-US" sz="2000" i="1">
                              <a:effectLst/>
                              <a:latin typeface="Cambria Math" panose="02040503050406030204" pitchFamily="18" charset="0"/>
                              <a:ea typeface="Times New Roman" panose="02020603050405020304" pitchFamily="18" charset="0"/>
                            </a:rPr>
                            <m:t>𝜌</m:t>
                          </m:r>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𝐶𝑝</m:t>
                          </m:r>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𝑑𝑉</m:t>
                          </m:r>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𝑑𝑡</m:t>
                          </m:r>
                        </m:den>
                      </m:f>
                    </m:oMath>
                  </m:oMathPara>
                </a14:m>
                <a:endParaRPr lang="en-US" sz="2000" dirty="0">
                  <a:effectLst/>
                  <a:latin typeface="Times New Roman" panose="02020603050405020304" pitchFamily="18" charset="0"/>
                  <a:ea typeface="Times New Roman" panose="02020603050405020304" pitchFamily="18" charset="0"/>
                </a:endParaRPr>
              </a:p>
              <a:p>
                <a:pPr marL="457200" marR="0" algn="ctr">
                  <a:spcBef>
                    <a:spcPts val="0"/>
                  </a:spcBef>
                  <a:spcAft>
                    <a:spcPts val="1200"/>
                  </a:spcAft>
                  <a:buNone/>
                </a:pPr>
                <a14:m>
                  <m:oMathPara xmlns:m="http://schemas.openxmlformats.org/officeDocument/2006/math">
                    <m:oMathParaPr>
                      <m:jc m:val="center"/>
                    </m:oMathParaPr>
                    <m:oMath xmlns:m="http://schemas.openxmlformats.org/officeDocument/2006/math">
                      <m:r>
                        <a:rPr lang="en-US" sz="2000">
                          <a:effectLst/>
                          <a:latin typeface="Cambria Math" panose="02040503050406030204" pitchFamily="18" charset="0"/>
                          <a:ea typeface="Times New Roman" panose="02020603050405020304" pitchFamily="18" charset="0"/>
                        </a:rPr>
                        <m:t>∆</m:t>
                      </m:r>
                      <m:r>
                        <m:rPr>
                          <m:sty m:val="p"/>
                        </m:rPr>
                        <a:rPr lang="en-US" sz="2000">
                          <a:effectLst/>
                          <a:latin typeface="Cambria Math" panose="02040503050406030204" pitchFamily="18" charset="0"/>
                          <a:ea typeface="Times New Roman" panose="02020603050405020304" pitchFamily="18" charset="0"/>
                        </a:rPr>
                        <m:t>T</m:t>
                      </m:r>
                      <m:r>
                        <a:rPr lang="en-US" sz="2000" i="1">
                          <a:effectLst/>
                          <a:latin typeface="Cambria Math" panose="02040503050406030204" pitchFamily="18" charset="0"/>
                          <a:ea typeface="Times New Roman" panose="02020603050405020304" pitchFamily="18" charset="0"/>
                        </a:rPr>
                        <m:t>=</m:t>
                      </m:r>
                      <m:f>
                        <m:fPr>
                          <m:ctrlPr>
                            <a:rPr lang="en-US" sz="2000" i="1">
                              <a:effectLst/>
                              <a:latin typeface="Cambria Math" panose="02040503050406030204" pitchFamily="18" charset="0"/>
                              <a:ea typeface="Times New Roman" panose="02020603050405020304" pitchFamily="18" charset="0"/>
                            </a:rPr>
                          </m:ctrlPr>
                        </m:fPr>
                        <m:num>
                          <m:d>
                            <m:dPr>
                              <m:begChr m:val=""/>
                              <m:endChr m:val=""/>
                              <m:ctrlPr>
                                <a:rPr lang="en-US" sz="2000" i="1">
                                  <a:effectLst/>
                                  <a:latin typeface="Cambria Math" panose="02040503050406030204" pitchFamily="18" charset="0"/>
                                  <a:ea typeface="Times New Roman" panose="02020603050405020304" pitchFamily="18" charset="0"/>
                                </a:rPr>
                              </m:ctrlPr>
                            </m:dPr>
                            <m:e>
                              <m:sSub>
                                <m:sSubPr>
                                  <m:ctrlPr>
                                    <a:rPr lang="en-US" sz="2000" i="1">
                                      <a:effectLst/>
                                      <a:latin typeface="Cambria Math" panose="02040503050406030204" pitchFamily="18" charset="0"/>
                                      <a:ea typeface="Times New Roman" panose="02020603050405020304" pitchFamily="18" charset="0"/>
                                    </a:rPr>
                                  </m:ctrlPr>
                                </m:sSubPr>
                                <m:e>
                                  <m:r>
                                    <a:rPr lang="en-US" sz="2000">
                                      <a:effectLst/>
                                      <a:latin typeface="Cambria Math" panose="02040503050406030204" pitchFamily="18" charset="0"/>
                                      <a:ea typeface="Times New Roman" panose="02020603050405020304" pitchFamily="18" charset="0"/>
                                      <a:sym typeface="Symbol" panose="05050102010706020507" pitchFamily="18" charset="2"/>
                                    </a:rPr>
                                    <m:t></m:t>
                                  </m:r>
                                </m:e>
                                <m:sub>
                                  <m:r>
                                    <a:rPr lang="en-US" sz="2000" i="1">
                                      <a:effectLst/>
                                      <a:latin typeface="Cambria Math" panose="02040503050406030204" pitchFamily="18" charset="0"/>
                                      <a:ea typeface="Times New Roman" panose="02020603050405020304" pitchFamily="18" charset="0"/>
                                    </a:rPr>
                                    <m:t>𝑓𝑙𝑎𝑚𝑒</m:t>
                                  </m:r>
                                </m:sub>
                              </m:sSub>
                              <m:r>
                                <a:rPr lang="en-US" sz="2000" baseline="-25000">
                                  <a:effectLst/>
                                  <a:latin typeface="Cambria Math" panose="02040503050406030204" pitchFamily="18" charset="0"/>
                                  <a:ea typeface="Times New Roman" panose="02020603050405020304" pitchFamily="18" charset="0"/>
                                </a:rPr>
                                <m:t>×</m:t>
                              </m:r>
                            </m:e>
                          </m:d>
                          <m:acc>
                            <m:accPr>
                              <m:chr m:val="̇"/>
                              <m:ctrlPr>
                                <a:rPr lang="en-US" sz="2000" i="1">
                                  <a:effectLst/>
                                  <a:latin typeface="Cambria Math" panose="02040503050406030204" pitchFamily="18" charset="0"/>
                                  <a:ea typeface="Times New Roman" panose="02020603050405020304" pitchFamily="18" charset="0"/>
                                </a:rPr>
                              </m:ctrlPr>
                            </m:accPr>
                            <m:e>
                              <m:r>
                                <a:rPr lang="en-US" sz="2000" i="1">
                                  <a:effectLst/>
                                  <a:latin typeface="Cambria Math" panose="02040503050406030204" pitchFamily="18" charset="0"/>
                                  <a:ea typeface="Times New Roman" panose="02020603050405020304" pitchFamily="18" charset="0"/>
                                </a:rPr>
                                <m:t>𝑄</m:t>
                              </m:r>
                            </m:e>
                          </m:acc>
                        </m:num>
                        <m:den>
                          <m:r>
                            <a:rPr lang="en-US" sz="2000" i="1">
                              <a:effectLst/>
                              <a:latin typeface="Cambria Math" panose="02040503050406030204" pitchFamily="18" charset="0"/>
                              <a:ea typeface="Times New Roman" panose="02020603050405020304" pitchFamily="18" charset="0"/>
                            </a:rPr>
                            <m:t>𝜌</m:t>
                          </m:r>
                          <m:sSub>
                            <m:sSubPr>
                              <m:ctrlPr>
                                <a:rPr lang="en-US"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𝐶</m:t>
                              </m:r>
                            </m:e>
                            <m:sub>
                              <m:r>
                                <a:rPr lang="en-US" sz="2000" i="1">
                                  <a:effectLst/>
                                  <a:latin typeface="Cambria Math" panose="02040503050406030204" pitchFamily="18" charset="0"/>
                                  <a:ea typeface="Times New Roman" panose="02020603050405020304" pitchFamily="18" charset="0"/>
                                </a:rPr>
                                <m:t>𝑝</m:t>
                              </m:r>
                            </m:sub>
                          </m:sSub>
                          <m:r>
                            <a:rPr lang="en-US" sz="2000" i="1">
                              <a:effectLst/>
                              <a:latin typeface="Cambria Math" panose="02040503050406030204" pitchFamily="18" charset="0"/>
                              <a:ea typeface="Times New Roman" panose="02020603050405020304" pitchFamily="18" charset="0"/>
                            </a:rPr>
                            <m:t>×</m:t>
                          </m:r>
                          <m:acc>
                            <m:accPr>
                              <m:chr m:val="̇"/>
                              <m:ctrlPr>
                                <a:rPr lang="en-US" sz="2000" i="1">
                                  <a:effectLst/>
                                  <a:latin typeface="Cambria Math" panose="02040503050406030204" pitchFamily="18" charset="0"/>
                                  <a:ea typeface="Times New Roman" panose="02020603050405020304" pitchFamily="18" charset="0"/>
                                </a:rPr>
                              </m:ctrlPr>
                            </m:accPr>
                            <m:e>
                              <m:r>
                                <a:rPr lang="en-US" sz="2000" i="1">
                                  <a:effectLst/>
                                  <a:latin typeface="Cambria Math" panose="02040503050406030204" pitchFamily="18" charset="0"/>
                                  <a:ea typeface="Times New Roman" panose="02020603050405020304" pitchFamily="18" charset="0"/>
                                </a:rPr>
                                <m:t>𝑉</m:t>
                              </m:r>
                            </m:e>
                          </m:acc>
                        </m:den>
                      </m:f>
                      <m:r>
                        <a:rPr lang="en-US" sz="2000" i="1">
                          <a:effectLst/>
                          <a:latin typeface="Cambria Math" panose="02040503050406030204" pitchFamily="18" charset="0"/>
                          <a:ea typeface="Times New Roman" panose="02020603050405020304" pitchFamily="18" charset="0"/>
                        </a:rPr>
                        <m:t>=</m:t>
                      </m:r>
                      <m:f>
                        <m:fPr>
                          <m:ctrlPr>
                            <a:rPr lang="en-US" sz="2000" i="1">
                              <a:effectLst/>
                              <a:latin typeface="Cambria Math" panose="02040503050406030204" pitchFamily="18" charset="0"/>
                              <a:ea typeface="Times New Roman" panose="02020603050405020304" pitchFamily="18" charset="0"/>
                            </a:rPr>
                          </m:ctrlPr>
                        </m:fPr>
                        <m:num>
                          <m:r>
                            <a:rPr lang="en-US" sz="2000" i="1">
                              <a:effectLst/>
                              <a:latin typeface="Cambria Math" panose="02040503050406030204" pitchFamily="18" charset="0"/>
                              <a:ea typeface="Times New Roman" panose="02020603050405020304" pitchFamily="18" charset="0"/>
                            </a:rPr>
                            <m:t>0.96×1790 </m:t>
                          </m:r>
                          <m:r>
                            <a:rPr lang="en-US" sz="2000" i="1">
                              <a:effectLst/>
                              <a:latin typeface="Cambria Math" panose="02040503050406030204" pitchFamily="18" charset="0"/>
                              <a:ea typeface="Times New Roman" panose="02020603050405020304" pitchFamily="18" charset="0"/>
                            </a:rPr>
                            <m:t>𝑊</m:t>
                          </m:r>
                        </m:num>
                        <m:den>
                          <m:d>
                            <m:dPr>
                              <m:begChr m:val=""/>
                              <m:endChr m:val=""/>
                              <m:ctrlPr>
                                <a:rPr lang="en-US" sz="2000" i="1">
                                  <a:effectLst/>
                                  <a:latin typeface="Cambria Math" panose="02040503050406030204" pitchFamily="18" charset="0"/>
                                  <a:ea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rPr>
                                <m:t>1.2 </m:t>
                              </m:r>
                              <m:r>
                                <a:rPr lang="en-US" sz="2000" i="1">
                                  <a:effectLst/>
                                  <a:latin typeface="Cambria Math" panose="02040503050406030204" pitchFamily="18" charset="0"/>
                                  <a:ea typeface="Times New Roman" panose="02020603050405020304" pitchFamily="18" charset="0"/>
                                </a:rPr>
                                <m:t>𝑘𝑔</m:t>
                              </m:r>
                              <m:r>
                                <a:rPr lang="en-US" sz="2000" i="1">
                                  <a:effectLst/>
                                  <a:latin typeface="Cambria Math" panose="02040503050406030204" pitchFamily="18" charset="0"/>
                                  <a:ea typeface="Times New Roman" panose="02020603050405020304" pitchFamily="18" charset="0"/>
                                </a:rPr>
                                <m:t>/</m:t>
                              </m:r>
                              <m:sSup>
                                <m:sSupPr>
                                  <m:ctrlPr>
                                    <a:rPr lang="en-US" sz="2000" i="1">
                                      <a:effectLst/>
                                      <a:latin typeface="Cambria Math" panose="02040503050406030204" pitchFamily="18" charset="0"/>
                                      <a:ea typeface="Times New Roman" panose="02020603050405020304" pitchFamily="18" charset="0"/>
                                    </a:rPr>
                                  </m:ctrlPr>
                                </m:sSupPr>
                                <m:e>
                                  <m:r>
                                    <a:rPr lang="en-US" sz="2000" i="1">
                                      <a:effectLst/>
                                      <a:latin typeface="Cambria Math" panose="02040503050406030204" pitchFamily="18" charset="0"/>
                                      <a:ea typeface="Times New Roman" panose="02020603050405020304" pitchFamily="18" charset="0"/>
                                    </a:rPr>
                                    <m:t>𝑚</m:t>
                                  </m:r>
                                </m:e>
                                <m:sup>
                                  <m:r>
                                    <a:rPr lang="en-US" sz="2000" i="1">
                                      <a:effectLst/>
                                      <a:latin typeface="Cambria Math" panose="02040503050406030204" pitchFamily="18" charset="0"/>
                                      <a:ea typeface="Times New Roman" panose="02020603050405020304" pitchFamily="18" charset="0"/>
                                    </a:rPr>
                                    <m:t>3</m:t>
                                  </m:r>
                                </m:sup>
                              </m:sSup>
                            </m:e>
                          </m:d>
                          <m:r>
                            <a:rPr lang="en-US" sz="2000" i="1">
                              <a:effectLst/>
                              <a:latin typeface="Cambria Math" panose="02040503050406030204" pitchFamily="18" charset="0"/>
                              <a:ea typeface="Times New Roman" panose="02020603050405020304" pitchFamily="18" charset="0"/>
                            </a:rPr>
                            <m:t>×1006 </m:t>
                          </m:r>
                          <m:r>
                            <a:rPr lang="en-US" sz="2000" i="1">
                              <a:effectLst/>
                              <a:latin typeface="Cambria Math" panose="02040503050406030204" pitchFamily="18" charset="0"/>
                              <a:ea typeface="Times New Roman" panose="02020603050405020304" pitchFamily="18" charset="0"/>
                            </a:rPr>
                            <m:t>𝐽</m:t>
                          </m:r>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𝑘𝑔</m:t>
                          </m:r>
                          <m:r>
                            <a:rPr lang="en-US" sz="2000" i="1">
                              <a:effectLst/>
                              <a:latin typeface="Cambria Math" panose="02040503050406030204" pitchFamily="18" charset="0"/>
                              <a:ea typeface="Times New Roman" panose="02020603050405020304" pitchFamily="18" charset="0"/>
                            </a:rPr>
                            <m:t> °</m:t>
                          </m:r>
                          <m:r>
                            <a:rPr lang="en-US" sz="2000" i="1">
                              <a:effectLst/>
                              <a:latin typeface="Cambria Math" panose="02040503050406030204" pitchFamily="18" charset="0"/>
                              <a:ea typeface="Times New Roman" panose="02020603050405020304" pitchFamily="18" charset="0"/>
                            </a:rPr>
                            <m:t>𝐶</m:t>
                          </m:r>
                          <m:r>
                            <a:rPr lang="en-US" sz="2000" i="1">
                              <a:effectLst/>
                              <a:latin typeface="Cambria Math" panose="02040503050406030204" pitchFamily="18" charset="0"/>
                              <a:ea typeface="Times New Roman" panose="02020603050405020304" pitchFamily="18" charset="0"/>
                            </a:rPr>
                            <m:t>×0.00944 </m:t>
                          </m:r>
                          <m:sSup>
                            <m:sSupPr>
                              <m:ctrlPr>
                                <a:rPr lang="en-US" sz="2000" i="1">
                                  <a:effectLst/>
                                  <a:latin typeface="Cambria Math" panose="02040503050406030204" pitchFamily="18" charset="0"/>
                                  <a:ea typeface="Times New Roman" panose="02020603050405020304" pitchFamily="18" charset="0"/>
                                </a:rPr>
                              </m:ctrlPr>
                            </m:sSupPr>
                            <m:e>
                              <m:r>
                                <a:rPr lang="en-US" sz="2000" i="1">
                                  <a:effectLst/>
                                  <a:latin typeface="Cambria Math" panose="02040503050406030204" pitchFamily="18" charset="0"/>
                                  <a:ea typeface="Times New Roman" panose="02020603050405020304" pitchFamily="18" charset="0"/>
                                </a:rPr>
                                <m:t>𝑚</m:t>
                              </m:r>
                            </m:e>
                            <m:sup>
                              <m:r>
                                <a:rPr lang="en-US" sz="2000" i="1">
                                  <a:effectLst/>
                                  <a:latin typeface="Cambria Math" panose="02040503050406030204" pitchFamily="18" charset="0"/>
                                  <a:ea typeface="Times New Roman" panose="02020603050405020304" pitchFamily="18" charset="0"/>
                                </a:rPr>
                                <m:t>3</m:t>
                              </m:r>
                            </m:sup>
                          </m:sSup>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𝑠</m:t>
                          </m:r>
                        </m:den>
                      </m:f>
                    </m:oMath>
                  </m:oMathPara>
                </a14:m>
                <a:endParaRPr lang="en-US" sz="2000" dirty="0">
                  <a:effectLst/>
                  <a:latin typeface="Times New Roman" panose="02020603050405020304" pitchFamily="18" charset="0"/>
                  <a:ea typeface="Times New Roman" panose="02020603050405020304" pitchFamily="18" charset="0"/>
                </a:endParaRPr>
              </a:p>
              <a:p>
                <a:pPr marL="457200" marR="0" algn="ctr">
                  <a:spcBef>
                    <a:spcPts val="0"/>
                  </a:spcBef>
                  <a:spcAft>
                    <a:spcPts val="1200"/>
                  </a:spcAft>
                  <a:buNone/>
                </a:pPr>
                <a14:m>
                  <m:oMath xmlns:m="http://schemas.openxmlformats.org/officeDocument/2006/math">
                    <m:r>
                      <a:rPr lang="en-US" b="0" smtClean="0">
                        <a:solidFill>
                          <a:schemeClr val="tx1"/>
                        </a:solidFill>
                        <a:latin typeface="Cambria Math" panose="02040503050406030204" pitchFamily="18" charset="0"/>
                        <a:ea typeface="Times New Roman" panose="02020603050405020304" pitchFamily="18" charset="0"/>
                      </a:rPr>
                      <m:t>∆</m:t>
                    </m:r>
                    <m:r>
                      <a:rPr lang="en-US" b="0" i="1">
                        <a:solidFill>
                          <a:schemeClr val="tx1"/>
                        </a:solidFill>
                        <a:latin typeface="Cambria Math" panose="02040503050406030204" pitchFamily="18" charset="0"/>
                        <a:ea typeface="Times New Roman" panose="02020603050405020304" pitchFamily="18" charset="0"/>
                      </a:rPr>
                      <m:t>𝑇</m:t>
                    </m:r>
                    <m:r>
                      <a:rPr lang="en-US" b="0" i="1">
                        <a:solidFill>
                          <a:schemeClr val="tx1"/>
                        </a:solidFill>
                        <a:latin typeface="Cambria Math" panose="02040503050406030204" pitchFamily="18" charset="0"/>
                        <a:ea typeface="Times New Roman" panose="02020603050405020304" pitchFamily="18" charset="0"/>
                      </a:rPr>
                      <m:t>=</m:t>
                    </m:r>
                  </m:oMath>
                </a14:m>
                <a:r>
                  <a:rPr lang="en-US" sz="2200" i="1" dirty="0" smtClean="0">
                    <a:solidFill>
                      <a:schemeClr val="tx1"/>
                    </a:solidFill>
                    <a:effectLst/>
                    <a:latin typeface="Cambria Math" panose="02040503050406030204" pitchFamily="18" charset="0"/>
                    <a:ea typeface="Cambria Math" panose="02040503050406030204" pitchFamily="18" charset="0"/>
                  </a:rPr>
                  <a:t> 150 – T</a:t>
                </a:r>
                <a:r>
                  <a:rPr lang="en-US" sz="2200" i="1" baseline="-25000" dirty="0" smtClean="0">
                    <a:solidFill>
                      <a:schemeClr val="tx1"/>
                    </a:solidFill>
                    <a:effectLst/>
                    <a:latin typeface="Cambria Math" panose="02040503050406030204" pitchFamily="18" charset="0"/>
                    <a:ea typeface="Cambria Math" panose="02040503050406030204" pitchFamily="18" charset="0"/>
                  </a:rPr>
                  <a:t>in</a:t>
                </a:r>
                <a:r>
                  <a:rPr lang="en-US" sz="2200" i="1" dirty="0" smtClean="0">
                    <a:solidFill>
                      <a:schemeClr val="tx1"/>
                    </a:solidFill>
                    <a:effectLst/>
                    <a:latin typeface="Cambria Math" panose="02040503050406030204" pitchFamily="18" charset="0"/>
                    <a:ea typeface="Cambria Math" panose="02040503050406030204" pitchFamily="18" charset="0"/>
                  </a:rPr>
                  <a:t> (inlet air temperature)</a:t>
                </a:r>
              </a:p>
              <a:p>
                <a:pPr marL="457200" marR="0" algn="ctr">
                  <a:spcBef>
                    <a:spcPts val="0"/>
                  </a:spcBef>
                  <a:spcAft>
                    <a:spcPts val="1200"/>
                  </a:spcAft>
                  <a:buNone/>
                </a:pPr>
                <a14:m>
                  <m:oMath xmlns:m="http://schemas.openxmlformats.org/officeDocument/2006/math">
                    <m:r>
                      <a:rPr lang="en-US" sz="2800" b="1" i="1" smtClean="0">
                        <a:solidFill>
                          <a:srgbClr val="0070C0"/>
                        </a:solidFill>
                        <a:effectLst/>
                        <a:latin typeface="Cambria Math" panose="02040503050406030204" pitchFamily="18" charset="0"/>
                        <a:ea typeface="Cambria Math" panose="02040503050406030204" pitchFamily="18" charset="0"/>
                      </a:rPr>
                      <m:t>𝚫</m:t>
                    </m:r>
                    <m:r>
                      <a:rPr lang="en-US" sz="2800" b="1" i="1" smtClean="0">
                        <a:solidFill>
                          <a:srgbClr val="0070C0"/>
                        </a:solidFill>
                        <a:effectLst/>
                        <a:latin typeface="Cambria Math" panose="02040503050406030204" pitchFamily="18" charset="0"/>
                        <a:ea typeface="Cambria Math" panose="02040503050406030204" pitchFamily="18" charset="0"/>
                      </a:rPr>
                      <m:t>𝐓</m:t>
                    </m:r>
                    <m:r>
                      <a:rPr lang="en-US" sz="2800" b="1" smtClean="0">
                        <a:solidFill>
                          <a:srgbClr val="0070C0"/>
                        </a:solidFill>
                        <a:effectLst/>
                        <a:latin typeface="Cambria Math" panose="02040503050406030204" pitchFamily="18" charset="0"/>
                        <a:ea typeface="Cambria Math" panose="02040503050406030204" pitchFamily="18" charset="0"/>
                      </a:rPr>
                      <m:t>=</m:t>
                    </m:r>
                    <m:r>
                      <a:rPr lang="en-US" sz="2800" b="1" i="1">
                        <a:solidFill>
                          <a:srgbClr val="0070C0"/>
                        </a:solidFill>
                        <a:effectLst/>
                        <a:latin typeface="Cambria Math" panose="02040503050406030204" pitchFamily="18" charset="0"/>
                        <a:ea typeface="Cambria Math" panose="02040503050406030204" pitchFamily="18" charset="0"/>
                      </a:rPr>
                      <m:t> </m:t>
                    </m:r>
                    <m:r>
                      <a:rPr lang="en-US" sz="2800" b="1" i="1">
                        <a:solidFill>
                          <a:srgbClr val="0070C0"/>
                        </a:solidFill>
                        <a:effectLst/>
                        <a:latin typeface="Cambria Math" panose="02040503050406030204" pitchFamily="18" charset="0"/>
                        <a:ea typeface="Cambria Math" panose="02040503050406030204" pitchFamily="18" charset="0"/>
                      </a:rPr>
                      <m:t>𝟏𝟐𝟖</m:t>
                    </m:r>
                    <m:r>
                      <a:rPr lang="en-US" sz="2800" b="1">
                        <a:solidFill>
                          <a:srgbClr val="0070C0"/>
                        </a:solidFill>
                        <a:effectLst/>
                        <a:latin typeface="Cambria Math" panose="02040503050406030204" pitchFamily="18" charset="0"/>
                        <a:ea typeface="Cambria Math" panose="02040503050406030204" pitchFamily="18" charset="0"/>
                      </a:rPr>
                      <m:t> °</m:t>
                    </m:r>
                    <m:r>
                      <a:rPr lang="en-US" sz="2800" b="1" i="1">
                        <a:solidFill>
                          <a:srgbClr val="0070C0"/>
                        </a:solidFill>
                        <a:effectLst/>
                        <a:latin typeface="Cambria Math" panose="02040503050406030204" pitchFamily="18" charset="0"/>
                        <a:ea typeface="Cambria Math" panose="02040503050406030204" pitchFamily="18" charset="0"/>
                      </a:rPr>
                      <m:t>𝐂</m:t>
                    </m:r>
                  </m:oMath>
                </a14:m>
                <a:r>
                  <a:rPr lang="en-US" sz="2800" b="1" dirty="0" smtClean="0">
                    <a:solidFill>
                      <a:srgbClr val="0070C0"/>
                    </a:solidFill>
                    <a:effectLst/>
                    <a:latin typeface="Cambria Math" panose="02040503050406030204" pitchFamily="18" charset="0"/>
                    <a:ea typeface="Cambria Math" panose="02040503050406030204" pitchFamily="18" charset="0"/>
                  </a:rPr>
                  <a:t> ± 5°C </a:t>
                </a:r>
                <a:endParaRPr lang="en-US" sz="2800" b="1" dirty="0">
                  <a:solidFill>
                    <a:srgbClr val="0070C0"/>
                  </a:solidFill>
                  <a:effectLst/>
                  <a:latin typeface="Cambria Math" panose="02040503050406030204" pitchFamily="18" charset="0"/>
                  <a:ea typeface="Cambria Math" panose="020405030504060302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0" y="872866"/>
                <a:ext cx="9143999" cy="5064720"/>
              </a:xfrm>
              <a:prstGeom prst="rect">
                <a:avLst/>
              </a:prstGeom>
              <a:blipFill>
                <a:blip r:embed="rId5"/>
                <a:stretch>
                  <a:fillRect t="-722" b="-2407"/>
                </a:stretch>
              </a:blipFill>
            </p:spPr>
            <p:txBody>
              <a:bodyPr/>
              <a:lstStyle/>
              <a:p>
                <a:r>
                  <a:rPr lang="en-US">
                    <a:noFill/>
                  </a:rPr>
                  <a:t> </a:t>
                </a:r>
              </a:p>
            </p:txBody>
          </p:sp>
        </mc:Fallback>
      </mc:AlternateContent>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2372603"/>
      </p:ext>
    </p:extLst>
  </p:cSld>
  <p:clrMapOvr>
    <a:masterClrMapping/>
  </p:clrMapOvr>
  <mc:AlternateContent xmlns:mc="http://schemas.openxmlformats.org/markup-compatibility/2006" xmlns:p14="http://schemas.microsoft.com/office/powerpoint/2010/main">
    <mc:Choice Requires="p14">
      <p:transition spd="slow" p14:dur="2000" advTm="73650"/>
    </mc:Choice>
    <mc:Fallback xmlns="">
      <p:transition spd="slow" advTm="7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7bd64ec-d0a5-4fb0-923e-d4372dc6b55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FB3C2913C7CE4A8656F6AA4DC5B7F1" ma:contentTypeVersion="13" ma:contentTypeDescription="Create a new document." ma:contentTypeScope="" ma:versionID="1cb980d1b57bad115611e8f84ab9e4a9">
  <xsd:schema xmlns:xsd="http://www.w3.org/2001/XMLSchema" xmlns:xs="http://www.w3.org/2001/XMLSchema" xmlns:p="http://schemas.microsoft.com/office/2006/metadata/properties" xmlns:ns3="f7bd64ec-d0a5-4fb0-923e-d4372dc6b550" xmlns:ns4="d88d3f07-b22a-46db-b4a0-6f07d7967918" targetNamespace="http://schemas.microsoft.com/office/2006/metadata/properties" ma:root="true" ma:fieldsID="8e6d36fec84604924d54b22fade6edab" ns3:_="" ns4:_="">
    <xsd:import namespace="f7bd64ec-d0a5-4fb0-923e-d4372dc6b550"/>
    <xsd:import namespace="d88d3f07-b22a-46db-b4a0-6f07d796791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64ec-d0a5-4fb0-923e-d4372dc6b5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8d3f07-b22a-46db-b4a0-6f07d79679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927568-2982-4474-A592-2B8F12722558}">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f7bd64ec-d0a5-4fb0-923e-d4372dc6b550"/>
    <ds:schemaRef ds:uri="d88d3f07-b22a-46db-b4a0-6f07d7967918"/>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F442F44-7F85-4CAC-83D5-DF560E7E19A4}">
  <ds:schemaRefs>
    <ds:schemaRef ds:uri="http://schemas.microsoft.com/sharepoint/v3/contenttype/forms"/>
  </ds:schemaRefs>
</ds:datastoreItem>
</file>

<file path=customXml/itemProps3.xml><?xml version="1.0" encoding="utf-8"?>
<ds:datastoreItem xmlns:ds="http://schemas.openxmlformats.org/officeDocument/2006/customXml" ds:itemID="{EA91EAF6-8B0C-4D7A-A888-FF871418B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bd64ec-d0a5-4fb0-923e-d4372dc6b550"/>
    <ds:schemaRef ds:uri="d88d3f07-b22a-46db-b4a0-6f07d7967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176228</TotalTime>
  <Words>2382</Words>
  <Application>Microsoft Office PowerPoint</Application>
  <PresentationFormat>On-screen Show (4:3)</PresentationFormat>
  <Paragraphs>124</Paragraphs>
  <Slides>12</Slides>
  <Notes>12</Notes>
  <HiddenSlides>0</HiddenSlides>
  <MMClips>12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Cambria Math</vt:lpstr>
      <vt:lpstr>Courier New</vt:lpstr>
      <vt:lpstr>Symbol</vt:lpstr>
      <vt:lpstr>Times New Roman</vt:lpstr>
      <vt:lpstr>2_Custom Design</vt:lpstr>
      <vt:lpstr>3_Custom Design</vt:lpstr>
      <vt:lpstr>HEAT RELEASE RATE Updates  Materials Working Forum Cologne, Germany (pre-recorded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Burns, Mike (FAA)</cp:lastModifiedBy>
  <cp:revision>2657</cp:revision>
  <cp:lastPrinted>2012-11-28T16:07:27Z</cp:lastPrinted>
  <dcterms:created xsi:type="dcterms:W3CDTF">2005-01-28T20:32:53Z</dcterms:created>
  <dcterms:modified xsi:type="dcterms:W3CDTF">2023-05-31T11:49:45Z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0x01010042FB3C2913C7CE4A8656F6AA4DC5B7F1</vt:lpwstr>
  </property>
</Properties>
</file>