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73" r:id="rId3"/>
    <p:sldId id="274" r:id="rId4"/>
    <p:sldId id="277" r:id="rId5"/>
    <p:sldId id="293" r:id="rId6"/>
    <p:sldId id="281" r:id="rId7"/>
    <p:sldId id="278" r:id="rId8"/>
    <p:sldId id="279" r:id="rId9"/>
    <p:sldId id="276" r:id="rId10"/>
    <p:sldId id="280" r:id="rId11"/>
    <p:sldId id="292" r:id="rId12"/>
    <p:sldId id="282" r:id="rId13"/>
    <p:sldId id="290" r:id="rId14"/>
    <p:sldId id="286" r:id="rId15"/>
    <p:sldId id="283" r:id="rId16"/>
    <p:sldId id="287" r:id="rId17"/>
    <p:sldId id="291" r:id="rId18"/>
    <p:sldId id="288" r:id="rId19"/>
    <p:sldId id="284" r:id="rId20"/>
    <p:sldId id="285" r:id="rId21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277"/>
            <p14:sldId id="293"/>
            <p14:sldId id="281"/>
            <p14:sldId id="278"/>
            <p14:sldId id="279"/>
            <p14:sldId id="276"/>
            <p14:sldId id="280"/>
            <p14:sldId id="292"/>
            <p14:sldId id="282"/>
            <p14:sldId id="290"/>
            <p14:sldId id="286"/>
            <p14:sldId id="283"/>
            <p14:sldId id="287"/>
            <p14:sldId id="291"/>
            <p14:sldId id="288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8" autoAdjust="0"/>
    <p:restoredTop sz="94717" autoAdjust="0"/>
  </p:normalViewPr>
  <p:slideViewPr>
    <p:cSldViewPr snapToGrid="0">
      <p:cViewPr varScale="1">
        <p:scale>
          <a:sx n="144" d="100"/>
          <a:sy n="144" d="100"/>
        </p:scale>
        <p:origin x="912" y="126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88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Many</a:t>
            </a:r>
            <a:r>
              <a:rPr lang="en-US" baseline="0" dirty="0" smtClean="0"/>
              <a:t> cell phones carry anywhere from 10 – 15 Wh batteries, so this Power Bank could fully charge a phone around 6 to 10 times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4717" y="250169"/>
            <a:ext cx="8168268" cy="892831"/>
          </a:xfrm>
        </p:spPr>
        <p:txBody>
          <a:bodyPr/>
          <a:lstStyle/>
          <a:p>
            <a:r>
              <a:rPr lang="en-US" sz="3200" dirty="0" smtClean="0"/>
              <a:t>Fire Containment Bags for PEDs</a:t>
            </a:r>
            <a:endParaRPr lang="en-US" sz="32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36288" y="2737401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Dan Keslar</a:t>
            </a:r>
            <a:endParaRPr lang="en-US" sz="16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October, 2023</a:t>
            </a:r>
            <a:endParaRPr lang="en-US" sz="1600" dirty="0"/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626806" y="2022032"/>
            <a:ext cx="34655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International Aircraft Systems Fire Protection Forum (IASFPF) 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21" y="235853"/>
            <a:ext cx="8472488" cy="457200"/>
          </a:xfrm>
        </p:spPr>
        <p:txBody>
          <a:bodyPr/>
          <a:lstStyle/>
          <a:p>
            <a:r>
              <a:rPr lang="en-US" sz="2800" dirty="0" smtClean="0"/>
              <a:t>Manufacturer A Testing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39421" y="1073371"/>
            <a:ext cx="3906383" cy="2808119"/>
          </a:xfrm>
        </p:spPr>
        <p:txBody>
          <a:bodyPr/>
          <a:lstStyle/>
          <a:p>
            <a:r>
              <a:rPr lang="en-US" sz="1800" b="0" dirty="0" smtClean="0"/>
              <a:t>Manufacturer A product includes:</a:t>
            </a:r>
          </a:p>
          <a:p>
            <a:pPr lvl="1"/>
            <a:r>
              <a:rPr lang="en-US" sz="1400" dirty="0" smtClean="0"/>
              <a:t>Fire Containment Bag </a:t>
            </a:r>
          </a:p>
          <a:p>
            <a:pPr lvl="1"/>
            <a:r>
              <a:rPr lang="en-US" sz="1400" dirty="0" smtClean="0"/>
              <a:t>PED Pads (x2)</a:t>
            </a:r>
          </a:p>
          <a:p>
            <a:pPr lvl="1"/>
            <a:r>
              <a:rPr lang="en-US" sz="1400" dirty="0" smtClean="0"/>
              <a:t>Fire Shield Blanket</a:t>
            </a:r>
          </a:p>
          <a:p>
            <a:pPr lvl="1"/>
            <a:r>
              <a:rPr lang="en-US" sz="1400" dirty="0" smtClean="0"/>
              <a:t>PPE (gloves, mask, goggles)</a:t>
            </a:r>
          </a:p>
          <a:p>
            <a:r>
              <a:rPr lang="en-US" sz="1800" b="0" dirty="0" smtClean="0"/>
              <a:t>PED Pad contains mineral-based extinguishing agent that is released when heated</a:t>
            </a:r>
          </a:p>
          <a:p>
            <a:r>
              <a:rPr lang="en-US" sz="1800" b="0" dirty="0" smtClean="0"/>
              <a:t>Bags equipped with a filter and vent for smoke</a:t>
            </a:r>
            <a:endParaRPr lang="en-US" sz="18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3675" y="2386131"/>
            <a:ext cx="1327664" cy="1770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38189" b="10498"/>
          <a:stretch/>
        </p:blipFill>
        <p:spPr>
          <a:xfrm>
            <a:off x="4542394" y="1026459"/>
            <a:ext cx="1287996" cy="1450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4114"/>
          <a:stretch/>
        </p:blipFill>
        <p:spPr>
          <a:xfrm rot="5400000">
            <a:off x="5812341" y="1126762"/>
            <a:ext cx="1454228" cy="1250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4009"/>
          <a:stretch/>
        </p:blipFill>
        <p:spPr>
          <a:xfrm>
            <a:off x="7248520" y="1024831"/>
            <a:ext cx="1752802" cy="1454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8850" r="6095" b="12061"/>
          <a:stretch/>
        </p:blipFill>
        <p:spPr>
          <a:xfrm>
            <a:off x="7896095" y="2607409"/>
            <a:ext cx="1105228" cy="1329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62129" y="693053"/>
            <a:ext cx="1123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Cabin Bag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87626" y="693054"/>
            <a:ext cx="1505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Flight Deck Bag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r="10901"/>
          <a:stretch/>
        </p:blipFill>
        <p:spPr>
          <a:xfrm>
            <a:off x="6394799" y="2607409"/>
            <a:ext cx="1419117" cy="1327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932360" y="3973525"/>
            <a:ext cx="99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PPE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09210" y="3973525"/>
            <a:ext cx="99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PED Pad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3490" y="3972913"/>
            <a:ext cx="119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Fire Blanket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52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75" y="240119"/>
            <a:ext cx="8472488" cy="457200"/>
          </a:xfrm>
        </p:spPr>
        <p:txBody>
          <a:bodyPr/>
          <a:lstStyle/>
          <a:p>
            <a:r>
              <a:rPr lang="en-US" sz="2800" dirty="0" smtClean="0"/>
              <a:t>Manufacturer A – Tablet is Overheating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pad In Bag 8 16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5145" y="1294588"/>
            <a:ext cx="487679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70969" y="1253992"/>
            <a:ext cx="3664104" cy="3002697"/>
          </a:xfrm>
        </p:spPr>
        <p:txBody>
          <a:bodyPr/>
          <a:lstStyle/>
          <a:p>
            <a:r>
              <a:rPr lang="en-US" sz="1800" b="0" dirty="0" smtClean="0"/>
              <a:t>Tablets would consistently produce smoke – no flame</a:t>
            </a:r>
          </a:p>
          <a:p>
            <a:r>
              <a:rPr lang="en-US" sz="1800" b="0" dirty="0" smtClean="0"/>
              <a:t>Visible smoke released from bag for all tests</a:t>
            </a:r>
          </a:p>
          <a:p>
            <a:r>
              <a:rPr lang="en-US" sz="1800" b="0" dirty="0" smtClean="0"/>
              <a:t>Filter effectiveness varied from test to test</a:t>
            </a:r>
          </a:p>
          <a:p>
            <a:pPr lvl="1"/>
            <a:r>
              <a:rPr lang="en-US" sz="1400" dirty="0" smtClean="0"/>
              <a:t>May be caused due to bag orientation</a:t>
            </a:r>
          </a:p>
          <a:p>
            <a:pPr lvl="1"/>
            <a:r>
              <a:rPr lang="en-US" sz="1400" b="0" dirty="0" smtClean="0"/>
              <a:t>Bag oriented with filter side up seemed to perform better</a:t>
            </a:r>
          </a:p>
          <a:p>
            <a:pPr lvl="1"/>
            <a:endParaRPr lang="en-US" sz="1400" b="0" dirty="0" smtClean="0"/>
          </a:p>
          <a:p>
            <a:endParaRPr lang="en-US" sz="1800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75138" y="946216"/>
            <a:ext cx="4336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Cabin Bag – Tablet stored within – Filter faced down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64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18" y="228270"/>
            <a:ext cx="8472488" cy="457200"/>
          </a:xfrm>
        </p:spPr>
        <p:txBody>
          <a:bodyPr/>
          <a:lstStyle/>
          <a:p>
            <a:r>
              <a:rPr lang="en-US" sz="2800" dirty="0" smtClean="0"/>
              <a:t>Tablet Overheating - Data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792371" y="2474072"/>
            <a:ext cx="2957368" cy="867196"/>
          </a:xfrm>
        </p:spPr>
        <p:txBody>
          <a:bodyPr/>
          <a:lstStyle/>
          <a:p>
            <a:r>
              <a:rPr lang="en-US" sz="1400" b="0" dirty="0" smtClean="0"/>
              <a:t>Max temperature of TCs attached to exterior of bag was 110</a:t>
            </a:r>
            <a:r>
              <a:rPr lang="en-US" sz="1400" b="0" dirty="0" smtClean="0">
                <a:cs typeface="Calibri" panose="020F0502020204030204" pitchFamily="34" charset="0"/>
              </a:rPr>
              <a:t>°F for all tablet tests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55" y="869371"/>
            <a:ext cx="4756492" cy="3330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08" y="864437"/>
            <a:ext cx="3355919" cy="14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19" y="232598"/>
            <a:ext cx="8472488" cy="457200"/>
          </a:xfrm>
        </p:spPr>
        <p:txBody>
          <a:bodyPr/>
          <a:lstStyle/>
          <a:p>
            <a:r>
              <a:rPr lang="en-US" sz="2800" dirty="0" smtClean="0"/>
              <a:t>Manufacturer A – Power Bank is Overheating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7906" y="822162"/>
            <a:ext cx="3721814" cy="2815243"/>
          </a:xfrm>
        </p:spPr>
        <p:txBody>
          <a:bodyPr/>
          <a:lstStyle/>
          <a:p>
            <a:r>
              <a:rPr lang="en-US" sz="1800" b="0" dirty="0" smtClean="0"/>
              <a:t>No visible flame or shrapnel escaped bag for all tests</a:t>
            </a:r>
          </a:p>
          <a:p>
            <a:r>
              <a:rPr lang="en-US" sz="1800" b="0" dirty="0" smtClean="0"/>
              <a:t>PED Pads showed to be effective in suppressing flames when kept in bag</a:t>
            </a:r>
          </a:p>
          <a:p>
            <a:r>
              <a:rPr lang="en-US" sz="1800" b="0" dirty="0" smtClean="0"/>
              <a:t>Cabin bag performed much better compared to flight deck version</a:t>
            </a:r>
          </a:p>
          <a:p>
            <a:r>
              <a:rPr lang="en-US" sz="1800" b="0" dirty="0" smtClean="0"/>
              <a:t>Substantial amount of smoke released</a:t>
            </a:r>
          </a:p>
          <a:p>
            <a:pPr lvl="1"/>
            <a:r>
              <a:rPr lang="en-US" sz="1400" dirty="0" smtClean="0"/>
              <a:t>Smoke escaped from tear in bag that occurred after pressure buildup</a:t>
            </a:r>
            <a:endParaRPr lang="en-US" sz="1400" b="0" dirty="0" smtClean="0"/>
          </a:p>
          <a:p>
            <a:endParaRPr lang="en-US" sz="1800" b="0" dirty="0" smtClean="0"/>
          </a:p>
        </p:txBody>
      </p:sp>
      <p:pic>
        <p:nvPicPr>
          <p:cNvPr id="3" name="Powerbank In Bag 8 29 Clip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8007" y="1259965"/>
            <a:ext cx="4876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75138" y="946216"/>
            <a:ext cx="4336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Flight Deck Bag – Filter faced down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45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33" y="204081"/>
            <a:ext cx="8472488" cy="457200"/>
          </a:xfrm>
        </p:spPr>
        <p:txBody>
          <a:bodyPr/>
          <a:lstStyle/>
          <a:p>
            <a:r>
              <a:rPr lang="en-US" sz="2800" dirty="0" smtClean="0"/>
              <a:t>Fire Containment Bag Tear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" y="932406"/>
            <a:ext cx="4186238" cy="3139678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84" y="932406"/>
            <a:ext cx="4186237" cy="313967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2893265" y="2894549"/>
            <a:ext cx="1112906" cy="731520"/>
          </a:xfrm>
          <a:prstGeom prst="straightConnector1">
            <a:avLst/>
          </a:prstGeom>
          <a:noFill/>
          <a:ln w="31750">
            <a:solidFill>
              <a:srgbClr val="FFFF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161577" y="2821943"/>
            <a:ext cx="1133507" cy="782436"/>
          </a:xfrm>
          <a:prstGeom prst="straightConnector1">
            <a:avLst/>
          </a:prstGeom>
          <a:noFill/>
          <a:ln w="31750">
            <a:solidFill>
              <a:srgbClr val="FFFF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2257623" y="2610769"/>
            <a:ext cx="800888" cy="283779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728331" y="2233034"/>
            <a:ext cx="1987358" cy="503858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868942" y="3202745"/>
            <a:ext cx="13936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Post Test Picture – Tear in Flight Deck Bag</a:t>
            </a:r>
            <a:endParaRPr 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11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Power Bank Overheating - Data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943745" y="2784098"/>
            <a:ext cx="2957368" cy="968095"/>
          </a:xfrm>
        </p:spPr>
        <p:txBody>
          <a:bodyPr/>
          <a:lstStyle/>
          <a:p>
            <a:r>
              <a:rPr lang="en-US" sz="1400" b="0" dirty="0" smtClean="0"/>
              <a:t>Max temperature of TCs attached to exterior of bag was around 190</a:t>
            </a:r>
            <a:r>
              <a:rPr lang="en-US" sz="1400" b="0" dirty="0" smtClean="0">
                <a:cs typeface="Calibri" panose="020F0502020204030204" pitchFamily="34" charset="0"/>
              </a:rPr>
              <a:t>°F for all power bank tests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830449"/>
            <a:ext cx="5219579" cy="339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26" y="830450"/>
            <a:ext cx="3098615" cy="18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Manufacturer A – Power Bank is Already on Fire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1249" y="831683"/>
            <a:ext cx="3634151" cy="358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 smtClean="0"/>
              <a:t>Hot shrapnel ejected from power bank as technician approached to place pad and fire blanket on PED</a:t>
            </a:r>
          </a:p>
          <a:p>
            <a:r>
              <a:rPr lang="en-US" sz="1800" b="0" kern="0" dirty="0" smtClean="0"/>
              <a:t>Heat propagation of cells created second fire flare up after PED pad was placed on top</a:t>
            </a:r>
          </a:p>
          <a:p>
            <a:r>
              <a:rPr lang="en-US" sz="1800" b="0" kern="0" dirty="0" smtClean="0"/>
              <a:t>Power Bank was secured down within this test – likely to move sporadically in a realistic scenario</a:t>
            </a:r>
          </a:p>
          <a:p>
            <a:pPr marL="0" indent="0">
              <a:buNone/>
            </a:pPr>
            <a:endParaRPr lang="en-US" sz="1800" b="0" kern="0" dirty="0" smtClean="0"/>
          </a:p>
        </p:txBody>
      </p:sp>
      <p:pic>
        <p:nvPicPr>
          <p:cNvPr id="9" name="Powerbank Out Of Bag Pad Clip 9 6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8021" y="1292562"/>
            <a:ext cx="5007541" cy="2816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37949" y="930969"/>
            <a:ext cx="280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Cabin Bag – PED stored within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045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Areas of Concern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6642" y="1012625"/>
            <a:ext cx="8122593" cy="3307127"/>
          </a:xfrm>
        </p:spPr>
        <p:txBody>
          <a:bodyPr/>
          <a:lstStyle/>
          <a:p>
            <a:r>
              <a:rPr lang="en-US" sz="1800" b="0" dirty="0" smtClean="0"/>
              <a:t>The use of fire containment bags is a significant challenge, as manufacturers must develop a product that can:</a:t>
            </a:r>
          </a:p>
          <a:p>
            <a:pPr lvl="1"/>
            <a:r>
              <a:rPr lang="en-US" sz="1400" dirty="0" smtClean="0"/>
              <a:t>Mitigate the spread of smoke and fire for PEDs up to 100 Wh </a:t>
            </a:r>
            <a:r>
              <a:rPr lang="en-US" sz="1400" dirty="0"/>
              <a:t>(Or 160 Wh for certain </a:t>
            </a:r>
            <a:r>
              <a:rPr lang="en-US" sz="1400" dirty="0" smtClean="0"/>
              <a:t>airlines) </a:t>
            </a:r>
          </a:p>
          <a:p>
            <a:pPr lvl="1"/>
            <a:r>
              <a:rPr lang="en-US" sz="1400" b="0" dirty="0" smtClean="0"/>
              <a:t>Sufficiently protect crewmembers throughout handling without:</a:t>
            </a:r>
          </a:p>
          <a:p>
            <a:pPr lvl="2"/>
            <a:r>
              <a:rPr lang="en-US" sz="1400" dirty="0" smtClean="0"/>
              <a:t>Delaying response time</a:t>
            </a:r>
          </a:p>
          <a:p>
            <a:pPr lvl="2"/>
            <a:r>
              <a:rPr lang="en-US" sz="1400" b="0" dirty="0" smtClean="0"/>
              <a:t>Impairing a crewmembers’ ability to handle the device and product (ergonomics)</a:t>
            </a:r>
          </a:p>
          <a:p>
            <a:r>
              <a:rPr lang="en-US" sz="1800" b="0" dirty="0" smtClean="0"/>
              <a:t>Thermal runaway in PEDs can happen </a:t>
            </a:r>
            <a:r>
              <a:rPr lang="en-US" sz="1800" b="0" dirty="0" smtClean="0">
                <a:solidFill>
                  <a:srgbClr val="FF0000"/>
                </a:solidFill>
              </a:rPr>
              <a:t>suddenly</a:t>
            </a:r>
            <a:r>
              <a:rPr lang="en-US" sz="1800" b="0" dirty="0" smtClean="0"/>
              <a:t>, with little to no signs beforehand – </a:t>
            </a:r>
            <a:r>
              <a:rPr lang="en-US" sz="1800" b="0" dirty="0" smtClean="0">
                <a:solidFill>
                  <a:srgbClr val="FF0000"/>
                </a:solidFill>
              </a:rPr>
              <a:t>high risk of injury</a:t>
            </a:r>
            <a:endParaRPr lang="en-US" sz="1400" b="0" dirty="0" smtClean="0"/>
          </a:p>
          <a:p>
            <a:pPr lvl="1"/>
            <a:endParaRPr lang="en-US" sz="1400" b="0" dirty="0" smtClean="0"/>
          </a:p>
          <a:p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4992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Next Steps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6643" y="1012625"/>
            <a:ext cx="7895569" cy="3307127"/>
          </a:xfrm>
        </p:spPr>
        <p:txBody>
          <a:bodyPr/>
          <a:lstStyle/>
          <a:p>
            <a:r>
              <a:rPr lang="en-US" sz="1800" b="0" dirty="0" smtClean="0"/>
              <a:t>Additional testing with fire containment products from at least three other manufacturers will be conducted</a:t>
            </a:r>
          </a:p>
          <a:p>
            <a:r>
              <a:rPr lang="en-US" sz="1800" b="0" dirty="0" smtClean="0"/>
              <a:t>Upon testing completion, a report with all findings will be published and released to the public – proprietary info will be censored</a:t>
            </a:r>
          </a:p>
          <a:p>
            <a:r>
              <a:rPr lang="en-US" sz="1800" b="0" dirty="0" smtClean="0"/>
              <a:t>Any suggestions or feedback for how testing could be improved?</a:t>
            </a:r>
          </a:p>
          <a:p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1608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625" y="314326"/>
            <a:ext cx="8472488" cy="457200"/>
          </a:xfrm>
        </p:spPr>
        <p:txBody>
          <a:bodyPr/>
          <a:lstStyle/>
          <a:p>
            <a:r>
              <a:rPr lang="en-US" sz="2800" dirty="0"/>
              <a:t>Questions?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5301" y="1131094"/>
            <a:ext cx="8050213" cy="329326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Contact: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400" b="0" dirty="0" smtClean="0"/>
              <a:t>Dan Keslar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Federal Aviation Administration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William J. Hughes Technical Center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Fire Safety Branch, Bldg. 203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Atlantic City Int’l Airport, NJ 08405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(609) 485-5767</a:t>
            </a:r>
          </a:p>
          <a:p>
            <a:pPr marL="0" indent="0">
              <a:buNone/>
            </a:pPr>
            <a:r>
              <a:rPr lang="en-US" sz="1400" b="0" dirty="0"/>
              <a:t>	</a:t>
            </a:r>
            <a:r>
              <a:rPr lang="en-US" sz="1400" b="0" dirty="0" smtClean="0"/>
              <a:t>Daniel.Keslar@faa.gov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43150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19" y="135073"/>
            <a:ext cx="8472488" cy="457200"/>
          </a:xfrm>
        </p:spPr>
        <p:txBody>
          <a:bodyPr/>
          <a:lstStyle/>
          <a:p>
            <a:r>
              <a:rPr lang="en-US" sz="2800" dirty="0" smtClean="0"/>
              <a:t>Background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4031" y="752105"/>
            <a:ext cx="7138823" cy="1209125"/>
          </a:xfrm>
        </p:spPr>
        <p:txBody>
          <a:bodyPr/>
          <a:lstStyle/>
          <a:p>
            <a:r>
              <a:rPr lang="en-US" sz="1800" b="0" dirty="0" smtClean="0"/>
              <a:t>Portable Electronic Devices (PEDs) containing lithium batteries may undergo thermal runaway</a:t>
            </a:r>
          </a:p>
          <a:p>
            <a:r>
              <a:rPr lang="en-US" sz="1800" b="0" dirty="0" smtClean="0"/>
              <a:t>Significant increase in lithium battery incidents involving smoke, fire or heat in </a:t>
            </a:r>
            <a:r>
              <a:rPr lang="en-US" sz="1800" dirty="0" smtClean="0">
                <a:solidFill>
                  <a:srgbClr val="FF0000"/>
                </a:solidFill>
              </a:rPr>
              <a:t>cabin</a:t>
            </a:r>
            <a:r>
              <a:rPr lang="en-US" sz="1800" b="0" dirty="0" smtClean="0"/>
              <a:t> of aircraft within recent years</a:t>
            </a:r>
          </a:p>
          <a:p>
            <a:endParaRPr lang="en-US" sz="1800" b="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334031" y="4734384"/>
            <a:ext cx="3437081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chemeClr val="bg1"/>
                </a:solidFill>
              </a:rPr>
              <a:t>[1] </a:t>
            </a:r>
            <a:r>
              <a:rPr lang="en-US" sz="800" dirty="0">
                <a:solidFill>
                  <a:schemeClr val="bg1"/>
                </a:solidFill>
              </a:rPr>
              <a:t>– https://www.faa.gov/hazmat/resources/lithium_batteries/incidents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37" y="1997769"/>
            <a:ext cx="5480093" cy="22017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08955" y="4243625"/>
            <a:ext cx="4482858" cy="28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800" b="0" kern="0" dirty="0" smtClean="0"/>
              <a:t>Aircraft cabin incidents involving smoke, fire or heat from lithium batteries – 2006 to July, 2023 </a:t>
            </a:r>
            <a:endParaRPr lang="en-US" sz="800" b="0" kern="0" dirty="0"/>
          </a:p>
        </p:txBody>
      </p:sp>
    </p:spTree>
    <p:extLst>
      <p:ext uri="{BB962C8B-B14F-4D97-AF65-F5344CB8AC3E}">
        <p14:creationId xmlns:p14="http://schemas.microsoft.com/office/powerpoint/2010/main" val="6771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031" y="284881"/>
            <a:ext cx="8472488" cy="457200"/>
          </a:xfrm>
        </p:spPr>
        <p:txBody>
          <a:bodyPr/>
          <a:lstStyle/>
          <a:p>
            <a:r>
              <a:rPr lang="en-US" sz="2800" dirty="0" smtClean="0"/>
              <a:t>FAA Perspective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4031" y="1011276"/>
            <a:ext cx="7138823" cy="2879653"/>
          </a:xfrm>
        </p:spPr>
        <p:txBody>
          <a:bodyPr/>
          <a:lstStyle/>
          <a:p>
            <a:r>
              <a:rPr lang="en-US" sz="1800" b="0" dirty="0" smtClean="0"/>
              <a:t>As a response to these threats, manufacturers have developed fire containment bags as a means to store overheating PEDs </a:t>
            </a:r>
          </a:p>
          <a:p>
            <a:r>
              <a:rPr lang="en-US" sz="1800" b="0" dirty="0" smtClean="0"/>
              <a:t>Current FAA guidance [2-4] recommends:</a:t>
            </a:r>
            <a:endParaRPr lang="en-US" sz="1400" b="0" dirty="0" smtClean="0"/>
          </a:p>
          <a:p>
            <a:pPr lvl="1"/>
            <a:r>
              <a:rPr lang="en-US" sz="1400" b="0" dirty="0" smtClean="0"/>
              <a:t>Using a handheld extinguisher to knock down open flames</a:t>
            </a:r>
          </a:p>
          <a:p>
            <a:pPr lvl="1"/>
            <a:r>
              <a:rPr lang="en-US" sz="1400" dirty="0" smtClean="0"/>
              <a:t>Dousing PED with water or non-alcoholic liquids to cool device</a:t>
            </a:r>
          </a:p>
          <a:p>
            <a:r>
              <a:rPr lang="en-US" sz="1800" b="0" dirty="0" smtClean="0"/>
              <a:t>FAA currently does not object to the use of containment products, granted that these procedures are followed</a:t>
            </a:r>
          </a:p>
          <a:p>
            <a:r>
              <a:rPr lang="en-US" sz="1800" b="0" dirty="0" smtClean="0"/>
              <a:t>However, FAA does not support any manufacturer procedures that suggest moving an overheated device [2]</a:t>
            </a:r>
            <a:endParaRPr lang="en-US" sz="1800" b="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334031" y="4677234"/>
            <a:ext cx="2188452" cy="35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chemeClr val="bg1"/>
                </a:solidFill>
              </a:rPr>
              <a:t>[2] – </a:t>
            </a:r>
            <a:r>
              <a:rPr lang="en-US" sz="800" dirty="0" err="1" smtClean="0">
                <a:solidFill>
                  <a:schemeClr val="bg1"/>
                </a:solidFill>
              </a:rPr>
              <a:t>InFO</a:t>
            </a:r>
            <a:r>
              <a:rPr lang="en-US" sz="800" dirty="0" smtClean="0">
                <a:solidFill>
                  <a:schemeClr val="bg1"/>
                </a:solidFill>
              </a:rPr>
              <a:t> 17021	[3] – AC 20-42D</a:t>
            </a:r>
          </a:p>
          <a:p>
            <a:pPr algn="l"/>
            <a:r>
              <a:rPr lang="en-US" sz="800" dirty="0" smtClean="0">
                <a:solidFill>
                  <a:schemeClr val="bg1"/>
                </a:solidFill>
              </a:rPr>
              <a:t>[4] – SAFO 09013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031" y="228432"/>
            <a:ext cx="8472488" cy="457200"/>
          </a:xfrm>
        </p:spPr>
        <p:txBody>
          <a:bodyPr/>
          <a:lstStyle/>
          <a:p>
            <a:r>
              <a:rPr lang="en-US" sz="2800" dirty="0" smtClean="0"/>
              <a:t>FAA PED Fire Training Video - Cabin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ed Training Cab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019" y="836444"/>
            <a:ext cx="6408507" cy="3377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334031" y="4686300"/>
            <a:ext cx="399943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chemeClr val="bg1"/>
                </a:solidFill>
              </a:rPr>
              <a:t>[5] </a:t>
            </a:r>
            <a:r>
              <a:rPr lang="en-US" sz="800" dirty="0">
                <a:solidFill>
                  <a:schemeClr val="bg1"/>
                </a:solidFill>
              </a:rPr>
              <a:t>– https://www.fire.tc.faa.gov/Training/PortableElectronicDeviceFireTrainingCabin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183272" y="4254016"/>
            <a:ext cx="774002" cy="28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800" b="0" kern="0" dirty="0" smtClean="0"/>
              <a:t>Full video [5]</a:t>
            </a:r>
            <a:endParaRPr lang="en-US" sz="800" b="0" kern="0" dirty="0"/>
          </a:p>
        </p:txBody>
      </p:sp>
    </p:spTree>
    <p:extLst>
      <p:ext uri="{BB962C8B-B14F-4D97-AF65-F5344CB8AC3E}">
        <p14:creationId xmlns:p14="http://schemas.microsoft.com/office/powerpoint/2010/main" val="18470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99" y="319403"/>
            <a:ext cx="8472488" cy="457200"/>
          </a:xfrm>
        </p:spPr>
        <p:txBody>
          <a:bodyPr/>
          <a:lstStyle/>
          <a:p>
            <a:r>
              <a:rPr lang="en-US" sz="2800" dirty="0" smtClean="0"/>
              <a:t>Lithium Battery Watt-hour Restrictions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543" y="1161204"/>
            <a:ext cx="3765003" cy="3079492"/>
          </a:xfrm>
        </p:spPr>
        <p:txBody>
          <a:bodyPr/>
          <a:lstStyle/>
          <a:p>
            <a:r>
              <a:rPr lang="en-US" sz="1800" b="0" dirty="0"/>
              <a:t>Lithium-ion batteries limited to 100 </a:t>
            </a:r>
            <a:r>
              <a:rPr lang="en-US" sz="1800" b="0" dirty="0" smtClean="0"/>
              <a:t>watt-hour (Wh) </a:t>
            </a:r>
            <a:r>
              <a:rPr lang="en-US" sz="1800" b="0" dirty="0"/>
              <a:t>on aircraft </a:t>
            </a:r>
            <a:r>
              <a:rPr lang="en-US" sz="1800" b="0" dirty="0" smtClean="0"/>
              <a:t>[6]</a:t>
            </a:r>
            <a:endParaRPr lang="en-US" sz="1800" b="0" dirty="0"/>
          </a:p>
          <a:p>
            <a:r>
              <a:rPr lang="en-US" sz="1800" b="0" dirty="0"/>
              <a:t>With airline approval, passenger may also carry two spare larger lithium-ion batteries (101-160 Wh</a:t>
            </a:r>
            <a:r>
              <a:rPr lang="en-US" sz="1800" b="0" dirty="0" smtClean="0"/>
              <a:t>)</a:t>
            </a:r>
          </a:p>
          <a:p>
            <a:r>
              <a:rPr lang="en-US" sz="1800" b="0" dirty="0" smtClean="0"/>
              <a:t>Batteries near the max limit have the potential to produce a significant in-flight fire</a:t>
            </a:r>
          </a:p>
          <a:p>
            <a:endParaRPr lang="en-US" sz="1800" b="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334031" y="4686300"/>
            <a:ext cx="170731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chemeClr val="bg1"/>
                </a:solidFill>
              </a:rPr>
              <a:t>[6] – 49 CFR 175.10(a)(18)(i)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581593" y="3796226"/>
            <a:ext cx="25051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latin typeface="+mn-lt"/>
              </a:rPr>
              <a:t>96 Wh Power Bank – 100% SoC</a:t>
            </a:r>
            <a:endParaRPr lang="en-US" sz="1200" dirty="0">
              <a:latin typeface="+mn-lt"/>
            </a:endParaRPr>
          </a:p>
        </p:txBody>
      </p:sp>
      <p:pic>
        <p:nvPicPr>
          <p:cNvPr id="8" name="Powerbank Only 8 24 Clip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9643" y="1392505"/>
            <a:ext cx="4168256" cy="23446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4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60946"/>
            <a:ext cx="8472488" cy="457200"/>
          </a:xfrm>
        </p:spPr>
        <p:txBody>
          <a:bodyPr/>
          <a:lstStyle/>
          <a:p>
            <a:r>
              <a:rPr lang="en-US" sz="2800" dirty="0" smtClean="0"/>
              <a:t>Fire Containment Bag Test Setup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5" y="1250911"/>
            <a:ext cx="7138823" cy="2438219"/>
          </a:xfrm>
        </p:spPr>
        <p:txBody>
          <a:bodyPr/>
          <a:lstStyle/>
          <a:p>
            <a:r>
              <a:rPr lang="en-US" sz="1800" b="0" dirty="0" smtClean="0"/>
              <a:t>Tests are being performed with two fire loads: a mid-sized </a:t>
            </a:r>
            <a:r>
              <a:rPr lang="en-US" sz="1800" b="0" dirty="0"/>
              <a:t>tablet and </a:t>
            </a:r>
            <a:r>
              <a:rPr lang="en-US" sz="1800" b="0" dirty="0" smtClean="0"/>
              <a:t>a power bank</a:t>
            </a:r>
          </a:p>
          <a:p>
            <a:r>
              <a:rPr lang="en-US" sz="1800" b="0" dirty="0" smtClean="0"/>
              <a:t>PEDs charged to 100% state of charge (SoC)</a:t>
            </a:r>
          </a:p>
          <a:p>
            <a:r>
              <a:rPr lang="en-US" sz="1800" b="0" dirty="0"/>
              <a:t>Initiating cell heated at a rate of </a:t>
            </a:r>
            <a:r>
              <a:rPr lang="en-US" sz="1800" b="0" dirty="0" smtClean="0"/>
              <a:t>10</a:t>
            </a:r>
            <a:r>
              <a:rPr lang="en-US" sz="1800" b="0" dirty="0" smtClean="0">
                <a:cs typeface="Calibri" panose="020F0502020204030204" pitchFamily="34" charset="0"/>
              </a:rPr>
              <a:t>°C/min</a:t>
            </a:r>
          </a:p>
          <a:p>
            <a:r>
              <a:rPr lang="en-US" sz="1800" b="0" dirty="0" smtClean="0">
                <a:cs typeface="Calibri" panose="020F0502020204030204" pitchFamily="34" charset="0"/>
              </a:rPr>
              <a:t>Thermocouples placed throughout interior and exterior of bag</a:t>
            </a:r>
          </a:p>
          <a:p>
            <a:r>
              <a:rPr lang="en-US" sz="1800" b="0" dirty="0" smtClean="0">
                <a:cs typeface="Calibri" panose="020F0502020204030204" pitchFamily="34" charset="0"/>
              </a:rPr>
              <a:t>Tests follow manufacturer procedures as closely as possible</a:t>
            </a:r>
            <a:endParaRPr lang="en-US" sz="1800" b="0" dirty="0"/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2253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63" y="238428"/>
            <a:ext cx="8472488" cy="457200"/>
          </a:xfrm>
        </p:spPr>
        <p:txBody>
          <a:bodyPr/>
          <a:lstStyle/>
          <a:p>
            <a:r>
              <a:rPr lang="en-US" sz="2800" dirty="0" smtClean="0"/>
              <a:t>Mid-sized Tablet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7360" y="1116858"/>
            <a:ext cx="4704628" cy="2732387"/>
          </a:xfrm>
        </p:spPr>
        <p:txBody>
          <a:bodyPr/>
          <a:lstStyle/>
          <a:p>
            <a:r>
              <a:rPr lang="en-US" sz="1800" b="0" dirty="0"/>
              <a:t>Used to replicate a </a:t>
            </a:r>
            <a:r>
              <a:rPr lang="en-US" sz="1800" b="0" dirty="0" smtClean="0"/>
              <a:t>medium sized PED </a:t>
            </a:r>
            <a:r>
              <a:rPr lang="en-US" sz="1800" b="0" dirty="0"/>
              <a:t>thermal runaway </a:t>
            </a:r>
            <a:r>
              <a:rPr lang="en-US" sz="1800" b="0" dirty="0" smtClean="0"/>
              <a:t>scenario</a:t>
            </a:r>
          </a:p>
          <a:p>
            <a:r>
              <a:rPr lang="en-US" sz="1800" b="0" dirty="0"/>
              <a:t>Tablets can be found in both flight deck (electronic flight bags) and </a:t>
            </a:r>
            <a:r>
              <a:rPr lang="en-US" sz="1800" b="0" dirty="0" smtClean="0"/>
              <a:t>cabin</a:t>
            </a:r>
            <a:endParaRPr lang="en-US" sz="1800" b="0" dirty="0"/>
          </a:p>
          <a:p>
            <a:r>
              <a:rPr lang="en-US" sz="1800" b="0" dirty="0" smtClean="0"/>
              <a:t>Contains a 30 Wh battery (two 15 Wh pouch cells)</a:t>
            </a:r>
          </a:p>
          <a:p>
            <a:r>
              <a:rPr lang="en-US" sz="1800" b="0" dirty="0" smtClean="0"/>
              <a:t>Three 1” x 3” 10 W/in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 stick on polyimide heaters used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5448" y="323842"/>
            <a:ext cx="1853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Internal Tablet Setup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35" y="654252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92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37517"/>
            <a:ext cx="8472488" cy="457200"/>
          </a:xfrm>
        </p:spPr>
        <p:txBody>
          <a:bodyPr/>
          <a:lstStyle/>
          <a:p>
            <a:r>
              <a:rPr lang="en-US" sz="2800" dirty="0" smtClean="0"/>
              <a:t>Power Bank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6592" b="7333"/>
          <a:stretch/>
        </p:blipFill>
        <p:spPr>
          <a:xfrm>
            <a:off x="5429644" y="2414700"/>
            <a:ext cx="3326271" cy="18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8625" y="1303584"/>
            <a:ext cx="4710934" cy="2589569"/>
          </a:xfrm>
        </p:spPr>
        <p:txBody>
          <a:bodyPr/>
          <a:lstStyle/>
          <a:p>
            <a:r>
              <a:rPr lang="en-US" sz="1800" b="0" dirty="0"/>
              <a:t>Used to replicate a “worst case” scenario (close to 100 Wh limit)</a:t>
            </a:r>
          </a:p>
          <a:p>
            <a:r>
              <a:rPr lang="en-US" sz="1800" b="0" dirty="0" smtClean="0"/>
              <a:t>96 Wh battery (eight 18650 cells)</a:t>
            </a:r>
          </a:p>
          <a:p>
            <a:r>
              <a:rPr lang="en-US" sz="1800" b="0" dirty="0" smtClean="0"/>
              <a:t>Thermocouples placed between every other cell</a:t>
            </a:r>
          </a:p>
          <a:p>
            <a:r>
              <a:rPr lang="en-US" sz="1800" b="0" dirty="0" smtClean="0"/>
              <a:t>One 1” x 3” 10 W/in</a:t>
            </a:r>
            <a:r>
              <a:rPr lang="en-US" sz="1800" b="0" baseline="30000" dirty="0" smtClean="0"/>
              <a:t>2</a:t>
            </a:r>
            <a:r>
              <a:rPr lang="en-US" sz="1800" b="0" dirty="0" smtClean="0"/>
              <a:t> heater attached to the outermost cell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644" y="715566"/>
            <a:ext cx="3326271" cy="1474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6192" y="366091"/>
            <a:ext cx="1853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Power Bank Setup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57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21" y="275913"/>
            <a:ext cx="8472488" cy="457200"/>
          </a:xfrm>
        </p:spPr>
        <p:txBody>
          <a:bodyPr/>
          <a:lstStyle/>
          <a:p>
            <a:r>
              <a:rPr lang="en-US" sz="2800" dirty="0" smtClean="0"/>
              <a:t>Manufacturer A Testing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0053" y="786168"/>
            <a:ext cx="8472488" cy="1437702"/>
          </a:xfrm>
        </p:spPr>
        <p:txBody>
          <a:bodyPr/>
          <a:lstStyle/>
          <a:p>
            <a:r>
              <a:rPr lang="en-US" sz="1800" b="0" dirty="0" smtClean="0"/>
              <a:t>Manufacturer A produces two types of bags – a cabin and flight deck version</a:t>
            </a:r>
          </a:p>
          <a:p>
            <a:r>
              <a:rPr lang="en-US" sz="1800" b="0" dirty="0" smtClean="0"/>
              <a:t>Manufacturer has two sets of instructions depending on if the PED is overheating or already on fire</a:t>
            </a:r>
          </a:p>
          <a:p>
            <a:r>
              <a:rPr lang="en-US" sz="1800" b="0" dirty="0" smtClean="0"/>
              <a:t>Eight total tests conducted – four replicating each scenario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1" y="2129277"/>
            <a:ext cx="2892809" cy="1931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97" y="2129277"/>
            <a:ext cx="2893054" cy="193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284453" y="4118567"/>
            <a:ext cx="270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PED Overheating Test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22421" y="4118567"/>
            <a:ext cx="2476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 smtClean="0"/>
              <a:t>PED Already on Fire Test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64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25239</TotalTime>
  <Words>1003</Words>
  <Application>Microsoft Office PowerPoint</Application>
  <PresentationFormat>On-screen Show (16:9)</PresentationFormat>
  <Paragraphs>132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Helvetica Neue Medium</vt:lpstr>
      <vt:lpstr>Times New Roman</vt:lpstr>
      <vt:lpstr>1_Custom Design</vt:lpstr>
      <vt:lpstr>2_Custom Design</vt:lpstr>
      <vt:lpstr>Fire Containment Bags for PEDs</vt:lpstr>
      <vt:lpstr>Background</vt:lpstr>
      <vt:lpstr>FAA Perspective</vt:lpstr>
      <vt:lpstr>FAA PED Fire Training Video - Cabin</vt:lpstr>
      <vt:lpstr>Lithium Battery Watt-hour Restrictions</vt:lpstr>
      <vt:lpstr>Fire Containment Bag Test Setup</vt:lpstr>
      <vt:lpstr>Mid-sized Tablet</vt:lpstr>
      <vt:lpstr>Power Bank</vt:lpstr>
      <vt:lpstr>Manufacturer A Testing </vt:lpstr>
      <vt:lpstr>Manufacturer A Testing </vt:lpstr>
      <vt:lpstr>Manufacturer A – Tablet is Overheating  </vt:lpstr>
      <vt:lpstr>Tablet Overheating - Data</vt:lpstr>
      <vt:lpstr>Manufacturer A – Power Bank is Overheating  </vt:lpstr>
      <vt:lpstr>Fire Containment Bag Tear</vt:lpstr>
      <vt:lpstr>Power Bank Overheating - Data</vt:lpstr>
      <vt:lpstr>Manufacturer A – Power Bank is Already on Fire</vt:lpstr>
      <vt:lpstr>Areas of Concern</vt:lpstr>
      <vt:lpstr>Next Steps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534</cp:revision>
  <dcterms:created xsi:type="dcterms:W3CDTF">2005-01-28T20:32:53Z</dcterms:created>
  <dcterms:modified xsi:type="dcterms:W3CDTF">2023-11-21T13:26:47Z</dcterms:modified>
</cp:coreProperties>
</file>