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78" r:id="rId9"/>
    <p:sldId id="282" r:id="rId10"/>
    <p:sldId id="283" r:id="rId11"/>
    <p:sldId id="309" r:id="rId12"/>
    <p:sldId id="312" r:id="rId13"/>
    <p:sldId id="314" r:id="rId14"/>
    <p:sldId id="290" r:id="rId15"/>
    <p:sldId id="296" r:id="rId16"/>
    <p:sldId id="297" r:id="rId17"/>
    <p:sldId id="319" r:id="rId18"/>
    <p:sldId id="325" r:id="rId19"/>
    <p:sldId id="327" r:id="rId20"/>
    <p:sldId id="299" r:id="rId21"/>
    <p:sldId id="306" r:id="rId22"/>
    <p:sldId id="328" r:id="rId23"/>
    <p:sldId id="336" r:id="rId24"/>
    <p:sldId id="338" r:id="rId25"/>
    <p:sldId id="339" r:id="rId26"/>
    <p:sldId id="341" r:id="rId27"/>
    <p:sldId id="34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CC"/>
    <a:srgbClr val="82BEFF"/>
    <a:srgbClr val="12A642"/>
    <a:srgbClr val="ECCA08"/>
    <a:srgbClr val="0671FF"/>
    <a:srgbClr val="A82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56" autoAdjust="0"/>
  </p:normalViewPr>
  <p:slideViewPr>
    <p:cSldViewPr snapToGrid="0" snapToObjects="1"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6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2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9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0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4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1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7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1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F142-399F-9A48-BD8A-4C93A60C344F}" type="datetimeFigureOut">
              <a:rPr lang="en-US" smtClean="0"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9285-01CB-E345-95CA-ABA7EAE188C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0557"/>
            <a:ext cx="893629" cy="7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-49564" y="740928"/>
            <a:ext cx="20533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dirty="0" smtClean="0">
                <a:solidFill>
                  <a:srgbClr val="000000"/>
                </a:solidFill>
                <a:latin typeface="Helvetica"/>
                <a:cs typeface="Helvetica"/>
              </a:rPr>
              <a:t>Langley Research Center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1124967"/>
            <a:ext cx="91440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1333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1723584"/>
            <a:ext cx="91440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Nasa_jmr_compou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22" y="3452499"/>
            <a:ext cx="2502319" cy="1434077"/>
          </a:xfrm>
          <a:prstGeom prst="rect">
            <a:avLst/>
          </a:prstGeom>
        </p:spPr>
      </p:pic>
      <p:pic>
        <p:nvPicPr>
          <p:cNvPr id="9" name="Picture 8" descr="NASA Xv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150" y="3942270"/>
            <a:ext cx="2211004" cy="1234070"/>
          </a:xfrm>
          <a:prstGeom prst="rect">
            <a:avLst/>
          </a:prstGeom>
        </p:spPr>
      </p:pic>
      <p:pic>
        <p:nvPicPr>
          <p:cNvPr id="11" name="Picture 10" descr="AC92-0536-3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43" y="3071275"/>
            <a:ext cx="2189597" cy="747106"/>
          </a:xfrm>
          <a:prstGeom prst="rect">
            <a:avLst/>
          </a:prstGeom>
        </p:spPr>
      </p:pic>
      <p:pic>
        <p:nvPicPr>
          <p:cNvPr id="12" name="Picture 11" descr="M43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957" y="1832442"/>
            <a:ext cx="2157944" cy="111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6213" y="1159829"/>
            <a:ext cx="895524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Simulating the Impact Response of Composite Airframe Components</a:t>
            </a:r>
            <a:endParaRPr lang="en-US" sz="2400" dirty="0"/>
          </a:p>
          <a:p>
            <a:endParaRPr lang="en-US" sz="23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071" y="1846553"/>
            <a:ext cx="45833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Karen E. Jackson, Ph.D.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Structural Dynamics Branch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NASA Langley Research Center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Hampton, VA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17" name="Picture 16" descr="NASA_Compound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626" y="5424714"/>
            <a:ext cx="1886258" cy="1433286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4517571"/>
            <a:ext cx="2260712" cy="12960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6180" y="5251347"/>
            <a:ext cx="4923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7</a:t>
            </a:r>
            <a:r>
              <a:rPr lang="en-US" sz="2400" baseline="30000" dirty="0" smtClean="0">
                <a:latin typeface="Helvetica"/>
                <a:cs typeface="Helvetica"/>
              </a:rPr>
              <a:t>th</a:t>
            </a:r>
            <a:r>
              <a:rPr lang="en-US" sz="2400" dirty="0" smtClean="0">
                <a:latin typeface="Helvetica"/>
                <a:cs typeface="Helvetica"/>
              </a:rPr>
              <a:t> Triennial Aircraft Fire and Cabin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Safety Research Conference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December 2-5, 2013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Philadelphia, PA</a:t>
            </a:r>
          </a:p>
        </p:txBody>
      </p:sp>
    </p:spTree>
    <p:extLst>
      <p:ext uri="{BB962C8B-B14F-4D97-AF65-F5344CB8AC3E}">
        <p14:creationId xmlns:p14="http://schemas.microsoft.com/office/powerpoint/2010/main" val="10715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400711"/>
            <a:ext cx="8628751" cy="3352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4645" y="4753162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Time = 1-ms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3498" y="4753162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Time = 7.2-ms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00" y="5129072"/>
            <a:ext cx="41624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Stress wave traveling through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the specimen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Wide variations in strain, -1.0% at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the top (blue/green) to -0.1% at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the bottom (orange)</a:t>
            </a: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209" y="5129072"/>
            <a:ext cx="3794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Time of max displacement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Uniform strain close to 0.0%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Strain field blocked as material 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crushes near the top edge</a:t>
            </a: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 (189.6-in/s)</a:t>
            </a:r>
          </a:p>
        </p:txBody>
      </p:sp>
    </p:spTree>
    <p:extLst>
      <p:ext uri="{BB962C8B-B14F-4D97-AF65-F5344CB8AC3E}">
        <p14:creationId xmlns:p14="http://schemas.microsoft.com/office/powerpoint/2010/main" val="11400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3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8" y="1201397"/>
            <a:ext cx="3781082" cy="3806034"/>
          </a:xfrm>
          <a:prstGeom prst="rect">
            <a:avLst/>
          </a:prstGeom>
        </p:spPr>
      </p:pic>
      <p:pic>
        <p:nvPicPr>
          <p:cNvPr id="5" name="Picture 4" descr="image03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242" y="1396999"/>
            <a:ext cx="4368186" cy="3845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9714" y="5242713"/>
            <a:ext cx="76995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Model has 24,300 nodes; 3,050 shells; 6,400 solids; and 7 parts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Bottom nodes are fixed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Two velocity conditions assigned to block: 189.6- and 265.2-in/s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Impact block weighed 204.8-lb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 (189.6-in/s)</a:t>
            </a:r>
          </a:p>
        </p:txBody>
      </p:sp>
    </p:spTree>
    <p:extLst>
      <p:ext uri="{BB962C8B-B14F-4D97-AF65-F5344CB8AC3E}">
        <p14:creationId xmlns:p14="http://schemas.microsoft.com/office/powerpoint/2010/main" val="10019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3141" y="1228859"/>
            <a:ext cx="53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58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3051" y="5440566"/>
            <a:ext cx="6570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Excellent comparison with time history responses</a:t>
            </a:r>
          </a:p>
          <a:p>
            <a:endParaRPr lang="en-US" sz="1000" dirty="0" smtClean="0">
              <a:latin typeface="Helvetica"/>
              <a:cs typeface="Helvetica"/>
            </a:endParaRPr>
          </a:p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Maximum crush displacement predicted within 5%</a:t>
            </a:r>
          </a:p>
        </p:txBody>
      </p:sp>
      <p:pic>
        <p:nvPicPr>
          <p:cNvPr id="3" name="Picture 2" descr="image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3" y="1880842"/>
            <a:ext cx="3066143" cy="3399728"/>
          </a:xfrm>
          <a:prstGeom prst="rect">
            <a:avLst/>
          </a:prstGeom>
        </p:spPr>
      </p:pic>
      <p:pic>
        <p:nvPicPr>
          <p:cNvPr id="5" name="Picture 4" descr="image0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301" y="1817525"/>
            <a:ext cx="3165933" cy="3454400"/>
          </a:xfrm>
          <a:prstGeom prst="rect">
            <a:avLst/>
          </a:prstGeom>
        </p:spPr>
      </p:pic>
      <p:pic>
        <p:nvPicPr>
          <p:cNvPr id="7" name="Picture 6" descr="image0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376" y="1781239"/>
            <a:ext cx="3123624" cy="3490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 (189.6-in/s)</a:t>
            </a:r>
          </a:p>
        </p:txBody>
      </p:sp>
    </p:spTree>
    <p:extLst>
      <p:ext uri="{BB962C8B-B14F-4D97-AF65-F5344CB8AC3E}">
        <p14:creationId xmlns:p14="http://schemas.microsoft.com/office/powerpoint/2010/main" val="5823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14286" y="1228859"/>
            <a:ext cx="584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Image Sequence of Mat 58 I-Beam Model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2" name="Picture 1" descr="image06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42" y="1727610"/>
            <a:ext cx="2899227" cy="25575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22861" y="3927453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T=0.0024-s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" name="Picture 5" descr="image06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989" y="1817752"/>
            <a:ext cx="2899227" cy="2340428"/>
          </a:xfrm>
          <a:prstGeom prst="rect">
            <a:avLst/>
          </a:prstGeom>
        </p:spPr>
      </p:pic>
      <p:pic>
        <p:nvPicPr>
          <p:cNvPr id="8" name="Picture 7" descr="image06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60" y="4369677"/>
            <a:ext cx="2830286" cy="2195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46732" y="6364907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T=0.0072-s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5160" y="3958125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T=0.0048-s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23" name="Picture 22" descr="image06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989" y="4406444"/>
            <a:ext cx="2848429" cy="22134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05160" y="6341909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T=0.01-s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 (189.6-in/s)</a:t>
            </a:r>
          </a:p>
        </p:txBody>
      </p:sp>
    </p:spTree>
    <p:extLst>
      <p:ext uri="{BB962C8B-B14F-4D97-AF65-F5344CB8AC3E}">
        <p14:creationId xmlns:p14="http://schemas.microsoft.com/office/powerpoint/2010/main" val="23391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65514" y="1177754"/>
            <a:ext cx="5545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T-Section Dynamic Crush Tests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248" y="1796905"/>
            <a:ext cx="835799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T-sections were extracted from the edge of the subfloor, where 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a lateral I-beam terminates at a longitudinal I-beam, forming a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‘T’ shape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Two specimens were extracted, with dimensions 9-in. tall, 6.2-in. 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wide, and 13-in. long 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Vertical drop tests were performed at 2-ft (134.9-in/s) and 4-ft 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(192-in/s) drop heights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ea typeface="Wingdings"/>
                <a:cs typeface="Helvetica"/>
                <a:sym typeface="Wingdings"/>
              </a:rPr>
              <a:t>Impact block weighed 204.8-lb.</a:t>
            </a:r>
          </a:p>
          <a:p>
            <a:endParaRPr lang="en-US" sz="22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ea typeface="Wingdings"/>
                <a:cs typeface="Helvetica"/>
                <a:sym typeface="Wingdings"/>
              </a:rPr>
              <a:t>Data were collected from an accelerometer mounted to the </a:t>
            </a:r>
          </a:p>
          <a:p>
            <a:r>
              <a:rPr lang="en-US" sz="22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200" dirty="0" smtClean="0">
                <a:latin typeface="Helvetica"/>
                <a:ea typeface="Wingdings"/>
                <a:cs typeface="Helvetica"/>
                <a:sym typeface="Wingdings"/>
              </a:rPr>
              <a:t> impact block and from photogrammetry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</a:t>
            </a:r>
          </a:p>
        </p:txBody>
      </p:sp>
    </p:spTree>
    <p:extLst>
      <p:ext uri="{BB962C8B-B14F-4D97-AF65-F5344CB8AC3E}">
        <p14:creationId xmlns:p14="http://schemas.microsoft.com/office/powerpoint/2010/main" val="11069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99152" y="6204641"/>
            <a:ext cx="157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 video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 (192-in/s)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4082" y="1499351"/>
            <a:ext cx="3071198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Helvetica"/>
                <a:cs typeface="Helvetica"/>
              </a:rPr>
              <a:t>Failure Events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+1 ms: Complete fracture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of the vertical flanges </a:t>
            </a:r>
          </a:p>
          <a:p>
            <a:r>
              <a:rPr lang="en-US" sz="2000" dirty="0">
                <a:latin typeface="Helvetica"/>
                <a:cs typeface="Helvetica"/>
              </a:rPr>
              <a:t>a</a:t>
            </a:r>
            <a:r>
              <a:rPr lang="en-US" sz="2000" dirty="0" smtClean="0">
                <a:latin typeface="Helvetica"/>
                <a:cs typeface="Helvetica"/>
              </a:rPr>
              <a:t>bove the fillet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+5 ms: Vertical flanges</a:t>
            </a:r>
          </a:p>
          <a:p>
            <a:r>
              <a:rPr lang="en-US" sz="2000" dirty="0">
                <a:latin typeface="Helvetica"/>
                <a:cs typeface="Helvetica"/>
              </a:rPr>
              <a:t>a</a:t>
            </a:r>
            <a:r>
              <a:rPr lang="en-US" sz="2000" dirty="0" smtClean="0">
                <a:latin typeface="Helvetica"/>
                <a:cs typeface="Helvetica"/>
              </a:rPr>
              <a:t>re being wedged inside</a:t>
            </a:r>
          </a:p>
          <a:p>
            <a:r>
              <a:rPr lang="en-US" sz="2000" dirty="0">
                <a:latin typeface="Helvetica"/>
                <a:cs typeface="Helvetica"/>
              </a:rPr>
              <a:t>t</a:t>
            </a:r>
            <a:r>
              <a:rPr lang="en-US" sz="2000" dirty="0" smtClean="0">
                <a:latin typeface="Helvetica"/>
                <a:cs typeface="Helvetica"/>
              </a:rPr>
              <a:t>he horizontal flanges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+20 ms: Time of max</a:t>
            </a:r>
          </a:p>
          <a:p>
            <a:r>
              <a:rPr lang="en-US" sz="2000" dirty="0">
                <a:latin typeface="Helvetica"/>
                <a:cs typeface="Helvetica"/>
              </a:rPr>
              <a:t>d</a:t>
            </a:r>
            <a:r>
              <a:rPr lang="en-US" sz="2000" dirty="0" smtClean="0">
                <a:latin typeface="Helvetica"/>
                <a:cs typeface="Helvetica"/>
              </a:rPr>
              <a:t>eflection, vertical web</a:t>
            </a:r>
          </a:p>
          <a:p>
            <a:r>
              <a:rPr lang="en-US" sz="2000" dirty="0">
                <a:latin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cs typeface="Helvetica"/>
              </a:rPr>
              <a:t>ractures at the base</a:t>
            </a:r>
          </a:p>
          <a:p>
            <a:r>
              <a:rPr lang="en-US" sz="2000" dirty="0">
                <a:latin typeface="Helvetica"/>
                <a:cs typeface="Helvetica"/>
              </a:rPr>
              <a:t>n</a:t>
            </a:r>
            <a:r>
              <a:rPr lang="en-US" sz="2000" dirty="0" smtClean="0">
                <a:latin typeface="Helvetica"/>
                <a:cs typeface="Helvetica"/>
              </a:rPr>
              <a:t>ear doublers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3" name="JacksonComponentVide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859" y="1251858"/>
            <a:ext cx="4753428" cy="47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5478" y="4753162"/>
            <a:ext cx="3192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Out-of-plane displacement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826" y="4710828"/>
            <a:ext cx="2379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Compressive strain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332" y="5129072"/>
            <a:ext cx="46901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Fringe plot taken 0.5-ms after impact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Out-of-plane displacements exhibit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oil canning mode, upper half</a:t>
            </a:r>
          </a:p>
          <a:p>
            <a:r>
              <a:rPr lang="en-US" sz="2000" dirty="0" smtClean="0">
                <a:latin typeface="Helvetica"/>
                <a:cs typeface="Helvetica"/>
                <a:sym typeface="Wingdings"/>
              </a:rPr>
              <a:t>  displaces toward the camera, bottom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half away from the camera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9438" y="5110938"/>
            <a:ext cx="3652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Fringe plot taken 0.5-ms after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impact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Low uniform strain, except at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bottom web </a:t>
            </a:r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intersection with </a:t>
            </a:r>
            <a:endParaRPr lang="en-US" sz="2000" dirty="0" smtClean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err="1" smtClean="0">
                <a:latin typeface="Helvetica"/>
                <a:ea typeface="Wingdings"/>
                <a:cs typeface="Helvetica"/>
                <a:sym typeface="Wingdings"/>
              </a:rPr>
              <a:t>doublers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 </a:t>
            </a:r>
            <a:endParaRPr lang="en-US" sz="2000" dirty="0">
              <a:latin typeface="Helvetica"/>
              <a:ea typeface="Wingdings"/>
              <a:cs typeface="Helvetica"/>
              <a:sym typeface="Wingdings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5" name="Picture 4" descr="image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83" y="1223025"/>
            <a:ext cx="7573316" cy="35505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 (192-in/s)</a:t>
            </a:r>
          </a:p>
        </p:txBody>
      </p:sp>
    </p:spTree>
    <p:extLst>
      <p:ext uri="{BB962C8B-B14F-4D97-AF65-F5344CB8AC3E}">
        <p14:creationId xmlns:p14="http://schemas.microsoft.com/office/powerpoint/2010/main" val="11855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9714" y="5242713"/>
            <a:ext cx="76995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Model has 15,367 nodes; 13,746 shells; 512 solids; and 9 parts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Bottom nodes are fixed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Two velocity conditions assigned to block: 134.9- and 192-in/s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Impact block weighed 204.8-lb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" name="Picture 5" descr="image09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423" y="1311298"/>
            <a:ext cx="5060147" cy="40086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 (192-in/s)</a:t>
            </a:r>
          </a:p>
        </p:txBody>
      </p:sp>
    </p:spTree>
    <p:extLst>
      <p:ext uri="{BB962C8B-B14F-4D97-AF65-F5344CB8AC3E}">
        <p14:creationId xmlns:p14="http://schemas.microsoft.com/office/powerpoint/2010/main" val="35111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3141" y="1156287"/>
            <a:ext cx="53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58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369" y="5696858"/>
            <a:ext cx="8483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Model accelerations generally higher than test</a:t>
            </a:r>
            <a:endParaRPr lang="en-US" sz="1000" dirty="0" smtClean="0">
              <a:latin typeface="Helvetica"/>
              <a:cs typeface="Helvetica"/>
            </a:endParaRPr>
          </a:p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Helvetica"/>
                <a:cs typeface="Helvetica"/>
              </a:rPr>
              <a:t>Maximum crush displacement significantly under predicted due to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the fact that the simulation did not capture delamination failure</a:t>
            </a:r>
          </a:p>
        </p:txBody>
      </p:sp>
      <p:pic>
        <p:nvPicPr>
          <p:cNvPr id="3" name="Picture 2" descr="image1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69" y="1549771"/>
            <a:ext cx="3793918" cy="4161918"/>
          </a:xfrm>
          <a:prstGeom prst="rect">
            <a:avLst/>
          </a:prstGeom>
        </p:spPr>
      </p:pic>
      <p:pic>
        <p:nvPicPr>
          <p:cNvPr id="8" name="Picture 7" descr="image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46" y="1549771"/>
            <a:ext cx="4215540" cy="417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 (192-in/s)</a:t>
            </a:r>
          </a:p>
        </p:txBody>
      </p:sp>
    </p:spTree>
    <p:extLst>
      <p:ext uri="{BB962C8B-B14F-4D97-AF65-F5344CB8AC3E}">
        <p14:creationId xmlns:p14="http://schemas.microsoft.com/office/powerpoint/2010/main" val="35782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6998" y="1177668"/>
            <a:ext cx="610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T-Section Model Deformations and Failures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2" name="Picture 1" descr="image1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40" y="1639334"/>
            <a:ext cx="4299859" cy="3857492"/>
          </a:xfrm>
          <a:prstGeom prst="rect">
            <a:avLst/>
          </a:prstGeom>
        </p:spPr>
      </p:pic>
      <p:pic>
        <p:nvPicPr>
          <p:cNvPr id="5" name="Picture 4" descr="image1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9" y="2077357"/>
            <a:ext cx="3882571" cy="2911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231" y="5514970"/>
            <a:ext cx="68066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>
                <a:latin typeface="Helvetica"/>
                <a:cs typeface="Helvetica"/>
              </a:rPr>
              <a:t>Model not able to capture delamination failure </a:t>
            </a:r>
            <a:r>
              <a:rPr lang="en-US" sz="2200" dirty="0" smtClean="0">
                <a:latin typeface="Helvetica"/>
                <a:cs typeface="Helvetica"/>
              </a:rPr>
              <a:t>mode</a:t>
            </a:r>
          </a:p>
          <a:p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or rivet-on-rivet contact</a:t>
            </a:r>
            <a:endParaRPr lang="en-US" sz="2200" dirty="0">
              <a:latin typeface="Helvetica"/>
              <a:cs typeface="Helvetica"/>
            </a:endParaRPr>
          </a:p>
          <a:p>
            <a:endParaRPr lang="en-US" sz="2200" dirty="0" smtClean="0">
              <a:latin typeface="Helvetica"/>
              <a:cs typeface="Helvetic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644571" y="6259287"/>
            <a:ext cx="3936997" cy="1814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731000" y="3900714"/>
            <a:ext cx="1850568" cy="235857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T-Section (192-in/s)</a:t>
            </a:r>
          </a:p>
        </p:txBody>
      </p:sp>
    </p:spTree>
    <p:extLst>
      <p:ext uri="{BB962C8B-B14F-4D97-AF65-F5344CB8AC3E}">
        <p14:creationId xmlns:p14="http://schemas.microsoft.com/office/powerpoint/2010/main" val="7080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0186" y="303449"/>
            <a:ext cx="14849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Outline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574" y="1507964"/>
            <a:ext cx="815238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Background Information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Approach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Objectives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 smtClean="0">
                <a:latin typeface="Helvetica"/>
                <a:cs typeface="Helvetica"/>
                <a:sym typeface="Wingdings"/>
              </a:rPr>
              <a:t> Results of Testing and Simulation</a:t>
            </a:r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 I-Beams 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 T-Sections 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 Cruciform Sections 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Conclusions</a:t>
            </a:r>
            <a:endParaRPr lang="en-US" sz="2600" dirty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6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Acknowledgements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647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272" y="1266429"/>
            <a:ext cx="704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Cruciform Section Dynamic Crush Tests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15" y="1789649"/>
            <a:ext cx="878139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Two 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c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ruciform </a:t>
            </a:r>
            <a:r>
              <a:rPr lang="en-US" sz="2000" dirty="0" smtClean="0">
                <a:latin typeface="Helvetica"/>
                <a:cs typeface="Helvetica"/>
              </a:rPr>
              <a:t>sections were extracted from the intersection of lateral and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longitudinal I-beams, with dimensions 6-in. tall, 12-in. wide, and 12-in. long</a:t>
            </a:r>
          </a:p>
          <a:p>
            <a:endParaRPr lang="en-US" sz="800" dirty="0">
              <a:latin typeface="Helvetica"/>
              <a:cs typeface="Helvetica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Vertical drop tests were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performed at 192.5-in/s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and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268.6-in/s </a:t>
            </a:r>
            <a:r>
              <a:rPr lang="en-US" sz="2000" dirty="0" smtClean="0">
                <a:latin typeface="Helvetica"/>
                <a:cs typeface="Helvetica"/>
              </a:rPr>
              <a:t>with an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impact block weighing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215-lb.</a:t>
            </a:r>
          </a:p>
          <a:p>
            <a:endParaRPr lang="en-US" sz="8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Data were collected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from an accelerometer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mounted to the impact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block and from 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 photogrammetry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2" name="Picture 1" descr="2011-L-01760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244" y="2612573"/>
            <a:ext cx="5775265" cy="3901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5469" y="6340648"/>
            <a:ext cx="453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Photographs of two cruciform sections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Cruciform Sections</a:t>
            </a:r>
          </a:p>
        </p:txBody>
      </p:sp>
    </p:spTree>
    <p:extLst>
      <p:ext uri="{BB962C8B-B14F-4D97-AF65-F5344CB8AC3E}">
        <p14:creationId xmlns:p14="http://schemas.microsoft.com/office/powerpoint/2010/main" val="6661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3174" y="5435751"/>
            <a:ext cx="161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 Video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Cruciform Section (268.6-in/s)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3636" y="1172777"/>
            <a:ext cx="3056314" cy="5493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Helvetica"/>
                <a:cs typeface="Helvetica"/>
              </a:rPr>
              <a:t>Failure Events</a:t>
            </a:r>
          </a:p>
          <a:p>
            <a:endParaRPr lang="en-US" sz="1400" dirty="0" smtClean="0">
              <a:latin typeface="Helvetica"/>
              <a:cs typeface="Helvetica"/>
            </a:endParaRPr>
          </a:p>
          <a:p>
            <a:r>
              <a:rPr lang="en-US" sz="1900" dirty="0" smtClean="0">
                <a:latin typeface="Helvetica"/>
                <a:cs typeface="Helvetica"/>
              </a:rPr>
              <a:t>+</a:t>
            </a:r>
            <a:r>
              <a:rPr lang="en-US" sz="1900" dirty="0">
                <a:latin typeface="Helvetica"/>
                <a:cs typeface="Helvetica"/>
              </a:rPr>
              <a:t>1</a:t>
            </a:r>
            <a:r>
              <a:rPr lang="en-US" sz="1900" dirty="0" smtClean="0">
                <a:latin typeface="Helvetica"/>
                <a:cs typeface="Helvetica"/>
              </a:rPr>
              <a:t> </a:t>
            </a:r>
            <a:r>
              <a:rPr lang="en-US" sz="1900" dirty="0" err="1" smtClean="0">
                <a:latin typeface="Helvetica"/>
                <a:cs typeface="Helvetica"/>
              </a:rPr>
              <a:t>ms</a:t>
            </a:r>
            <a:r>
              <a:rPr lang="en-US" sz="1900" dirty="0" smtClean="0">
                <a:latin typeface="Helvetica"/>
                <a:cs typeface="Helvetica"/>
              </a:rPr>
              <a:t>: Crushing of the</a:t>
            </a:r>
          </a:p>
          <a:p>
            <a:r>
              <a:rPr lang="en-US" sz="1900" dirty="0">
                <a:latin typeface="Helvetica"/>
                <a:cs typeface="Helvetica"/>
              </a:rPr>
              <a:t>l</a:t>
            </a:r>
            <a:r>
              <a:rPr lang="en-US" sz="1900" dirty="0" smtClean="0">
                <a:latin typeface="Helvetica"/>
                <a:cs typeface="Helvetica"/>
              </a:rPr>
              <a:t>eft quadrant, delamination</a:t>
            </a: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1900" dirty="0" smtClean="0">
                <a:latin typeface="Helvetica"/>
                <a:cs typeface="Helvetica"/>
              </a:rPr>
              <a:t>+2 </a:t>
            </a:r>
            <a:r>
              <a:rPr lang="en-US" sz="1900" dirty="0" err="1" smtClean="0">
                <a:latin typeface="Helvetica"/>
                <a:cs typeface="Helvetica"/>
              </a:rPr>
              <a:t>ms</a:t>
            </a:r>
            <a:r>
              <a:rPr lang="en-US" sz="1900" dirty="0" smtClean="0">
                <a:latin typeface="Helvetica"/>
                <a:cs typeface="Helvetica"/>
              </a:rPr>
              <a:t>: Failures present</a:t>
            </a:r>
          </a:p>
          <a:p>
            <a:r>
              <a:rPr lang="en-US" sz="1900" dirty="0">
                <a:latin typeface="Helvetica"/>
                <a:cs typeface="Helvetica"/>
              </a:rPr>
              <a:t>i</a:t>
            </a:r>
            <a:r>
              <a:rPr lang="en-US" sz="1900" dirty="0" smtClean="0">
                <a:latin typeface="Helvetica"/>
                <a:cs typeface="Helvetica"/>
              </a:rPr>
              <a:t>n three quadrants, </a:t>
            </a:r>
          </a:p>
          <a:p>
            <a:r>
              <a:rPr lang="en-US" sz="1900" dirty="0">
                <a:latin typeface="Helvetica"/>
                <a:cs typeface="Helvetica"/>
              </a:rPr>
              <a:t>l</a:t>
            </a:r>
            <a:r>
              <a:rPr lang="en-US" sz="1900" dirty="0" smtClean="0">
                <a:latin typeface="Helvetica"/>
                <a:cs typeface="Helvetica"/>
              </a:rPr>
              <a:t>ocalized buckling,</a:t>
            </a:r>
          </a:p>
          <a:p>
            <a:r>
              <a:rPr lang="en-US" sz="1900" dirty="0" err="1">
                <a:latin typeface="Helvetica"/>
                <a:cs typeface="Helvetica"/>
              </a:rPr>
              <a:t>d</a:t>
            </a:r>
            <a:r>
              <a:rPr lang="en-US" sz="1900" dirty="0" err="1" smtClean="0">
                <a:latin typeface="Helvetica"/>
                <a:cs typeface="Helvetica"/>
              </a:rPr>
              <a:t>ebonding</a:t>
            </a:r>
            <a:r>
              <a:rPr lang="en-US" sz="1900" dirty="0" smtClean="0">
                <a:latin typeface="Helvetica"/>
                <a:cs typeface="Helvetica"/>
              </a:rPr>
              <a:t> and fracture</a:t>
            </a: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1900" dirty="0" smtClean="0">
                <a:latin typeface="Helvetica"/>
                <a:cs typeface="Helvetica"/>
              </a:rPr>
              <a:t>+15 </a:t>
            </a:r>
            <a:r>
              <a:rPr lang="en-US" sz="1900" dirty="0" err="1" smtClean="0">
                <a:latin typeface="Helvetica"/>
                <a:cs typeface="Helvetica"/>
              </a:rPr>
              <a:t>ms</a:t>
            </a:r>
            <a:r>
              <a:rPr lang="en-US" sz="1900" dirty="0" smtClean="0">
                <a:latin typeface="Helvetica"/>
                <a:cs typeface="Helvetica"/>
              </a:rPr>
              <a:t>: Time of max</a:t>
            </a:r>
          </a:p>
          <a:p>
            <a:r>
              <a:rPr lang="en-US" sz="1900" dirty="0">
                <a:latin typeface="Helvetica"/>
                <a:cs typeface="Helvetica"/>
              </a:rPr>
              <a:t>c</a:t>
            </a:r>
            <a:r>
              <a:rPr lang="en-US" sz="1900" dirty="0" smtClean="0">
                <a:latin typeface="Helvetica"/>
                <a:cs typeface="Helvetica"/>
              </a:rPr>
              <a:t>rush displacement, 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Damage located approx.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1-in. below upper flanges</a:t>
            </a:r>
          </a:p>
          <a:p>
            <a:endParaRPr lang="en-US" sz="1400" dirty="0" smtClean="0">
              <a:latin typeface="Helvetica"/>
              <a:cs typeface="Helvetica"/>
            </a:endParaRPr>
          </a:p>
          <a:p>
            <a:r>
              <a:rPr lang="en-US" sz="1900" dirty="0" smtClean="0">
                <a:latin typeface="Helvetica"/>
                <a:cs typeface="Helvetica"/>
              </a:rPr>
              <a:t>Following impact, it was</a:t>
            </a:r>
          </a:p>
          <a:p>
            <a:r>
              <a:rPr lang="en-US" sz="1900" dirty="0">
                <a:latin typeface="Helvetica"/>
                <a:cs typeface="Helvetica"/>
              </a:rPr>
              <a:t>p</a:t>
            </a:r>
            <a:r>
              <a:rPr lang="en-US" sz="1900" dirty="0" smtClean="0">
                <a:latin typeface="Helvetica"/>
                <a:cs typeface="Helvetica"/>
              </a:rPr>
              <a:t>ossible to completely 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separate the top &amp; bottom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portions of the specimen</a:t>
            </a:r>
          </a:p>
        </p:txBody>
      </p:sp>
      <p:pic>
        <p:nvPicPr>
          <p:cNvPr id="2" name="JacksonComponentVideo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667" t="15432" r="19048" b="6261"/>
          <a:stretch/>
        </p:blipFill>
        <p:spPr>
          <a:xfrm>
            <a:off x="217715" y="1383510"/>
            <a:ext cx="5569857" cy="38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50401" y="5204865"/>
            <a:ext cx="76995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Model has 16,916 nodes; 15,750 shells; 512 solids; and 10 parts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Bottom nodes are fixed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Two specimens were impacted at: 192.5- and 268.6-in/s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Impact block weighed 215-lb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12" name="Picture 11" descr="image14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756" y="1206631"/>
            <a:ext cx="4454243" cy="3345085"/>
          </a:xfrm>
          <a:prstGeom prst="rect">
            <a:avLst/>
          </a:prstGeom>
        </p:spPr>
      </p:pic>
      <p:pic>
        <p:nvPicPr>
          <p:cNvPr id="14" name="Picture 13" descr="image1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2179273"/>
            <a:ext cx="4689757" cy="2193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71" y="4351661"/>
            <a:ext cx="3865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Cruciform model with drop mass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396" y="4448458"/>
            <a:ext cx="4503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Three quarter view of cruciform model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Cruciform Section (268.6-in/s)</a:t>
            </a:r>
          </a:p>
        </p:txBody>
      </p:sp>
    </p:spTree>
    <p:extLst>
      <p:ext uri="{BB962C8B-B14F-4D97-AF65-F5344CB8AC3E}">
        <p14:creationId xmlns:p14="http://schemas.microsoft.com/office/powerpoint/2010/main" val="2289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0271" y="1156287"/>
            <a:ext cx="878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58 Model at Higher Velocity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570" y="5294983"/>
            <a:ext cx="761458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Mat 58 model shows excellent comparison with time-history test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 responses</a:t>
            </a:r>
          </a:p>
          <a:p>
            <a:endParaRPr lang="en-US" sz="4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Model predicts a slightly higher rebound velocity</a:t>
            </a:r>
          </a:p>
          <a:p>
            <a:endParaRPr lang="en-US" sz="400" dirty="0">
              <a:latin typeface="Helvetica"/>
              <a:cs typeface="Helvetica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Max crush displacement is predicted within 3%</a:t>
            </a:r>
          </a:p>
          <a:p>
            <a:endParaRPr lang="en-US" sz="400" dirty="0" smtClean="0">
              <a:latin typeface="Helvetica"/>
              <a:cs typeface="Helvetica"/>
            </a:endParaRPr>
          </a:p>
        </p:txBody>
      </p:sp>
      <p:pic>
        <p:nvPicPr>
          <p:cNvPr id="2" name="Picture 1" descr="image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7980"/>
            <a:ext cx="3102429" cy="3370366"/>
          </a:xfrm>
          <a:prstGeom prst="rect">
            <a:avLst/>
          </a:prstGeom>
        </p:spPr>
      </p:pic>
      <p:pic>
        <p:nvPicPr>
          <p:cNvPr id="3" name="Picture 2" descr="image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30" y="1897980"/>
            <a:ext cx="3095378" cy="3370366"/>
          </a:xfrm>
          <a:prstGeom prst="rect">
            <a:avLst/>
          </a:prstGeom>
        </p:spPr>
      </p:pic>
      <p:pic>
        <p:nvPicPr>
          <p:cNvPr id="5" name="Picture 4" descr="image1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00" y="1896319"/>
            <a:ext cx="3055900" cy="3372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Cruciform Section (268.6-in/s)</a:t>
            </a:r>
          </a:p>
        </p:txBody>
      </p:sp>
    </p:spTree>
    <p:extLst>
      <p:ext uri="{BB962C8B-B14F-4D97-AF65-F5344CB8AC3E}">
        <p14:creationId xmlns:p14="http://schemas.microsoft.com/office/powerpoint/2010/main" val="34102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6853" y="1228859"/>
            <a:ext cx="856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Image Sequence of Mat 58 Cruciform Model (</a:t>
            </a:r>
            <a:r>
              <a:rPr lang="en-US" sz="2400" dirty="0">
                <a:latin typeface="Helvetica"/>
                <a:cs typeface="Helvetica"/>
              </a:rPr>
              <a:t>H</a:t>
            </a:r>
            <a:r>
              <a:rPr lang="en-US" sz="2400" dirty="0" smtClean="0">
                <a:latin typeface="Helvetica"/>
                <a:cs typeface="Helvetica"/>
              </a:rPr>
              <a:t>igher Velocity)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8690" y="3720501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T=0.004-s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2590" y="3720501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T=0.006-s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2533" y="6359570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T=0.08-s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7638" y="6286998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T=0.01-s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7" name="Picture 6" descr="image2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11" y="1764538"/>
            <a:ext cx="2821805" cy="2177142"/>
          </a:xfrm>
          <a:prstGeom prst="rect">
            <a:avLst/>
          </a:prstGeom>
        </p:spPr>
      </p:pic>
      <p:pic>
        <p:nvPicPr>
          <p:cNvPr id="9" name="Picture 8" descr="image2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602" y="1728251"/>
            <a:ext cx="2803662" cy="2086428"/>
          </a:xfrm>
          <a:prstGeom prst="rect">
            <a:avLst/>
          </a:prstGeom>
        </p:spPr>
      </p:pic>
      <p:pic>
        <p:nvPicPr>
          <p:cNvPr id="11" name="Picture 10" descr="image2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95" y="1825352"/>
            <a:ext cx="2858091" cy="2013857"/>
          </a:xfrm>
          <a:prstGeom prst="rect">
            <a:avLst/>
          </a:prstGeom>
        </p:spPr>
      </p:pic>
      <p:pic>
        <p:nvPicPr>
          <p:cNvPr id="12" name="Picture 11" descr="image20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95" y="4442814"/>
            <a:ext cx="2912519" cy="1977571"/>
          </a:xfrm>
          <a:prstGeom prst="rect">
            <a:avLst/>
          </a:prstGeom>
        </p:spPr>
      </p:pic>
      <p:pic>
        <p:nvPicPr>
          <p:cNvPr id="13" name="Picture 12" descr="image2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905" y="4463142"/>
            <a:ext cx="2912519" cy="1905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88195" y="3759768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T=0.002-s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14" name="Picture 13" descr="image21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854" y="4533528"/>
            <a:ext cx="2966948" cy="18868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02590" y="6286998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T=0.012-s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Cruciform Section (268.6-in/s)</a:t>
            </a:r>
          </a:p>
        </p:txBody>
      </p:sp>
    </p:spTree>
    <p:extLst>
      <p:ext uri="{BB962C8B-B14F-4D97-AF65-F5344CB8AC3E}">
        <p14:creationId xmlns:p14="http://schemas.microsoft.com/office/powerpoint/2010/main" val="11073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862" y="366509"/>
            <a:ext cx="214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695" y="1342404"/>
            <a:ext cx="8656937" cy="5109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Testing </a:t>
            </a:r>
            <a:r>
              <a:rPr lang="en-US" sz="2400" dirty="0" smtClean="0">
                <a:latin typeface="Helvetica"/>
                <a:cs typeface="Helvetica"/>
              </a:rPr>
              <a:t>was conducted of composite airframe structures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highlighting several failure modes:</a:t>
            </a:r>
            <a:endParaRPr lang="en-US" sz="2200" dirty="0" smtClean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- I-beams exhibited material crushing, localized bending, and</a:t>
            </a: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  layer splitting </a:t>
            </a: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- T-sections exhibited delamination and brittle fracture</a:t>
            </a: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- Cruciform sections exhibited global/local buckling, material </a:t>
            </a: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  crushing, and brittle fracture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Finite element models were developed and simulations were 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executed using LS-DYNA with Mat 58 (a continuum damage 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mechanics based failure model)</a:t>
            </a:r>
          </a:p>
          <a:p>
            <a:endParaRPr lang="en-US" sz="12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Model calibration was performed by comparing test/analysis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 time history responses, structural deformations, failure 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 initiation and progression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615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0584" y="221365"/>
            <a:ext cx="214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942" y="1333964"/>
            <a:ext cx="84421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Mat 58 generally performed well in predicting time history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responses and structural deformation for the I-beams and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cruciform specimens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However, Mat 58 is not capable of predicting delamination.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Consequently, prediction of the time-history responses and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structural behavior of the T-section was poor.</a:t>
            </a:r>
          </a:p>
        </p:txBody>
      </p:sp>
    </p:spTree>
    <p:extLst>
      <p:ext uri="{BB962C8B-B14F-4D97-AF65-F5344CB8AC3E}">
        <p14:creationId xmlns:p14="http://schemas.microsoft.com/office/powerpoint/2010/main" val="25812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746" y="482975"/>
            <a:ext cx="3298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Acknowledgements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12" y="1265694"/>
            <a:ext cx="8811389" cy="5401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We would like to thank:</a:t>
            </a: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	- US Army Aviation Applied Technology Directorate (AATD) for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providing the SARAP TVA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Charles Clarke, Brian Wilson, and Joe </a:t>
            </a:r>
            <a:r>
              <a:rPr lang="en-US" sz="2300" dirty="0" err="1" smtClean="0">
                <a:latin typeface="Helvetica"/>
                <a:ea typeface="Wingdings"/>
                <a:cs typeface="Helvetica"/>
                <a:sym typeface="Wingdings"/>
              </a:rPr>
              <a:t>Shen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of Sikorsky for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providing baseline finite element models and for many helpful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conversations related to testing and simulation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NASA technicians for assistance in conducting impact 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testing, including instrumentation and test set-up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Members of the NASA Nondestructive Evaluation Services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Branch who performed the NDE assessment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</a:t>
            </a:r>
            <a:endParaRPr lang="en-US" sz="2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11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4105" y="293300"/>
            <a:ext cx="4541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Background Information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9046" y="6057381"/>
            <a:ext cx="441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Pre-test photo of the SARAP TVA in 2008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 descr="ERI_351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545" y="2210173"/>
            <a:ext cx="4692175" cy="3691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067" y="1354366"/>
            <a:ext cx="823815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In 2010, the NASA Rotary Wing Crashworthiness Research Program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obtained residual hardware from the Survivable Affordable Repairable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Airframe Program (SARAP)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from the US Army AATD</a:t>
            </a:r>
          </a:p>
          <a:p>
            <a:endParaRPr lang="en-US" sz="1000" dirty="0">
              <a:latin typeface="Helvetica"/>
              <a:cs typeface="Helvetica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The Technology Validation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 Article (TVA) was fabricated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 by Sikorsky, during SARAP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 Phase II, using composites</a:t>
            </a:r>
          </a:p>
          <a:p>
            <a:endParaRPr lang="en-US" sz="1000" dirty="0">
              <a:latin typeface="Helvetica"/>
              <a:cs typeface="Helvetica"/>
            </a:endParaRP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A d</a:t>
            </a:r>
            <a:r>
              <a:rPr lang="en-US" sz="2000" dirty="0" smtClean="0">
                <a:latin typeface="Helvetica"/>
                <a:cs typeface="Helvetica"/>
              </a:rPr>
              <a:t>rop test was conducted in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2008 to </a:t>
            </a:r>
            <a:r>
              <a:rPr lang="en-US" sz="2000" dirty="0">
                <a:latin typeface="Helvetica"/>
                <a:cs typeface="Helvetica"/>
              </a:rPr>
              <a:t>evaluate the </a:t>
            </a:r>
            <a:r>
              <a:rPr lang="en-US" sz="2000" dirty="0" smtClean="0">
                <a:latin typeface="Helvetica"/>
                <a:cs typeface="Helvetica"/>
              </a:rPr>
              <a:t>perform-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ance </a:t>
            </a:r>
            <a:r>
              <a:rPr lang="en-US" sz="2000" dirty="0">
                <a:latin typeface="Helvetica"/>
                <a:cs typeface="Helvetica"/>
              </a:rPr>
              <a:t>of a “tilting roof” concept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that was </a:t>
            </a:r>
            <a:r>
              <a:rPr lang="en-US" sz="2000" dirty="0">
                <a:latin typeface="Helvetica"/>
                <a:cs typeface="Helvetica"/>
              </a:rPr>
              <a:t>intended to dissipate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the </a:t>
            </a:r>
            <a:r>
              <a:rPr lang="en-US" sz="2000" dirty="0">
                <a:latin typeface="Helvetica"/>
                <a:cs typeface="Helvetica"/>
              </a:rPr>
              <a:t>kinetic energy of high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  mass items during crash events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89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4105" y="293300"/>
            <a:ext cx="4541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Background Information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5" name="Picture 4" descr="PostTest_SideVie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233" y="2067578"/>
            <a:ext cx="3972116" cy="3369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7856" y="5437404"/>
            <a:ext cx="1435754" cy="4468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Post-test photo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381" y="1191079"/>
            <a:ext cx="8980518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NASA’s Rotary Wing </a:t>
            </a:r>
            <a:r>
              <a:rPr lang="en-US" sz="2000" dirty="0">
                <a:latin typeface="Helvetica"/>
                <a:cs typeface="Helvetica"/>
              </a:rPr>
              <a:t>c</a:t>
            </a:r>
            <a:r>
              <a:rPr lang="en-US" sz="2000" dirty="0" smtClean="0">
                <a:latin typeface="Helvetica"/>
                <a:cs typeface="Helvetica"/>
              </a:rPr>
              <a:t>rashworthiness project is focusing on prediction </a:t>
            </a:r>
            <a:r>
              <a:rPr lang="en-US" sz="2000" dirty="0">
                <a:latin typeface="Helvetica"/>
                <a:cs typeface="Helvetica"/>
              </a:rPr>
              <a:t>of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damage </a:t>
            </a:r>
            <a:r>
              <a:rPr lang="en-US" sz="2000" dirty="0">
                <a:latin typeface="Helvetica"/>
                <a:cs typeface="Helvetica"/>
              </a:rPr>
              <a:t>initiation </a:t>
            </a:r>
            <a:r>
              <a:rPr lang="en-US" sz="2000" dirty="0" smtClean="0">
                <a:latin typeface="Helvetica"/>
                <a:cs typeface="Helvetica"/>
              </a:rPr>
              <a:t>and progressive failure in </a:t>
            </a:r>
            <a:r>
              <a:rPr lang="en-US" sz="2000" dirty="0">
                <a:latin typeface="Helvetica"/>
                <a:cs typeface="Helvetica"/>
              </a:rPr>
              <a:t>composite </a:t>
            </a:r>
            <a:r>
              <a:rPr lang="en-US" sz="2000" dirty="0" smtClean="0">
                <a:latin typeface="Helvetica"/>
                <a:cs typeface="Helvetica"/>
              </a:rPr>
              <a:t>aircraft structures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subjected to impact loads 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Sikorsky had </a:t>
            </a:r>
            <a:r>
              <a:rPr lang="en-US" sz="2000" dirty="0">
                <a:latin typeface="Helvetica"/>
                <a:cs typeface="Helvetica"/>
              </a:rPr>
              <a:t>an ongoing research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project </a:t>
            </a:r>
            <a:r>
              <a:rPr lang="en-US" sz="2000" dirty="0">
                <a:latin typeface="Helvetica"/>
                <a:cs typeface="Helvetica"/>
              </a:rPr>
              <a:t>to define best practices for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structural </a:t>
            </a:r>
            <a:r>
              <a:rPr lang="en-US" sz="2000" dirty="0">
                <a:latin typeface="Helvetica"/>
                <a:cs typeface="Helvetica"/>
              </a:rPr>
              <a:t>modeling, and to </a:t>
            </a:r>
            <a:r>
              <a:rPr lang="en-US" sz="2000" dirty="0" smtClean="0">
                <a:latin typeface="Helvetica"/>
                <a:cs typeface="Helvetica"/>
              </a:rPr>
              <a:t>develop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test methods to derive parameters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used </a:t>
            </a:r>
            <a:r>
              <a:rPr lang="en-US" sz="2000" dirty="0">
                <a:latin typeface="Helvetica"/>
                <a:cs typeface="Helvetica"/>
              </a:rPr>
              <a:t>in </a:t>
            </a:r>
            <a:r>
              <a:rPr lang="en-US" sz="2000" dirty="0" smtClean="0">
                <a:latin typeface="Helvetica"/>
                <a:cs typeface="Helvetica"/>
              </a:rPr>
              <a:t>LS</a:t>
            </a:r>
            <a:r>
              <a:rPr lang="en-US" sz="2000" dirty="0">
                <a:latin typeface="Helvetica"/>
                <a:cs typeface="Helvetica"/>
              </a:rPr>
              <a:t>-DYNA to </a:t>
            </a:r>
            <a:r>
              <a:rPr lang="en-US" sz="2000" dirty="0" smtClean="0">
                <a:latin typeface="Helvetica"/>
                <a:cs typeface="Helvetica"/>
              </a:rPr>
              <a:t>represent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composite materials and to predict </a:t>
            </a:r>
          </a:p>
          <a:p>
            <a:r>
              <a:rPr lang="en-US" sz="2000">
                <a:latin typeface="Helvetica"/>
                <a:cs typeface="Helvetica"/>
              </a:rPr>
              <a:t> </a:t>
            </a:r>
            <a:r>
              <a:rPr lang="en-US" sz="2000" smtClean="0">
                <a:latin typeface="Helvetica"/>
                <a:cs typeface="Helvetica"/>
              </a:rPr>
              <a:t> their </a:t>
            </a:r>
            <a:r>
              <a:rPr lang="en-US" sz="2000" dirty="0">
                <a:latin typeface="Helvetica"/>
                <a:cs typeface="Helvetica"/>
              </a:rPr>
              <a:t>failure. </a:t>
            </a:r>
            <a:endParaRPr lang="en-US" sz="2000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In May 2011, a NASA-Sikorsky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cooperative agreement was established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to conduct composite airframe structural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testing under dynamic </a:t>
            </a:r>
            <a:r>
              <a:rPr lang="en-US" sz="2000" dirty="0">
                <a:latin typeface="Helvetica"/>
                <a:cs typeface="Helvetica"/>
              </a:rPr>
              <a:t>loading; </a:t>
            </a:r>
            <a:r>
              <a:rPr lang="en-US" sz="2000" dirty="0" smtClean="0">
                <a:latin typeface="Helvetica"/>
                <a:cs typeface="Helvetica"/>
              </a:rPr>
              <a:t>develop accurate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material </a:t>
            </a:r>
            <a:r>
              <a:rPr lang="en-US" sz="2000" dirty="0">
                <a:latin typeface="Helvetica"/>
                <a:cs typeface="Helvetica"/>
              </a:rPr>
              <a:t>models to predict </a:t>
            </a:r>
            <a:r>
              <a:rPr lang="en-US" sz="2000" dirty="0" smtClean="0">
                <a:latin typeface="Helvetica"/>
                <a:cs typeface="Helvetica"/>
              </a:rPr>
              <a:t>impact response using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LS</a:t>
            </a:r>
            <a:r>
              <a:rPr lang="en-US" sz="2000" dirty="0">
                <a:latin typeface="Helvetica"/>
                <a:cs typeface="Helvetica"/>
              </a:rPr>
              <a:t>-DYNA; </a:t>
            </a:r>
            <a:r>
              <a:rPr lang="en-US" sz="2000" dirty="0" smtClean="0">
                <a:latin typeface="Helvetica"/>
                <a:cs typeface="Helvetica"/>
              </a:rPr>
              <a:t>and, validate analytical </a:t>
            </a:r>
            <a:r>
              <a:rPr lang="en-US" sz="2000" dirty="0">
                <a:latin typeface="Helvetica"/>
                <a:cs typeface="Helvetica"/>
              </a:rPr>
              <a:t>models through test-</a:t>
            </a:r>
            <a:r>
              <a:rPr lang="en-US" sz="2000" dirty="0" smtClean="0">
                <a:latin typeface="Helvetica"/>
                <a:cs typeface="Helvetica"/>
              </a:rPr>
              <a:t>analysis comparison.  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571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779" y="304362"/>
            <a:ext cx="1941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Approach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14" y="1191079"/>
            <a:ext cx="9092514" cy="6047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Obtain six different component types of varying complexity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from the SARAP TVA including: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- Material characterization testing of laminated coupons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400" b="1" dirty="0" smtClean="0">
                <a:latin typeface="Helvetica"/>
                <a:cs typeface="Helvetica"/>
                <a:sym typeface="Wingdings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Dynamic impact testing of </a:t>
            </a:r>
            <a:r>
              <a:rPr lang="en-US" sz="2300" b="1" dirty="0" smtClean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I-beam, T-section, and </a:t>
            </a:r>
          </a:p>
          <a:p>
            <a:r>
              <a:rPr lang="en-US" sz="2300" b="1" dirty="0" smtClean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	  cruciform section subcomponents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- Dynamic impact testing of two full-scale components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 (subfloor section and fuselage</a:t>
            </a:r>
            <a:r>
              <a:rPr lang="en-US" sz="2400" dirty="0" smtClean="0">
                <a:latin typeface="Helvetica"/>
                <a:cs typeface="Helvetica"/>
              </a:rPr>
              <a:t> section – stay tuned!)</a:t>
            </a: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 Conduct Non-Destructive Evaluation (NDE) of smaller test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 articles using two different methods: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-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B</a:t>
            </a:r>
            <a:r>
              <a:rPr lang="en-US" sz="2400" dirty="0" smtClean="0">
                <a:latin typeface="Helvetica"/>
                <a:cs typeface="Helvetica"/>
              </a:rPr>
              <a:t>aseline </a:t>
            </a:r>
            <a:r>
              <a:rPr lang="en-US" sz="2400" dirty="0">
                <a:latin typeface="Helvetica"/>
                <a:cs typeface="Helvetica"/>
              </a:rPr>
              <a:t>ultrasonic C-</a:t>
            </a:r>
            <a:r>
              <a:rPr lang="en-US" sz="2400" dirty="0" smtClean="0">
                <a:latin typeface="Helvetica"/>
                <a:cs typeface="Helvetica"/>
              </a:rPr>
              <a:t>scanning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 Single </a:t>
            </a:r>
            <a:r>
              <a:rPr lang="en-US" sz="2400" dirty="0">
                <a:latin typeface="Helvetica"/>
                <a:cs typeface="Helvetica"/>
              </a:rPr>
              <a:t>sided flash </a:t>
            </a:r>
            <a:r>
              <a:rPr lang="en-US" sz="2400" dirty="0" smtClean="0">
                <a:latin typeface="Helvetica"/>
                <a:cs typeface="Helvetica"/>
              </a:rPr>
              <a:t>thermography</a:t>
            </a: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 Utilize a building block approach for testing, finite element</a:t>
            </a:r>
          </a:p>
          <a:p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model development, and model calibration</a:t>
            </a:r>
          </a:p>
          <a:p>
            <a:endParaRPr lang="en-US" sz="2400" dirty="0">
              <a:latin typeface="Helvetica"/>
              <a:ea typeface="Wingdings"/>
              <a:cs typeface="Helvetica"/>
              <a:sym typeface="Wingdings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95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40892" y="304362"/>
            <a:ext cx="7406183" cy="6553637"/>
            <a:chOff x="840892" y="304362"/>
            <a:chExt cx="7406183" cy="6553637"/>
          </a:xfrm>
        </p:grpSpPr>
        <p:sp>
          <p:nvSpPr>
            <p:cNvPr id="4" name="TextBox 3"/>
            <p:cNvSpPr txBox="1"/>
            <p:nvPr/>
          </p:nvSpPr>
          <p:spPr>
            <a:xfrm>
              <a:off x="3260779" y="304362"/>
              <a:ext cx="19413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Helvetica"/>
                  <a:cs typeface="Helvetica"/>
                </a:rPr>
                <a:t>Approach</a:t>
              </a:r>
              <a:endParaRPr lang="en-US" sz="3200" dirty="0">
                <a:latin typeface="Helvetica"/>
                <a:cs typeface="Helvetica"/>
              </a:endParaRPr>
            </a:p>
          </p:txBody>
        </p:sp>
        <p:pic>
          <p:nvPicPr>
            <p:cNvPr id="2" name="Picture 1" descr="Fig1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892" y="1238712"/>
              <a:ext cx="7406183" cy="561928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02136" y="1364153"/>
              <a:ext cx="264413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Roof – </a:t>
              </a:r>
              <a:r>
                <a:rPr lang="en-US" dirty="0" smtClean="0">
                  <a:latin typeface="Helvetica"/>
                  <a:cs typeface="Helvetica"/>
                </a:rPr>
                <a:t>Damaged</a:t>
              </a:r>
              <a:r>
                <a:rPr lang="en-US" dirty="0" smtClean="0"/>
                <a:t>, unused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99930" y="1348473"/>
              <a:ext cx="1502206" cy="10662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16229" y="5060212"/>
              <a:ext cx="4409831" cy="55399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Rear Subfloor – 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Cut into cruciforms, I-beams,T-sections, and material coupons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99930" y="5060212"/>
              <a:ext cx="4436780" cy="1666469"/>
            </a:xfrm>
            <a:prstGeom prst="rect">
              <a:avLst/>
            </a:prstGeom>
            <a:noFill/>
            <a:ln w="38100">
              <a:solidFill>
                <a:srgbClr val="A820C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/>
            <p:cNvCxnSpPr>
              <a:endCxn id="22" idx="0"/>
            </p:cNvCxnSpPr>
            <p:nvPr/>
          </p:nvCxnSpPr>
          <p:spPr>
            <a:xfrm>
              <a:off x="4891432" y="3763178"/>
              <a:ext cx="1026888" cy="1297034"/>
            </a:xfrm>
            <a:prstGeom prst="line">
              <a:avLst/>
            </a:prstGeom>
            <a:ln w="38100">
              <a:solidFill>
                <a:srgbClr val="A820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468135" y="3496620"/>
              <a:ext cx="846595" cy="266558"/>
            </a:xfrm>
            <a:prstGeom prst="rect">
              <a:avLst/>
            </a:prstGeom>
            <a:noFill/>
            <a:ln w="38100">
              <a:solidFill>
                <a:srgbClr val="A820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16229" y="3496620"/>
              <a:ext cx="846595" cy="266558"/>
            </a:xfrm>
            <a:prstGeom prst="rect">
              <a:avLst/>
            </a:prstGeom>
            <a:noFill/>
            <a:ln w="38100">
              <a:solidFill>
                <a:srgbClr val="0671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2900369" y="3763178"/>
              <a:ext cx="1207802" cy="1297034"/>
            </a:xfrm>
            <a:prstGeom prst="line">
              <a:avLst/>
            </a:prstGeom>
            <a:ln w="38100">
              <a:solidFill>
                <a:srgbClr val="0671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924984" y="5028853"/>
              <a:ext cx="243287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Front Subfloor –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Subfloor longitudinal drop test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24984" y="5028853"/>
              <a:ext cx="2665202" cy="1541030"/>
            </a:xfrm>
            <a:prstGeom prst="rect">
              <a:avLst/>
            </a:prstGeom>
            <a:noFill/>
            <a:ln w="38100">
              <a:solidFill>
                <a:srgbClr val="067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5458" y="2737000"/>
              <a:ext cx="19293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Front Frame –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Frame vertical drop test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25140" y="2737000"/>
              <a:ext cx="162113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Rear Frame –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Partially damaged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Potential future use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924985" y="1796205"/>
              <a:ext cx="2809392" cy="3169928"/>
              <a:chOff x="924985" y="1796205"/>
              <a:chExt cx="2809392" cy="316992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2900369" y="1796205"/>
                <a:ext cx="799561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924985" y="2654201"/>
                <a:ext cx="1975384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924985" y="4966133"/>
                <a:ext cx="1975384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2900369" y="1796205"/>
                <a:ext cx="1" cy="857996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936285" y="2654201"/>
                <a:ext cx="1" cy="2311932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2934816" y="3758484"/>
                <a:ext cx="2" cy="1207649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2934816" y="3758484"/>
                <a:ext cx="799561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682967" y="1796205"/>
                <a:ext cx="0" cy="1700415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/>
            <p:cNvCxnSpPr/>
            <p:nvPr/>
          </p:nvCxnSpPr>
          <p:spPr>
            <a:xfrm>
              <a:off x="5283374" y="1867620"/>
              <a:ext cx="736850" cy="0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299052" y="3794538"/>
              <a:ext cx="736850" cy="0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001277" y="2654201"/>
              <a:ext cx="2041368" cy="1128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001277" y="4954749"/>
              <a:ext cx="2041368" cy="1128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83374" y="1867620"/>
              <a:ext cx="31356" cy="1911238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8042645" y="2654201"/>
              <a:ext cx="11301" cy="2300548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5992525" y="1850739"/>
              <a:ext cx="1" cy="803462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001279" y="3794538"/>
              <a:ext cx="18945" cy="116021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779" y="304362"/>
            <a:ext cx="21004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Objectives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382" y="1191079"/>
            <a:ext cx="9007618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Work cooperatively with Sikorsky to characterize the response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 of composite airframe components subjected to impact loads 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 </a:t>
            </a:r>
            <a:r>
              <a:rPr lang="en-US" sz="2400" dirty="0" smtClean="0">
                <a:latin typeface="Helvetica"/>
                <a:cs typeface="Helvetica"/>
              </a:rPr>
              <a:t>Assess the capabilities of LS-DYNA to predict the structural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response of composite airframe components subjected to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impact loads, including damage initiation and progressive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failure using two different material models: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-Progressive damage model (Mat 54)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-Continuum damage mechanics model (Mat 58)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Document lessons learned:</a:t>
            </a:r>
          </a:p>
          <a:p>
            <a:r>
              <a:rPr lang="en-US" sz="24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Jackson K.E., </a:t>
            </a:r>
            <a:r>
              <a:rPr lang="en-US" sz="2000" dirty="0" err="1" smtClean="0">
                <a:latin typeface="Helvetica"/>
                <a:cs typeface="Helvetica"/>
                <a:sym typeface="Wingdings"/>
              </a:rPr>
              <a:t>Littell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J.D., </a:t>
            </a:r>
            <a:r>
              <a:rPr lang="en-US" sz="2000" dirty="0" err="1" smtClean="0">
                <a:latin typeface="Helvetica"/>
                <a:cs typeface="Helvetica"/>
                <a:sym typeface="Wingdings"/>
              </a:rPr>
              <a:t>Horta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 L.G., Annett M.S., </a:t>
            </a:r>
            <a:r>
              <a:rPr lang="en-US" sz="2000" dirty="0" err="1" smtClean="0">
                <a:latin typeface="Helvetica"/>
                <a:cs typeface="Helvetica"/>
                <a:sym typeface="Wingdings"/>
              </a:rPr>
              <a:t>Fasanella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	E. L., </a:t>
            </a:r>
          </a:p>
          <a:p>
            <a:r>
              <a:rPr lang="en-US" sz="2000" dirty="0">
                <a:latin typeface="Helvetica"/>
                <a:cs typeface="Helvetica"/>
                <a:sym typeface="Wingdings"/>
              </a:rPr>
              <a:t>	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Seal M.D., “Impact Testing and Simulation of Composite Airframe 	Structures,” NASA/TM-2013-XXXXXX, October 2013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.</a:t>
            </a:r>
            <a:r>
              <a:rPr lang="en-US" sz="2400" dirty="0" smtClean="0">
                <a:latin typeface="Helvetica"/>
                <a:cs typeface="Helvetica"/>
              </a:rPr>
              <a:t>  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625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Sections</a:t>
            </a:r>
          </a:p>
        </p:txBody>
      </p:sp>
      <p:pic>
        <p:nvPicPr>
          <p:cNvPr id="2" name="Picture 1" descr="image01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58"/>
          <a:stretch/>
        </p:blipFill>
        <p:spPr>
          <a:xfrm>
            <a:off x="682429" y="1194528"/>
            <a:ext cx="7641086" cy="3215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08" y="4471084"/>
            <a:ext cx="8841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I-beams were extracted from the rear subfloor </a:t>
            </a: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D</a:t>
            </a:r>
            <a:r>
              <a:rPr lang="en-US" sz="2000" dirty="0" smtClean="0">
                <a:latin typeface="Helvetica"/>
                <a:cs typeface="Helvetica"/>
              </a:rPr>
              <a:t>imensions 4.6-in. tall x 6.2-in. wide</a:t>
            </a:r>
          </a:p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Two impact tests at 189.6-in/s (4-ft drop height) and 265.2-in/s (8-ft drop)</a:t>
            </a:r>
          </a:p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</a:rPr>
              <a:t>Impact mass weighed 204.8-lb.</a:t>
            </a:r>
          </a:p>
          <a:p>
            <a:r>
              <a:rPr lang="en-US" sz="2000" dirty="0" smtClean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Bottom edge was potted into a rigid base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Corner notches were cut to serve as crush initiators</a:t>
            </a:r>
          </a:p>
          <a:p>
            <a:r>
              <a:rPr lang="en-US" sz="2000" dirty="0">
                <a:latin typeface="Helvetica"/>
                <a:ea typeface="Wingdings"/>
                <a:cs typeface="Helvetica"/>
                <a:sym typeface="Wingdings"/>
              </a:rPr>
              <a:t>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Web sprayed with speckle pattern for photogrammetry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056" y="1482386"/>
            <a:ext cx="213479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Schematic drawing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5730" y="1264384"/>
            <a:ext cx="199390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Test configuration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80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45595" y="6349139"/>
            <a:ext cx="157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 video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424" y="165082"/>
            <a:ext cx="5587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  <a:sym typeface="Wingdings"/>
              </a:rPr>
              <a:t>Results of Testing and </a:t>
            </a:r>
            <a:r>
              <a:rPr lang="en-US" sz="2800" dirty="0" smtClean="0">
                <a:latin typeface="Helvetica"/>
                <a:cs typeface="Helvetica"/>
                <a:sym typeface="Wingdings"/>
              </a:rPr>
              <a:t>Simulation: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I</a:t>
            </a:r>
            <a:r>
              <a:rPr lang="en-US" sz="2800" dirty="0">
                <a:latin typeface="Helvetica"/>
                <a:cs typeface="Helvetica"/>
              </a:rPr>
              <a:t>-</a:t>
            </a:r>
            <a:r>
              <a:rPr lang="en-US" sz="2800" dirty="0" smtClean="0">
                <a:latin typeface="Helvetica"/>
                <a:cs typeface="Helvetica"/>
              </a:rPr>
              <a:t>beam Section (189.6-in/s)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54" y="1510988"/>
            <a:ext cx="342266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Helvetica"/>
                <a:cs typeface="Helvetica"/>
              </a:rPr>
              <a:t>Failure Events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+1 ms: Material crushing</a:t>
            </a:r>
          </a:p>
          <a:p>
            <a:r>
              <a:rPr lang="en-US" sz="2200" dirty="0">
                <a:latin typeface="Helvetica"/>
                <a:cs typeface="Helvetica"/>
              </a:rPr>
              <a:t>f</a:t>
            </a:r>
            <a:r>
              <a:rPr lang="en-US" sz="2200" dirty="0" smtClean="0">
                <a:latin typeface="Helvetica"/>
                <a:cs typeface="Helvetica"/>
              </a:rPr>
              <a:t>rom the upper edge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+5 ms: Material crushing</a:t>
            </a:r>
          </a:p>
          <a:p>
            <a:r>
              <a:rPr lang="en-US" sz="2200" dirty="0">
                <a:latin typeface="Helvetica"/>
                <a:cs typeface="Helvetica"/>
              </a:rPr>
              <a:t>o</a:t>
            </a:r>
            <a:r>
              <a:rPr lang="en-US" sz="2200" dirty="0" smtClean="0">
                <a:latin typeface="Helvetica"/>
                <a:cs typeface="Helvetica"/>
              </a:rPr>
              <a:t>f upper web (primarily),</a:t>
            </a:r>
          </a:p>
          <a:p>
            <a:r>
              <a:rPr lang="en-US" sz="2200" dirty="0">
                <a:latin typeface="Helvetica"/>
                <a:cs typeface="Helvetica"/>
              </a:rPr>
              <a:t>l</a:t>
            </a:r>
            <a:r>
              <a:rPr lang="en-US" sz="2200" dirty="0" smtClean="0">
                <a:latin typeface="Helvetica"/>
                <a:cs typeface="Helvetica"/>
              </a:rPr>
              <a:t>ocalized layer bending</a:t>
            </a:r>
          </a:p>
          <a:p>
            <a:r>
              <a:rPr lang="en-US" sz="2200" dirty="0">
                <a:latin typeface="Helvetica"/>
                <a:cs typeface="Helvetica"/>
              </a:rPr>
              <a:t>a</a:t>
            </a:r>
            <a:r>
              <a:rPr lang="en-US" sz="2200" dirty="0" smtClean="0">
                <a:latin typeface="Helvetica"/>
                <a:cs typeface="Helvetica"/>
              </a:rPr>
              <a:t>nd minor delamination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+10 ms: Material crushing </a:t>
            </a:r>
          </a:p>
          <a:p>
            <a:r>
              <a:rPr lang="en-US" sz="2200" dirty="0" smtClean="0">
                <a:latin typeface="Helvetica"/>
                <a:cs typeface="Helvetica"/>
              </a:rPr>
              <a:t>of web and side flanges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2" name="JacksonComponentVideo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" y="1173618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1416</Words>
  <Application>Microsoft Office PowerPoint</Application>
  <PresentationFormat>On-screen Show (4:3)</PresentationFormat>
  <Paragraphs>332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LaRC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LMIT ODIN</dc:creator>
  <cp:lastModifiedBy>Horner, April CTR (FAA)</cp:lastModifiedBy>
  <cp:revision>131</cp:revision>
  <dcterms:created xsi:type="dcterms:W3CDTF">2013-07-30T16:31:41Z</dcterms:created>
  <dcterms:modified xsi:type="dcterms:W3CDTF">2013-11-01T14:56:09Z</dcterms:modified>
</cp:coreProperties>
</file>