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39"/>
  </p:notesMasterIdLst>
  <p:handoutMasterIdLst>
    <p:handoutMasterId r:id="rId40"/>
  </p:handoutMasterIdLst>
  <p:sldIdLst>
    <p:sldId id="273" r:id="rId2"/>
    <p:sldId id="284" r:id="rId3"/>
    <p:sldId id="325" r:id="rId4"/>
    <p:sldId id="327" r:id="rId5"/>
    <p:sldId id="361" r:id="rId6"/>
    <p:sldId id="362" r:id="rId7"/>
    <p:sldId id="321" r:id="rId8"/>
    <p:sldId id="381" r:id="rId9"/>
    <p:sldId id="324" r:id="rId10"/>
    <p:sldId id="323" r:id="rId11"/>
    <p:sldId id="379" r:id="rId12"/>
    <p:sldId id="344" r:id="rId13"/>
    <p:sldId id="341" r:id="rId14"/>
    <p:sldId id="347" r:id="rId15"/>
    <p:sldId id="340" r:id="rId16"/>
    <p:sldId id="345" r:id="rId17"/>
    <p:sldId id="349" r:id="rId18"/>
    <p:sldId id="339" r:id="rId19"/>
    <p:sldId id="351" r:id="rId20"/>
    <p:sldId id="363" r:id="rId21"/>
    <p:sldId id="364" r:id="rId22"/>
    <p:sldId id="357" r:id="rId23"/>
    <p:sldId id="366" r:id="rId24"/>
    <p:sldId id="365" r:id="rId25"/>
    <p:sldId id="371" r:id="rId26"/>
    <p:sldId id="380" r:id="rId27"/>
    <p:sldId id="374" r:id="rId28"/>
    <p:sldId id="350" r:id="rId29"/>
    <p:sldId id="367" r:id="rId30"/>
    <p:sldId id="368" r:id="rId31"/>
    <p:sldId id="373" r:id="rId32"/>
    <p:sldId id="370" r:id="rId33"/>
    <p:sldId id="375" r:id="rId34"/>
    <p:sldId id="382" r:id="rId35"/>
    <p:sldId id="376" r:id="rId36"/>
    <p:sldId id="377" r:id="rId37"/>
    <p:sldId id="378" r:id="rId38"/>
  </p:sldIdLst>
  <p:sldSz cx="9144000" cy="6858000" type="screen4x3"/>
  <p:notesSz cx="7315200" cy="96012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a:srgbClr val="FFFF99"/>
    <a:srgbClr val="FFCC00"/>
    <a:srgbClr val="DDDDDD"/>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8811" autoAdjust="0"/>
  </p:normalViewPr>
  <p:slideViewPr>
    <p:cSldViewPr snapToGrid="0">
      <p:cViewPr varScale="1">
        <p:scale>
          <a:sx n="97" d="100"/>
          <a:sy n="97" d="100"/>
        </p:scale>
        <p:origin x="-402" y="-84"/>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t" anchorCtr="0" compatLnSpc="1">
            <a:prstTxWarp prst="textNoShape">
              <a:avLst/>
            </a:prstTxWarp>
          </a:bodyPr>
          <a:lstStyle>
            <a:lvl1pPr defTabSz="954144">
              <a:spcBef>
                <a:spcPct val="0"/>
              </a:spcBef>
              <a:buFontTx/>
              <a:buNone/>
              <a:defRPr sz="13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414528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t" anchorCtr="0" compatLnSpc="1">
            <a:prstTxWarp prst="textNoShape">
              <a:avLst/>
            </a:prstTxWarp>
          </a:bodyPr>
          <a:lstStyle>
            <a:lvl1pPr algn="r" defTabSz="954144">
              <a:spcBef>
                <a:spcPct val="0"/>
              </a:spcBef>
              <a:buFontTx/>
              <a:buNone/>
              <a:defRPr sz="13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9120813"/>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b" anchorCtr="0" compatLnSpc="1">
            <a:prstTxWarp prst="textNoShape">
              <a:avLst/>
            </a:prstTxWarp>
          </a:bodyPr>
          <a:lstStyle>
            <a:lvl1pPr defTabSz="954144">
              <a:spcBef>
                <a:spcPct val="0"/>
              </a:spcBef>
              <a:buFontTx/>
              <a:buNone/>
              <a:defRPr sz="13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4145280" y="9120813"/>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b" anchorCtr="0" compatLnSpc="1">
            <a:prstTxWarp prst="textNoShape">
              <a:avLst/>
            </a:prstTxWarp>
          </a:bodyPr>
          <a:lstStyle>
            <a:lvl1pPr algn="r" defTabSz="954144">
              <a:spcBef>
                <a:spcPct val="0"/>
              </a:spcBef>
              <a:buFontTx/>
              <a:buNone/>
              <a:defRPr sz="1300">
                <a:latin typeface="Times New Roman" pitchFamily="18" charset="0"/>
              </a:defRPr>
            </a:lvl1pPr>
          </a:lstStyle>
          <a:p>
            <a:fld id="{EB108E0E-A694-4F3E-A703-103C8D0EBE19}" type="slidenum">
              <a:rPr lang="en-US"/>
              <a:pPr/>
              <a:t>‹#›</a:t>
            </a:fld>
            <a:endParaRPr lang="en-US"/>
          </a:p>
        </p:txBody>
      </p:sp>
    </p:spTree>
    <p:extLst>
      <p:ext uri="{BB962C8B-B14F-4D97-AF65-F5344CB8AC3E}">
        <p14:creationId xmlns:p14="http://schemas.microsoft.com/office/powerpoint/2010/main" val="1811001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t" anchorCtr="0" compatLnSpc="1">
            <a:prstTxWarp prst="textNoShape">
              <a:avLst/>
            </a:prstTxWarp>
          </a:bodyPr>
          <a:lstStyle>
            <a:lvl1pPr defTabSz="954144">
              <a:spcBef>
                <a:spcPct val="0"/>
              </a:spcBef>
              <a:buFontTx/>
              <a:buNone/>
              <a:defRPr sz="13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414528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t" anchorCtr="0" compatLnSpc="1">
            <a:prstTxWarp prst="textNoShape">
              <a:avLst/>
            </a:prstTxWarp>
          </a:bodyPr>
          <a:lstStyle>
            <a:lvl1pPr algn="r" defTabSz="954144">
              <a:spcBef>
                <a:spcPct val="0"/>
              </a:spcBef>
              <a:buFontTx/>
              <a:buNone/>
              <a:defRPr sz="13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258888" y="719138"/>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75360" y="4561226"/>
            <a:ext cx="5364480" cy="43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9120813"/>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b" anchorCtr="0" compatLnSpc="1">
            <a:prstTxWarp prst="textNoShape">
              <a:avLst/>
            </a:prstTxWarp>
          </a:bodyPr>
          <a:lstStyle>
            <a:lvl1pPr defTabSz="954144">
              <a:spcBef>
                <a:spcPct val="0"/>
              </a:spcBef>
              <a:buFontTx/>
              <a:buNone/>
              <a:defRPr sz="13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4145280" y="9120813"/>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07" tIns="47654" rIns="95307" bIns="47654" numCol="1" anchor="b" anchorCtr="0" compatLnSpc="1">
            <a:prstTxWarp prst="textNoShape">
              <a:avLst/>
            </a:prstTxWarp>
          </a:bodyPr>
          <a:lstStyle>
            <a:lvl1pPr algn="r" defTabSz="954144">
              <a:spcBef>
                <a:spcPct val="0"/>
              </a:spcBef>
              <a:buFontTx/>
              <a:buNone/>
              <a:defRPr sz="1300">
                <a:latin typeface="Times New Roman" pitchFamily="18" charset="0"/>
              </a:defRPr>
            </a:lvl1pPr>
          </a:lstStyle>
          <a:p>
            <a:fld id="{C87E3D6E-CB3E-4DBD-B972-90C584D2C57C}" type="slidenum">
              <a:rPr lang="en-US"/>
              <a:pPr/>
              <a:t>‹#›</a:t>
            </a:fld>
            <a:endParaRPr lang="en-US"/>
          </a:p>
        </p:txBody>
      </p:sp>
    </p:spTree>
    <p:extLst>
      <p:ext uri="{BB962C8B-B14F-4D97-AF65-F5344CB8AC3E}">
        <p14:creationId xmlns:p14="http://schemas.microsoft.com/office/powerpoint/2010/main" val="36611635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3B97E93-4A29-402E-AE95-1DD889000E35}"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19</a:t>
            </a:fld>
            <a:endParaRPr lang="en-US"/>
          </a:p>
        </p:txBody>
      </p:sp>
    </p:spTree>
    <p:extLst>
      <p:ext uri="{BB962C8B-B14F-4D97-AF65-F5344CB8AC3E}">
        <p14:creationId xmlns:p14="http://schemas.microsoft.com/office/powerpoint/2010/main" val="3704461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Federal Motor vehicle safety standard</a:t>
            </a:r>
            <a:r>
              <a:rPr lang="en-US" baseline="0" dirty="0" smtClean="0"/>
              <a:t> 208</a:t>
            </a:r>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22</a:t>
            </a:fld>
            <a:endParaRPr lang="en-US"/>
          </a:p>
        </p:txBody>
      </p:sp>
    </p:spTree>
    <p:extLst>
      <p:ext uri="{BB962C8B-B14F-4D97-AF65-F5344CB8AC3E}">
        <p14:creationId xmlns:p14="http://schemas.microsoft.com/office/powerpoint/2010/main" val="221546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23</a:t>
            </a:fld>
            <a:endParaRPr lang="en-US"/>
          </a:p>
        </p:txBody>
      </p:sp>
    </p:spTree>
    <p:extLst>
      <p:ext uri="{BB962C8B-B14F-4D97-AF65-F5344CB8AC3E}">
        <p14:creationId xmlns:p14="http://schemas.microsoft.com/office/powerpoint/2010/main" val="119596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31</a:t>
            </a:fld>
            <a:endParaRPr lang="en-US"/>
          </a:p>
        </p:txBody>
      </p:sp>
    </p:spTree>
    <p:extLst>
      <p:ext uri="{BB962C8B-B14F-4D97-AF65-F5344CB8AC3E}">
        <p14:creationId xmlns:p14="http://schemas.microsoft.com/office/powerpoint/2010/main" val="260888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3</a:t>
            </a:fld>
            <a:endParaRPr lang="en-US"/>
          </a:p>
        </p:txBody>
      </p:sp>
    </p:spTree>
    <p:extLst>
      <p:ext uri="{BB962C8B-B14F-4D97-AF65-F5344CB8AC3E}">
        <p14:creationId xmlns:p14="http://schemas.microsoft.com/office/powerpoint/2010/main" val="4266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4</a:t>
            </a:fld>
            <a:endParaRPr lang="en-US"/>
          </a:p>
        </p:txBody>
      </p:sp>
    </p:spTree>
    <p:extLst>
      <p:ext uri="{BB962C8B-B14F-4D97-AF65-F5344CB8AC3E}">
        <p14:creationId xmlns:p14="http://schemas.microsoft.com/office/powerpoint/2010/main" val="267856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Head Injury was measured using a tool called HIC or head injury criteria</a:t>
            </a:r>
            <a:r>
              <a:rPr lang="en-US" baseline="0" dirty="0" smtClean="0"/>
              <a:t> to which will be described later in the presentation. There was a significant drop in the HIC numbers for the braced versus the upright dummy. This led researchers to recommend the brace position while requiring manufacturers to test in the upright position to protect occupants not able to brace in time since the data showed it was more injurious to be upright.</a:t>
            </a:r>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6</a:t>
            </a:fld>
            <a:endParaRPr lang="en-US"/>
          </a:p>
        </p:txBody>
      </p:sp>
    </p:spTree>
    <p:extLst>
      <p:ext uri="{BB962C8B-B14F-4D97-AF65-F5344CB8AC3E}">
        <p14:creationId xmlns:p14="http://schemas.microsoft.com/office/powerpoint/2010/main" val="3769405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7</a:t>
            </a:fld>
            <a:endParaRPr lang="en-US"/>
          </a:p>
        </p:txBody>
      </p:sp>
    </p:spTree>
    <p:extLst>
      <p:ext uri="{BB962C8B-B14F-4D97-AF65-F5344CB8AC3E}">
        <p14:creationId xmlns:p14="http://schemas.microsoft.com/office/powerpoint/2010/main" val="16173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9</a:t>
            </a:fld>
            <a:endParaRPr lang="en-US"/>
          </a:p>
        </p:txBody>
      </p:sp>
    </p:spTree>
    <p:extLst>
      <p:ext uri="{BB962C8B-B14F-4D97-AF65-F5344CB8AC3E}">
        <p14:creationId xmlns:p14="http://schemas.microsoft.com/office/powerpoint/2010/main" val="343982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11</a:t>
            </a:fld>
            <a:endParaRPr lang="en-US"/>
          </a:p>
        </p:txBody>
      </p:sp>
    </p:spTree>
    <p:extLst>
      <p:ext uri="{BB962C8B-B14F-4D97-AF65-F5344CB8AC3E}">
        <p14:creationId xmlns:p14="http://schemas.microsoft.com/office/powerpoint/2010/main" val="353540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14</a:t>
            </a:fld>
            <a:endParaRPr lang="en-US"/>
          </a:p>
        </p:txBody>
      </p:sp>
    </p:spTree>
    <p:extLst>
      <p:ext uri="{BB962C8B-B14F-4D97-AF65-F5344CB8AC3E}">
        <p14:creationId xmlns:p14="http://schemas.microsoft.com/office/powerpoint/2010/main" val="383373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E3D6E-CB3E-4DBD-B972-90C584D2C57C}" type="slidenum">
              <a:rPr lang="en-US" smtClean="0"/>
              <a:pPr/>
              <a:t>17</a:t>
            </a:fld>
            <a:endParaRPr lang="en-US"/>
          </a:p>
        </p:txBody>
      </p:sp>
    </p:spTree>
    <p:extLst>
      <p:ext uri="{BB962C8B-B14F-4D97-AF65-F5344CB8AC3E}">
        <p14:creationId xmlns:p14="http://schemas.microsoft.com/office/powerpoint/2010/main" val="148697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63542"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8" y="4497388"/>
            <a:ext cx="48228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solidFill>
                  <a:schemeClr val="bg1"/>
                </a:solidFill>
              </a:rPr>
              <a:t>Presented to:</a:t>
            </a:r>
          </a:p>
          <a:p>
            <a:pPr>
              <a:buFontTx/>
              <a:buNone/>
            </a:pPr>
            <a:endParaRPr lang="en-US" sz="1600" dirty="0" smtClean="0">
              <a:solidFill>
                <a:schemeClr val="bg1"/>
              </a:solidFill>
            </a:endParaRPr>
          </a:p>
          <a:p>
            <a:pPr>
              <a:buFontTx/>
              <a:buNone/>
            </a:pPr>
            <a:r>
              <a:rPr lang="en-US" sz="1600" dirty="0" smtClean="0">
                <a:solidFill>
                  <a:schemeClr val="bg1"/>
                </a:solidFill>
              </a:rPr>
              <a:t>By</a:t>
            </a:r>
            <a:r>
              <a:rPr lang="en-US" sz="1600" dirty="0">
                <a:solidFill>
                  <a:schemeClr val="bg1"/>
                </a:solidFill>
              </a:rPr>
              <a:t>:</a:t>
            </a:r>
          </a:p>
          <a:p>
            <a:pPr>
              <a:buFontTx/>
              <a:buNone/>
            </a:pPr>
            <a:endParaRPr lang="en-US" sz="1600" dirty="0" smtClean="0">
              <a:solidFill>
                <a:schemeClr val="bg1"/>
              </a:solidFill>
            </a:endParaRPr>
          </a:p>
          <a:p>
            <a:pPr>
              <a:buFontTx/>
              <a:buNone/>
            </a:pPr>
            <a:r>
              <a:rPr lang="en-US" sz="1600" dirty="0" smtClean="0">
                <a:solidFill>
                  <a:schemeClr val="bg1"/>
                </a:solidFill>
              </a:rPr>
              <a:t>Date</a:t>
            </a:r>
            <a:r>
              <a:rPr lang="en-US" sz="1600" dirty="0">
                <a:solidFill>
                  <a:schemeClr val="bg1"/>
                </a:solidFill>
              </a:rPr>
              <a:t>:</a:t>
            </a:r>
          </a:p>
        </p:txBody>
      </p:sp>
      <p:grpSp>
        <p:nvGrpSpPr>
          <p:cNvPr id="63544" name="Group 1080"/>
          <p:cNvGrpSpPr>
            <a:grpSpLocks/>
          </p:cNvGrpSpPr>
          <p:nvPr userDrawn="1"/>
        </p:nvGrpSpPr>
        <p:grpSpPr bwMode="auto">
          <a:xfrm>
            <a:off x="5873750" y="269875"/>
            <a:ext cx="2895600" cy="911225"/>
            <a:chOff x="3700" y="170"/>
            <a:chExt cx="1824" cy="574"/>
          </a:xfrm>
        </p:grpSpPr>
        <p:pic>
          <p:nvPicPr>
            <p:cNvPr id="63543"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a:stretch>
              <a:fillRect/>
            </a:stretch>
          </p:blipFill>
          <p:spPr bwMode="auto">
            <a:xfrm>
              <a:off x="3700" y="170"/>
              <a:ext cx="573" cy="574"/>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4"/>
          </p:nvPr>
        </p:nvSpPr>
        <p:spPr bwMode="auto">
          <a:xfrm>
            <a:off x="7230611" y="6238875"/>
            <a:ext cx="17791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3FD071CD-58D4-4128-AF39-78F25BF59CE6}" type="slidenum">
              <a:rPr lang="en-US"/>
              <a:pPr/>
              <a:t>‹#›</a:t>
            </a:fld>
            <a:endParaRPr lang="en-US" dirty="0"/>
          </a:p>
        </p:txBody>
      </p:sp>
    </p:spTree>
    <p:extLst>
      <p:ext uri="{BB962C8B-B14F-4D97-AF65-F5344CB8AC3E}">
        <p14:creationId xmlns:p14="http://schemas.microsoft.com/office/powerpoint/2010/main" val="2947299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Rectangle 11"/>
          <p:cNvSpPr>
            <a:spLocks noGrp="1" noChangeArrowheads="1"/>
          </p:cNvSpPr>
          <p:nvPr>
            <p:ph type="sldNum" sz="quarter" idx="4"/>
          </p:nvPr>
        </p:nvSpPr>
        <p:spPr bwMode="auto">
          <a:xfrm>
            <a:off x="7230611" y="6238875"/>
            <a:ext cx="17791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3FD071CD-58D4-4128-AF39-78F25BF59CE6}" type="slidenum">
              <a:rPr lang="en-US"/>
              <a:pPr/>
              <a:t>‹#›</a:t>
            </a:fld>
            <a:endParaRPr lang="en-US" dirty="0"/>
          </a:p>
        </p:txBody>
      </p:sp>
    </p:spTree>
    <p:extLst>
      <p:ext uri="{BB962C8B-B14F-4D97-AF65-F5344CB8AC3E}">
        <p14:creationId xmlns:p14="http://schemas.microsoft.com/office/powerpoint/2010/main" val="37450098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11"/>
          <p:cNvSpPr>
            <a:spLocks noGrp="1" noChangeArrowheads="1"/>
          </p:cNvSpPr>
          <p:nvPr>
            <p:ph type="sldNum" sz="quarter" idx="4"/>
          </p:nvPr>
        </p:nvSpPr>
        <p:spPr bwMode="auto">
          <a:xfrm>
            <a:off x="7230611" y="6238875"/>
            <a:ext cx="17791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3FD071CD-58D4-4128-AF39-78F25BF59CE6}" type="slidenum">
              <a:rPr lang="en-US"/>
              <a:pPr/>
              <a:t>‹#›</a:t>
            </a:fld>
            <a:endParaRPr lang="en-US" dirty="0"/>
          </a:p>
        </p:txBody>
      </p:sp>
    </p:spTree>
    <p:extLst>
      <p:ext uri="{BB962C8B-B14F-4D97-AF65-F5344CB8AC3E}">
        <p14:creationId xmlns:p14="http://schemas.microsoft.com/office/powerpoint/2010/main" val="26466168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4391025"/>
          </a:xfrm>
        </p:spPr>
        <p:txBody>
          <a:bodyPr/>
          <a:lstStyle/>
          <a:p>
            <a:endParaRPr lang="en-US"/>
          </a:p>
        </p:txBody>
      </p:sp>
      <p:sp>
        <p:nvSpPr>
          <p:cNvPr id="8" name="Rectangle 11"/>
          <p:cNvSpPr>
            <a:spLocks noGrp="1" noChangeArrowheads="1"/>
          </p:cNvSpPr>
          <p:nvPr>
            <p:ph type="sldNum" sz="quarter" idx="4"/>
          </p:nvPr>
        </p:nvSpPr>
        <p:spPr bwMode="auto">
          <a:xfrm>
            <a:off x="7230611" y="6238875"/>
            <a:ext cx="17791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3FD071CD-58D4-4128-AF39-78F25BF59CE6}" type="slidenum">
              <a:rPr lang="en-US"/>
              <a:pPr/>
              <a:t>‹#›</a:t>
            </a:fld>
            <a:endParaRPr lang="en-US" dirty="0"/>
          </a:p>
        </p:txBody>
      </p:sp>
    </p:spTree>
    <p:extLst>
      <p:ext uri="{BB962C8B-B14F-4D97-AF65-F5344CB8AC3E}">
        <p14:creationId xmlns:p14="http://schemas.microsoft.com/office/powerpoint/2010/main" val="1731240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8390" y="6044064"/>
            <a:ext cx="9152389"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31" name="Rectangle 11"/>
          <p:cNvSpPr>
            <a:spLocks noGrp="1" noChangeArrowheads="1"/>
          </p:cNvSpPr>
          <p:nvPr>
            <p:ph type="sldNum" sz="quarter" idx="4"/>
          </p:nvPr>
        </p:nvSpPr>
        <p:spPr bwMode="auto">
          <a:xfrm>
            <a:off x="7230611" y="6238875"/>
            <a:ext cx="17791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3FD071CD-58D4-4128-AF39-78F25BF59CE6}" type="slidenum">
              <a:rPr lang="en-US"/>
              <a:pPr/>
              <a:t>‹#›</a:t>
            </a:fld>
            <a:endParaRPr lang="en-US" dirty="0"/>
          </a:p>
        </p:txBody>
      </p:sp>
      <p:grpSp>
        <p:nvGrpSpPr>
          <p:cNvPr id="56345" name="Group 25"/>
          <p:cNvGrpSpPr>
            <a:grpSpLocks/>
          </p:cNvGrpSpPr>
          <p:nvPr userDrawn="1"/>
        </p:nvGrpSpPr>
        <p:grpSpPr bwMode="auto">
          <a:xfrm>
            <a:off x="6386513" y="6136481"/>
            <a:ext cx="2047875" cy="661988"/>
            <a:chOff x="3596" y="3858"/>
            <a:chExt cx="1290" cy="417"/>
          </a:xfrm>
        </p:grpSpPr>
        <p:pic>
          <p:nvPicPr>
            <p:cNvPr id="56346" name="Picture 26" descr="NEW FAA LOGO"/>
            <p:cNvPicPr>
              <a:picLocks noChangeAspect="1" noChangeArrowheads="1"/>
            </p:cNvPicPr>
            <p:nvPr userDrawn="1"/>
          </p:nvPicPr>
          <p:blipFill>
            <a:blip r:embed="rId7" cstate="print">
              <a:clrChange>
                <a:clrFrom>
                  <a:srgbClr val="DF1F06"/>
                </a:clrFrom>
                <a:clrTo>
                  <a:srgbClr val="DF1F06">
                    <a:alpha val="0"/>
                  </a:srgbClr>
                </a:clrTo>
              </a:clrChange>
              <a:extLst>
                <a:ext uri="{28A0092B-C50C-407E-A947-70E740481C1C}">
                  <a14:useLocalDpi xmlns:a14="http://schemas.microsoft.com/office/drawing/2010/main" val="0"/>
                </a:ext>
              </a:extLst>
            </a:blip>
            <a:srcRect/>
            <a:stretch>
              <a:fillRect/>
            </a:stretch>
          </p:blipFill>
          <p:spPr bwMode="auto">
            <a:xfrm>
              <a:off x="3596" y="3858"/>
              <a:ext cx="416" cy="417"/>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p:cNvSpPr txBox="1">
            <a:spLocks noChangeArrowheads="1"/>
          </p:cNvSpPr>
          <p:nvPr userDrawn="1"/>
        </p:nvSpPr>
        <p:spPr bwMode="auto">
          <a:xfrm>
            <a:off x="192946" y="6205538"/>
            <a:ext cx="55786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smtClean="0">
                <a:solidFill>
                  <a:srgbClr val="C0C0C0"/>
                </a:solidFill>
              </a:rPr>
              <a:t>Proposed Brace for Impact Position for Transport Category Aircraft </a:t>
            </a:r>
            <a:endParaRPr lang="en-US" sz="1200" dirty="0">
              <a:solidFill>
                <a:srgbClr val="C0C0C0"/>
              </a:solidFill>
            </a:endParaRPr>
          </a:p>
        </p:txBody>
      </p:sp>
      <p:sp>
        <p:nvSpPr>
          <p:cNvPr id="56350" name="Text Box 30"/>
          <p:cNvSpPr txBox="1">
            <a:spLocks noChangeArrowheads="1"/>
          </p:cNvSpPr>
          <p:nvPr userDrawn="1"/>
        </p:nvSpPr>
        <p:spPr bwMode="auto">
          <a:xfrm>
            <a:off x="18965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solidFill>
                  <a:srgbClr val="C0C0C0"/>
                </a:solidFill>
              </a:rPr>
              <a:t>4 December 2013 </a:t>
            </a:r>
            <a:endParaRPr lang="en-US" sz="1200" dirty="0">
              <a:solidFill>
                <a:srgbClr val="C0C0C0"/>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 id="2147483658" r:id="rId4"/>
    <p:sldLayoutId id="2147483663" r:id="rId5"/>
  </p:sldLayoutIdLst>
  <p:timing>
    <p:tnLst>
      <p:par>
        <p:cTn id="1" dur="indefinite" restart="never" nodeType="tmRoot"/>
      </p:par>
    </p:tnLst>
  </p:timing>
  <p:hf hdr="0" ftr="0" dt="0"/>
  <p:txStyles>
    <p:titleStyle>
      <a:lvl1pPr algn="ctr" rtl="0" fontAlgn="base">
        <a:spcBef>
          <a:spcPct val="0"/>
        </a:spcBef>
        <a:spcAft>
          <a:spcPct val="0"/>
        </a:spcAft>
        <a:defRPr sz="4000" b="1">
          <a:solidFill>
            <a:srgbClr val="1D2F68"/>
          </a:solidFill>
          <a:latin typeface="+mj-lt"/>
          <a:ea typeface="+mj-ea"/>
          <a:cs typeface="+mj-cs"/>
        </a:defRPr>
      </a:lvl1pPr>
      <a:lvl2pPr algn="ctr" rtl="0" fontAlgn="base">
        <a:spcBef>
          <a:spcPct val="0"/>
        </a:spcBef>
        <a:spcAft>
          <a:spcPct val="0"/>
        </a:spcAft>
        <a:defRPr sz="4000" b="1">
          <a:solidFill>
            <a:srgbClr val="1D2F68"/>
          </a:solidFill>
          <a:latin typeface="Arial" charset="0"/>
        </a:defRPr>
      </a:lvl2pPr>
      <a:lvl3pPr algn="ctr" rtl="0" fontAlgn="base">
        <a:spcBef>
          <a:spcPct val="0"/>
        </a:spcBef>
        <a:spcAft>
          <a:spcPct val="0"/>
        </a:spcAft>
        <a:defRPr sz="4000" b="1">
          <a:solidFill>
            <a:srgbClr val="1D2F68"/>
          </a:solidFill>
          <a:latin typeface="Arial" charset="0"/>
        </a:defRPr>
      </a:lvl3pPr>
      <a:lvl4pPr algn="ctr" rtl="0" fontAlgn="base">
        <a:spcBef>
          <a:spcPct val="0"/>
        </a:spcBef>
        <a:spcAft>
          <a:spcPct val="0"/>
        </a:spcAft>
        <a:defRPr sz="4000" b="1">
          <a:solidFill>
            <a:srgbClr val="1D2F68"/>
          </a:solidFill>
          <a:latin typeface="Arial" charset="0"/>
        </a:defRPr>
      </a:lvl4pPr>
      <a:lvl5pPr algn="ctr" rtl="0" fontAlgn="base">
        <a:spcBef>
          <a:spcPct val="0"/>
        </a:spcBef>
        <a:spcAft>
          <a:spcPct val="0"/>
        </a:spcAft>
        <a:defRPr sz="4000" b="1">
          <a:solidFill>
            <a:srgbClr val="1D2F68"/>
          </a:solidFill>
          <a:latin typeface="Arial" charset="0"/>
        </a:defRPr>
      </a:lvl5pPr>
      <a:lvl6pPr marL="457200" algn="ctr" rtl="0" fontAlgn="base">
        <a:spcBef>
          <a:spcPct val="0"/>
        </a:spcBef>
        <a:spcAft>
          <a:spcPct val="0"/>
        </a:spcAft>
        <a:defRPr sz="4000" b="1">
          <a:solidFill>
            <a:srgbClr val="1D2F68"/>
          </a:solidFill>
          <a:latin typeface="Arial" charset="0"/>
        </a:defRPr>
      </a:lvl6pPr>
      <a:lvl7pPr marL="914400" algn="ctr" rtl="0" fontAlgn="base">
        <a:spcBef>
          <a:spcPct val="0"/>
        </a:spcBef>
        <a:spcAft>
          <a:spcPct val="0"/>
        </a:spcAft>
        <a:defRPr sz="4000" b="1">
          <a:solidFill>
            <a:srgbClr val="1D2F68"/>
          </a:solidFill>
          <a:latin typeface="Arial" charset="0"/>
        </a:defRPr>
      </a:lvl7pPr>
      <a:lvl8pPr marL="1371600" algn="ctr" rtl="0" fontAlgn="base">
        <a:spcBef>
          <a:spcPct val="0"/>
        </a:spcBef>
        <a:spcAft>
          <a:spcPct val="0"/>
        </a:spcAft>
        <a:defRPr sz="4000" b="1">
          <a:solidFill>
            <a:srgbClr val="1D2F68"/>
          </a:solidFill>
          <a:latin typeface="Arial" charset="0"/>
        </a:defRPr>
      </a:lvl8pPr>
      <a:lvl9pPr marL="1828800" algn="ctr"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slideLayout" Target="../slideLayouts/slideLayout3.xml"/><Relationship Id="rId4" Type="http://schemas.openxmlformats.org/officeDocument/2006/relationships/video" Target="../media/media2.wmv"/></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436944" y="715074"/>
            <a:ext cx="4968875" cy="2295525"/>
          </a:xfrm>
        </p:spPr>
        <p:txBody>
          <a:bodyPr/>
          <a:lstStyle/>
          <a:p>
            <a:pPr algn="l"/>
            <a:r>
              <a:rPr lang="en-US" sz="3600" dirty="0" smtClean="0"/>
              <a:t>Proposed Brace for Impact </a:t>
            </a:r>
            <a:r>
              <a:rPr lang="en-US" sz="3600" dirty="0"/>
              <a:t>Position </a:t>
            </a:r>
            <a:r>
              <a:rPr lang="en-US" sz="3600" dirty="0" smtClean="0"/>
              <a:t>for Transport </a:t>
            </a:r>
            <a:r>
              <a:rPr lang="en-US" sz="3600" dirty="0"/>
              <a:t>Category Aircraft </a:t>
            </a:r>
          </a:p>
        </p:txBody>
      </p:sp>
      <p:sp>
        <p:nvSpPr>
          <p:cNvPr id="32785" name="Text Box 17"/>
          <p:cNvSpPr txBox="1">
            <a:spLocks noChangeArrowheads="1"/>
          </p:cNvSpPr>
          <p:nvPr/>
        </p:nvSpPr>
        <p:spPr bwMode="auto">
          <a:xfrm>
            <a:off x="1671892" y="4497388"/>
            <a:ext cx="36682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solidFill>
                  <a:schemeClr val="bg1"/>
                </a:solidFill>
              </a:rPr>
              <a:t>Seventh Triennial International Fire &amp; Cabin Safety Research Conference</a:t>
            </a:r>
            <a:endParaRPr lang="en-US" sz="1600" dirty="0">
              <a:solidFill>
                <a:schemeClr val="bg1"/>
              </a:solidFill>
            </a:endParaRPr>
          </a:p>
        </p:txBody>
      </p:sp>
      <p:sp>
        <p:nvSpPr>
          <p:cNvPr id="32786" name="Text Box 18"/>
          <p:cNvSpPr txBox="1">
            <a:spLocks noChangeArrowheads="1"/>
          </p:cNvSpPr>
          <p:nvPr/>
        </p:nvSpPr>
        <p:spPr bwMode="auto">
          <a:xfrm>
            <a:off x="788988" y="524980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solidFill>
                  <a:schemeClr val="bg1"/>
                </a:solidFill>
              </a:rPr>
              <a:t>Amanda Taylor</a:t>
            </a:r>
            <a:endParaRPr lang="en-US" sz="1600" dirty="0">
              <a:solidFill>
                <a:schemeClr val="bg1"/>
              </a:solidFill>
            </a:endParaRPr>
          </a:p>
        </p:txBody>
      </p:sp>
      <p:sp>
        <p:nvSpPr>
          <p:cNvPr id="32787" name="Text Box 19"/>
          <p:cNvSpPr txBox="1">
            <a:spLocks noChangeArrowheads="1"/>
          </p:cNvSpPr>
          <p:nvPr/>
        </p:nvSpPr>
        <p:spPr bwMode="auto">
          <a:xfrm>
            <a:off x="936115" y="5983415"/>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solidFill>
                  <a:schemeClr val="bg1"/>
                </a:solidFill>
              </a:rPr>
              <a:t>4 December 2013 </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r>
            <a:endParaRPr lang="en-US" dirty="0"/>
          </a:p>
        </p:txBody>
      </p:sp>
      <p:sp>
        <p:nvSpPr>
          <p:cNvPr id="3" name="Content Placeholder 2"/>
          <p:cNvSpPr>
            <a:spLocks noGrp="1"/>
          </p:cNvSpPr>
          <p:nvPr>
            <p:ph idx="1"/>
          </p:nvPr>
        </p:nvSpPr>
        <p:spPr/>
        <p:txBody>
          <a:bodyPr/>
          <a:lstStyle/>
          <a:p>
            <a:r>
              <a:rPr lang="en-US" dirty="0" smtClean="0"/>
              <a:t>Civil Aerospace Medical institute (CAMI) investigated </a:t>
            </a:r>
            <a:r>
              <a:rPr lang="en-US" dirty="0"/>
              <a:t>this by conducting a series of sled impact </a:t>
            </a:r>
            <a:r>
              <a:rPr lang="en-US" dirty="0" smtClean="0"/>
              <a:t>tests to best represent as many scenarios seen in the current flying fleet.</a:t>
            </a:r>
          </a:p>
          <a:p>
            <a:r>
              <a:rPr lang="en-US" dirty="0" smtClean="0"/>
              <a:t>This was done by varying: </a:t>
            </a:r>
          </a:p>
          <a:p>
            <a:pPr lvl="1"/>
            <a:r>
              <a:rPr lang="en-US" dirty="0" smtClean="0"/>
              <a:t>Seat pitch</a:t>
            </a:r>
          </a:p>
          <a:p>
            <a:pPr lvl="1"/>
            <a:r>
              <a:rPr lang="en-US" dirty="0" smtClean="0"/>
              <a:t>Brace position (both arm and leg positions)</a:t>
            </a:r>
          </a:p>
          <a:p>
            <a:pPr lvl="1"/>
            <a:r>
              <a:rPr lang="en-US" dirty="0" smtClean="0"/>
              <a:t>Seat </a:t>
            </a:r>
            <a:r>
              <a:rPr lang="en-US" dirty="0"/>
              <a:t>back </a:t>
            </a:r>
            <a:r>
              <a:rPr lang="en-US" dirty="0" smtClean="0"/>
              <a:t>type </a:t>
            </a:r>
          </a:p>
        </p:txBody>
      </p:sp>
      <p:sp>
        <p:nvSpPr>
          <p:cNvPr id="5" name="Slide Number Placeholder 4"/>
          <p:cNvSpPr>
            <a:spLocks noGrp="1"/>
          </p:cNvSpPr>
          <p:nvPr>
            <p:ph type="sldNum" sz="quarter" idx="4"/>
          </p:nvPr>
        </p:nvSpPr>
        <p:spPr/>
        <p:txBody>
          <a:bodyPr/>
          <a:lstStyle/>
          <a:p>
            <a:fld id="{3FD071CD-58D4-4128-AF39-78F25BF59CE6}" type="slidenum">
              <a:rPr lang="en-US" smtClean="0"/>
              <a:pPr/>
              <a:t>10</a:t>
            </a:fld>
            <a:endParaRPr lang="en-US" dirty="0"/>
          </a:p>
        </p:txBody>
      </p:sp>
    </p:spTree>
    <p:extLst>
      <p:ext uri="{BB962C8B-B14F-4D97-AF65-F5344CB8AC3E}">
        <p14:creationId xmlns:p14="http://schemas.microsoft.com/office/powerpoint/2010/main" val="981021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3" name="Content Placeholder 2"/>
          <p:cNvSpPr>
            <a:spLocks noGrp="1"/>
          </p:cNvSpPr>
          <p:nvPr>
            <p:ph idx="1"/>
          </p:nvPr>
        </p:nvSpPr>
        <p:spPr/>
        <p:txBody>
          <a:bodyPr/>
          <a:lstStyle/>
          <a:p>
            <a:r>
              <a:rPr lang="en-US" dirty="0"/>
              <a:t>Several tests on the deceleration sled at CAMI were completed </a:t>
            </a:r>
            <a:r>
              <a:rPr lang="en-US" dirty="0" smtClean="0"/>
              <a:t>using </a:t>
            </a:r>
            <a:r>
              <a:rPr lang="en-US" dirty="0"/>
              <a:t>the typical transport category </a:t>
            </a:r>
            <a:r>
              <a:rPr lang="en-US" dirty="0" smtClean="0"/>
              <a:t>impact.</a:t>
            </a:r>
            <a:endParaRPr lang="en-US" dirty="0"/>
          </a:p>
          <a:p>
            <a:r>
              <a:rPr lang="en-US" dirty="0" smtClean="0"/>
              <a:t>To evaluate the risk for injury, the Anthropomorphic Test Device (ATD) was equipped with head, torso, and leg instrumentation.</a:t>
            </a:r>
            <a:endParaRPr lang="en-US"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11</a:t>
            </a:fld>
            <a:endParaRPr lang="en-US" dirty="0"/>
          </a:p>
        </p:txBody>
      </p:sp>
    </p:spTree>
    <p:extLst>
      <p:ext uri="{BB962C8B-B14F-4D97-AF65-F5344CB8AC3E}">
        <p14:creationId xmlns:p14="http://schemas.microsoft.com/office/powerpoint/2010/main" val="597668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Seat Back Types</a:t>
            </a:r>
            <a:endParaRPr lang="en-US" dirty="0"/>
          </a:p>
        </p:txBody>
      </p:sp>
      <p:sp>
        <p:nvSpPr>
          <p:cNvPr id="3" name="Content Placeholder 2"/>
          <p:cNvSpPr>
            <a:spLocks noGrp="1"/>
          </p:cNvSpPr>
          <p:nvPr>
            <p:ph idx="1"/>
          </p:nvPr>
        </p:nvSpPr>
        <p:spPr/>
        <p:txBody>
          <a:bodyPr/>
          <a:lstStyle/>
          <a:p>
            <a:r>
              <a:rPr lang="en-US" dirty="0" smtClean="0"/>
              <a:t>Locked-Out</a:t>
            </a:r>
          </a:p>
          <a:p>
            <a:r>
              <a:rPr lang="en-US" dirty="0" smtClean="0"/>
              <a:t>Energy-Absorbing</a:t>
            </a:r>
          </a:p>
          <a:p>
            <a:r>
              <a:rPr lang="en-US" dirty="0" smtClean="0"/>
              <a:t>Full Break-Over</a:t>
            </a:r>
          </a:p>
          <a:p>
            <a:endParaRPr lang="en-US"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12</a:t>
            </a:fld>
            <a:endParaRPr lang="en-US" dirty="0"/>
          </a:p>
        </p:txBody>
      </p:sp>
    </p:spTree>
    <p:extLst>
      <p:ext uri="{BB962C8B-B14F-4D97-AF65-F5344CB8AC3E}">
        <p14:creationId xmlns:p14="http://schemas.microsoft.com/office/powerpoint/2010/main" val="312034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Locked-Out Seat Back</a:t>
            </a:r>
            <a:endParaRPr lang="en-US" dirty="0"/>
          </a:p>
        </p:txBody>
      </p:sp>
      <p:sp>
        <p:nvSpPr>
          <p:cNvPr id="3" name="Content Placeholder 2"/>
          <p:cNvSpPr>
            <a:spLocks noGrp="1"/>
          </p:cNvSpPr>
          <p:nvPr>
            <p:ph idx="1"/>
          </p:nvPr>
        </p:nvSpPr>
        <p:spPr>
          <a:xfrm>
            <a:off x="95252" y="1079500"/>
            <a:ext cx="4475954" cy="4391025"/>
          </a:xfrm>
        </p:spPr>
        <p:txBody>
          <a:bodyPr/>
          <a:lstStyle/>
          <a:p>
            <a:r>
              <a:rPr lang="en-US" dirty="0" smtClean="0"/>
              <a:t>Seat Back, when struck from behind, will flex forward but stay in a mostly upright configuration post test. </a:t>
            </a:r>
          </a:p>
          <a:p>
            <a:r>
              <a:rPr lang="en-US" dirty="0" smtClean="0"/>
              <a:t>This usually results in permanent deformation to the seat frame.</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206" y="1773237"/>
            <a:ext cx="4408487"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3FD071CD-58D4-4128-AF39-78F25BF59CE6}" type="slidenum">
              <a:rPr lang="en-US" smtClean="0"/>
              <a:pPr/>
              <a:t>13</a:t>
            </a:fld>
            <a:endParaRPr lang="en-US" dirty="0"/>
          </a:p>
        </p:txBody>
      </p:sp>
    </p:spTree>
    <p:extLst>
      <p:ext uri="{BB962C8B-B14F-4D97-AF65-F5344CB8AC3E}">
        <p14:creationId xmlns:p14="http://schemas.microsoft.com/office/powerpoint/2010/main" val="2860475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02" y="125413"/>
            <a:ext cx="8472488" cy="609600"/>
          </a:xfrm>
        </p:spPr>
        <p:txBody>
          <a:bodyPr/>
          <a:lstStyle/>
          <a:p>
            <a:r>
              <a:rPr lang="en-US" dirty="0" smtClean="0"/>
              <a:t>Locked-Out Seat Back</a:t>
            </a:r>
            <a:endParaRPr lang="en-US" dirty="0"/>
          </a:p>
        </p:txBody>
      </p:sp>
      <p:sp>
        <p:nvSpPr>
          <p:cNvPr id="7" name="TextBox 6"/>
          <p:cNvSpPr txBox="1"/>
          <p:nvPr/>
        </p:nvSpPr>
        <p:spPr>
          <a:xfrm>
            <a:off x="3284628" y="969317"/>
            <a:ext cx="2574744" cy="461665"/>
          </a:xfrm>
          <a:prstGeom prst="rect">
            <a:avLst/>
          </a:prstGeom>
          <a:noFill/>
        </p:spPr>
        <p:txBody>
          <a:bodyPr wrap="none" rtlCol="0">
            <a:spAutoFit/>
          </a:bodyPr>
          <a:lstStyle/>
          <a:p>
            <a:pPr>
              <a:buNone/>
            </a:pPr>
            <a:r>
              <a:rPr lang="en-US" b="1" dirty="0" smtClean="0"/>
              <a:t>Upright Position</a:t>
            </a:r>
            <a:endParaRPr lang="en-US" b="1" dirty="0"/>
          </a:p>
        </p:txBody>
      </p:sp>
      <p:pic>
        <p:nvPicPr>
          <p:cNvPr id="5" name="A12037_FwP1_30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62456"/>
            <a:ext cx="9144000" cy="4572000"/>
          </a:xfrm>
          <a:prstGeom prst="rect">
            <a:avLst/>
          </a:prstGeom>
        </p:spPr>
      </p:pic>
      <p:sp>
        <p:nvSpPr>
          <p:cNvPr id="3" name="Slide Number Placeholder 2"/>
          <p:cNvSpPr>
            <a:spLocks noGrp="1"/>
          </p:cNvSpPr>
          <p:nvPr>
            <p:ph type="sldNum" sz="quarter" idx="4"/>
          </p:nvPr>
        </p:nvSpPr>
        <p:spPr/>
        <p:txBody>
          <a:bodyPr/>
          <a:lstStyle/>
          <a:p>
            <a:fld id="{3FD071CD-58D4-4128-AF39-78F25BF59CE6}" type="slidenum">
              <a:rPr lang="en-US" smtClean="0"/>
              <a:pPr/>
              <a:t>14</a:t>
            </a:fld>
            <a:endParaRPr lang="en-US" dirty="0"/>
          </a:p>
        </p:txBody>
      </p:sp>
    </p:spTree>
    <p:extLst>
      <p:ext uri="{BB962C8B-B14F-4D97-AF65-F5344CB8AC3E}">
        <p14:creationId xmlns:p14="http://schemas.microsoft.com/office/powerpoint/2010/main" val="288477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Energy-Absorbing Seat Back</a:t>
            </a:r>
            <a:endParaRPr lang="en-US" dirty="0"/>
          </a:p>
        </p:txBody>
      </p:sp>
      <p:sp>
        <p:nvSpPr>
          <p:cNvPr id="3" name="Content Placeholder 2"/>
          <p:cNvSpPr>
            <a:spLocks noGrp="1"/>
          </p:cNvSpPr>
          <p:nvPr>
            <p:ph idx="1"/>
          </p:nvPr>
        </p:nvSpPr>
        <p:spPr>
          <a:xfrm>
            <a:off x="495301" y="1508125"/>
            <a:ext cx="4086224" cy="4391025"/>
          </a:xfrm>
        </p:spPr>
        <p:txBody>
          <a:bodyPr/>
          <a:lstStyle/>
          <a:p>
            <a:r>
              <a:rPr lang="en-US" dirty="0" smtClean="0"/>
              <a:t>This seat had a dual shear mechanism where the seat back frame connects to the hydro lock, as well as a friction washer on a bolt that travels in a slot.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903" y="1684338"/>
            <a:ext cx="4402222"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3FD071CD-58D4-4128-AF39-78F25BF59CE6}" type="slidenum">
              <a:rPr lang="en-US" smtClean="0"/>
              <a:pPr/>
              <a:t>15</a:t>
            </a:fld>
            <a:endParaRPr lang="en-US" dirty="0"/>
          </a:p>
        </p:txBody>
      </p:sp>
    </p:spTree>
    <p:extLst>
      <p:ext uri="{BB962C8B-B14F-4D97-AF65-F5344CB8AC3E}">
        <p14:creationId xmlns:p14="http://schemas.microsoft.com/office/powerpoint/2010/main" val="981001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Energy-Absorbing Seat Back</a:t>
            </a:r>
            <a:endParaRPr lang="en-US" dirty="0"/>
          </a:p>
        </p:txBody>
      </p:sp>
      <p:sp>
        <p:nvSpPr>
          <p:cNvPr id="3" name="Content Placeholder 2"/>
          <p:cNvSpPr>
            <a:spLocks noGrp="1"/>
          </p:cNvSpPr>
          <p:nvPr>
            <p:ph idx="1"/>
          </p:nvPr>
        </p:nvSpPr>
        <p:spPr/>
        <p:txBody>
          <a:bodyPr/>
          <a:lstStyle/>
          <a:p>
            <a:r>
              <a:rPr lang="en-US" dirty="0"/>
              <a:t>This allows the seat to absorb some of the </a:t>
            </a:r>
            <a:r>
              <a:rPr lang="en-US" dirty="0" smtClean="0"/>
              <a:t>ATD’s </a:t>
            </a:r>
            <a:r>
              <a:rPr lang="en-US" dirty="0"/>
              <a:t>energy prior to folding over to contact the seat pan or occupant in front.</a:t>
            </a:r>
          </a:p>
          <a:p>
            <a:r>
              <a:rPr lang="en-US" dirty="0"/>
              <a:t>The friction washer was tuned by pushing at the top of the seat tray with 35 lbs. </a:t>
            </a:r>
          </a:p>
        </p:txBody>
      </p:sp>
      <p:sp>
        <p:nvSpPr>
          <p:cNvPr id="5" name="Slide Number Placeholder 4"/>
          <p:cNvSpPr>
            <a:spLocks noGrp="1"/>
          </p:cNvSpPr>
          <p:nvPr>
            <p:ph type="sldNum" sz="quarter" idx="4"/>
          </p:nvPr>
        </p:nvSpPr>
        <p:spPr/>
        <p:txBody>
          <a:bodyPr/>
          <a:lstStyle/>
          <a:p>
            <a:fld id="{3FD071CD-58D4-4128-AF39-78F25BF59CE6}" type="slidenum">
              <a:rPr lang="en-US" smtClean="0"/>
              <a:pPr/>
              <a:t>16</a:t>
            </a:fld>
            <a:endParaRPr lang="en-US" dirty="0"/>
          </a:p>
        </p:txBody>
      </p:sp>
    </p:spTree>
    <p:extLst>
      <p:ext uri="{BB962C8B-B14F-4D97-AF65-F5344CB8AC3E}">
        <p14:creationId xmlns:p14="http://schemas.microsoft.com/office/powerpoint/2010/main" val="1890261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02" y="125413"/>
            <a:ext cx="8472488" cy="609600"/>
          </a:xfrm>
        </p:spPr>
        <p:txBody>
          <a:bodyPr/>
          <a:lstStyle/>
          <a:p>
            <a:r>
              <a:rPr lang="en-US" dirty="0" smtClean="0"/>
              <a:t>Energy-Absorbing </a:t>
            </a:r>
            <a:r>
              <a:rPr lang="en-US" dirty="0"/>
              <a:t>Seat Back</a:t>
            </a:r>
          </a:p>
        </p:txBody>
      </p:sp>
      <p:sp>
        <p:nvSpPr>
          <p:cNvPr id="9" name="TextBox 8"/>
          <p:cNvSpPr txBox="1"/>
          <p:nvPr/>
        </p:nvSpPr>
        <p:spPr>
          <a:xfrm>
            <a:off x="2803727" y="969316"/>
            <a:ext cx="3536546" cy="461665"/>
          </a:xfrm>
          <a:prstGeom prst="rect">
            <a:avLst/>
          </a:prstGeom>
          <a:noFill/>
        </p:spPr>
        <p:txBody>
          <a:bodyPr wrap="none" rtlCol="0">
            <a:spAutoFit/>
          </a:bodyPr>
          <a:lstStyle/>
          <a:p>
            <a:pPr>
              <a:buNone/>
            </a:pPr>
            <a:r>
              <a:rPr lang="en-US" b="1" dirty="0" smtClean="0"/>
              <a:t>Current Brace Position</a:t>
            </a:r>
            <a:endParaRPr lang="en-US" b="1" dirty="0"/>
          </a:p>
        </p:txBody>
      </p:sp>
      <p:pic>
        <p:nvPicPr>
          <p:cNvPr id="5" name="A13003_FwPa_3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30981"/>
            <a:ext cx="9144000" cy="4572000"/>
          </a:xfrm>
          <a:prstGeom prst="rect">
            <a:avLst/>
          </a:prstGeom>
        </p:spPr>
      </p:pic>
      <p:sp>
        <p:nvSpPr>
          <p:cNvPr id="3" name="Slide Number Placeholder 2"/>
          <p:cNvSpPr>
            <a:spLocks noGrp="1"/>
          </p:cNvSpPr>
          <p:nvPr>
            <p:ph type="sldNum" sz="quarter" idx="4"/>
          </p:nvPr>
        </p:nvSpPr>
        <p:spPr/>
        <p:txBody>
          <a:bodyPr/>
          <a:lstStyle/>
          <a:p>
            <a:fld id="{3FD071CD-58D4-4128-AF39-78F25BF59CE6}" type="slidenum">
              <a:rPr lang="en-US" smtClean="0"/>
              <a:pPr/>
              <a:t>17</a:t>
            </a:fld>
            <a:endParaRPr lang="en-US" dirty="0"/>
          </a:p>
        </p:txBody>
      </p:sp>
    </p:spTree>
    <p:extLst>
      <p:ext uri="{BB962C8B-B14F-4D97-AF65-F5344CB8AC3E}">
        <p14:creationId xmlns:p14="http://schemas.microsoft.com/office/powerpoint/2010/main" val="356855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a:t>
            </a:r>
            <a:r>
              <a:rPr lang="en-US" dirty="0" smtClean="0"/>
              <a:t>Break-Over </a:t>
            </a:r>
            <a:r>
              <a:rPr lang="en-US" dirty="0"/>
              <a:t>Seat Back</a:t>
            </a:r>
          </a:p>
        </p:txBody>
      </p:sp>
      <p:sp>
        <p:nvSpPr>
          <p:cNvPr id="3" name="Content Placeholder 2"/>
          <p:cNvSpPr>
            <a:spLocks noGrp="1"/>
          </p:cNvSpPr>
          <p:nvPr>
            <p:ph idx="1"/>
          </p:nvPr>
        </p:nvSpPr>
        <p:spPr>
          <a:xfrm>
            <a:off x="0" y="1508125"/>
            <a:ext cx="4476751" cy="4391025"/>
          </a:xfrm>
        </p:spPr>
        <p:txBody>
          <a:bodyPr/>
          <a:lstStyle/>
          <a:p>
            <a:r>
              <a:rPr lang="en-US" dirty="0" smtClean="0"/>
              <a:t>Seat back that when struck will completely fold over, limited only by coming into contact with the seat bottom or occupant in front.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735137"/>
            <a:ext cx="4408487"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3FD071CD-58D4-4128-AF39-78F25BF59CE6}" type="slidenum">
              <a:rPr lang="en-US" smtClean="0"/>
              <a:pPr/>
              <a:t>18</a:t>
            </a:fld>
            <a:endParaRPr lang="en-US" dirty="0"/>
          </a:p>
        </p:txBody>
      </p:sp>
    </p:spTree>
    <p:extLst>
      <p:ext uri="{BB962C8B-B14F-4D97-AF65-F5344CB8AC3E}">
        <p14:creationId xmlns:p14="http://schemas.microsoft.com/office/powerpoint/2010/main" val="2575701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02" y="125413"/>
            <a:ext cx="8472488" cy="609600"/>
          </a:xfrm>
        </p:spPr>
        <p:txBody>
          <a:bodyPr/>
          <a:lstStyle/>
          <a:p>
            <a:r>
              <a:rPr lang="en-US" dirty="0"/>
              <a:t>Full </a:t>
            </a:r>
            <a:r>
              <a:rPr lang="en-US" dirty="0" smtClean="0"/>
              <a:t>Break-Over </a:t>
            </a:r>
            <a:r>
              <a:rPr lang="en-US" dirty="0"/>
              <a:t>Seat Back</a:t>
            </a:r>
          </a:p>
        </p:txBody>
      </p:sp>
      <p:sp>
        <p:nvSpPr>
          <p:cNvPr id="9" name="TextBox 8"/>
          <p:cNvSpPr txBox="1"/>
          <p:nvPr/>
        </p:nvSpPr>
        <p:spPr>
          <a:xfrm>
            <a:off x="2803727" y="969316"/>
            <a:ext cx="3536546" cy="461665"/>
          </a:xfrm>
          <a:prstGeom prst="rect">
            <a:avLst/>
          </a:prstGeom>
          <a:noFill/>
        </p:spPr>
        <p:txBody>
          <a:bodyPr wrap="none" rtlCol="0">
            <a:spAutoFit/>
          </a:bodyPr>
          <a:lstStyle/>
          <a:p>
            <a:pPr>
              <a:buNone/>
            </a:pPr>
            <a:r>
              <a:rPr lang="en-US" b="1" dirty="0" smtClean="0"/>
              <a:t>Current Brace Position</a:t>
            </a:r>
            <a:endParaRPr lang="en-US" b="1" dirty="0"/>
          </a:p>
        </p:txBody>
      </p:sp>
      <p:pic>
        <p:nvPicPr>
          <p:cNvPr id="5" name="A13001_FwP1_4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30981"/>
            <a:ext cx="9144000" cy="4572000"/>
          </a:xfrm>
          <a:prstGeom prst="rect">
            <a:avLst/>
          </a:prstGeom>
        </p:spPr>
      </p:pic>
      <p:sp>
        <p:nvSpPr>
          <p:cNvPr id="3" name="Slide Number Placeholder 2"/>
          <p:cNvSpPr>
            <a:spLocks noGrp="1"/>
          </p:cNvSpPr>
          <p:nvPr>
            <p:ph type="sldNum" sz="quarter" idx="4"/>
          </p:nvPr>
        </p:nvSpPr>
        <p:spPr/>
        <p:txBody>
          <a:bodyPr/>
          <a:lstStyle/>
          <a:p>
            <a:fld id="{3FD071CD-58D4-4128-AF39-78F25BF59CE6}" type="slidenum">
              <a:rPr lang="en-US" smtClean="0"/>
              <a:pPr/>
              <a:t>19</a:t>
            </a:fld>
            <a:endParaRPr lang="en-US" dirty="0"/>
          </a:p>
        </p:txBody>
      </p:sp>
    </p:spTree>
    <p:extLst>
      <p:ext uri="{BB962C8B-B14F-4D97-AF65-F5344CB8AC3E}">
        <p14:creationId xmlns:p14="http://schemas.microsoft.com/office/powerpoint/2010/main" val="310987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z="3600"/>
              <a:t>Talk Overview</a:t>
            </a:r>
          </a:p>
        </p:txBody>
      </p:sp>
      <p:sp>
        <p:nvSpPr>
          <p:cNvPr id="104451" name="Rectangle 3"/>
          <p:cNvSpPr>
            <a:spLocks noGrp="1" noChangeArrowheads="1"/>
          </p:cNvSpPr>
          <p:nvPr>
            <p:ph type="body" idx="1"/>
          </p:nvPr>
        </p:nvSpPr>
        <p:spPr>
          <a:xfrm>
            <a:off x="486156" y="1080168"/>
            <a:ext cx="8050213" cy="4391025"/>
          </a:xfrm>
        </p:spPr>
        <p:txBody>
          <a:bodyPr/>
          <a:lstStyle/>
          <a:p>
            <a:r>
              <a:rPr lang="en-US" dirty="0" smtClean="0"/>
              <a:t>Background</a:t>
            </a:r>
          </a:p>
          <a:p>
            <a:r>
              <a:rPr lang="en-US" dirty="0" smtClean="0"/>
              <a:t>National Transportation Safety Board Recommendation</a:t>
            </a:r>
          </a:p>
          <a:p>
            <a:r>
              <a:rPr lang="en-US" dirty="0" smtClean="0"/>
              <a:t>Testing</a:t>
            </a:r>
          </a:p>
          <a:p>
            <a:r>
              <a:rPr lang="en-US" dirty="0" smtClean="0"/>
              <a:t>Instrumentation</a:t>
            </a:r>
          </a:p>
          <a:p>
            <a:r>
              <a:rPr lang="en-US" dirty="0" smtClean="0"/>
              <a:t>Test Matrix</a:t>
            </a:r>
          </a:p>
          <a:p>
            <a:r>
              <a:rPr lang="en-US" dirty="0" smtClean="0"/>
              <a:t>Seat Back</a:t>
            </a:r>
          </a:p>
          <a:p>
            <a:r>
              <a:rPr lang="en-US" dirty="0" smtClean="0"/>
              <a:t>Injuries</a:t>
            </a:r>
          </a:p>
          <a:p>
            <a:r>
              <a:rPr lang="en-US" dirty="0" smtClean="0"/>
              <a:t>Observations</a:t>
            </a:r>
          </a:p>
          <a:p>
            <a:r>
              <a:rPr lang="en-US" dirty="0" smtClean="0"/>
              <a:t>New Brace Recommendation</a:t>
            </a:r>
            <a:endParaRPr lang="en-US" dirty="0"/>
          </a:p>
        </p:txBody>
      </p:sp>
      <p:sp>
        <p:nvSpPr>
          <p:cNvPr id="2" name="Slide Number Placeholder 1"/>
          <p:cNvSpPr>
            <a:spLocks noGrp="1"/>
          </p:cNvSpPr>
          <p:nvPr>
            <p:ph type="sldNum" sz="quarter" idx="4"/>
          </p:nvPr>
        </p:nvSpPr>
        <p:spPr/>
        <p:txBody>
          <a:bodyPr/>
          <a:lstStyle/>
          <a:p>
            <a:fld id="{3FD071CD-58D4-4128-AF39-78F25BF59CE6}"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Injuries</a:t>
            </a:r>
            <a:endParaRPr lang="en-US" dirty="0"/>
          </a:p>
        </p:txBody>
      </p:sp>
      <p:sp>
        <p:nvSpPr>
          <p:cNvPr id="3" name="Content Placeholder 2"/>
          <p:cNvSpPr>
            <a:spLocks noGrp="1"/>
          </p:cNvSpPr>
          <p:nvPr>
            <p:ph idx="1"/>
          </p:nvPr>
        </p:nvSpPr>
        <p:spPr/>
        <p:txBody>
          <a:bodyPr/>
          <a:lstStyle/>
          <a:p>
            <a:r>
              <a:rPr lang="en-US" dirty="0" smtClean="0"/>
              <a:t>To assess injuries an evaluation of loads and accelerations recorded from the dummy are compared with existing injury criteria that are derived from humans. </a:t>
            </a:r>
            <a:endParaRPr lang="en-US" dirty="0"/>
          </a:p>
          <a:p>
            <a:r>
              <a:rPr lang="en-US" dirty="0" smtClean="0"/>
              <a:t>Head, neck, upper leg, and lower-leg injuries were evaluated. </a:t>
            </a:r>
          </a:p>
        </p:txBody>
      </p:sp>
      <p:sp>
        <p:nvSpPr>
          <p:cNvPr id="5" name="Slide Number Placeholder 4"/>
          <p:cNvSpPr>
            <a:spLocks noGrp="1"/>
          </p:cNvSpPr>
          <p:nvPr>
            <p:ph type="sldNum" sz="quarter" idx="4"/>
          </p:nvPr>
        </p:nvSpPr>
        <p:spPr/>
        <p:txBody>
          <a:bodyPr/>
          <a:lstStyle/>
          <a:p>
            <a:fld id="{3FD071CD-58D4-4128-AF39-78F25BF59CE6}" type="slidenum">
              <a:rPr lang="en-US" smtClean="0"/>
              <a:pPr/>
              <a:t>20</a:t>
            </a:fld>
            <a:endParaRPr lang="en-US" dirty="0"/>
          </a:p>
        </p:txBody>
      </p:sp>
    </p:spTree>
    <p:extLst>
      <p:ext uri="{BB962C8B-B14F-4D97-AF65-F5344CB8AC3E}">
        <p14:creationId xmlns:p14="http://schemas.microsoft.com/office/powerpoint/2010/main" val="2760990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Injuries</a:t>
            </a:r>
            <a:endParaRPr lang="en-US" dirty="0"/>
          </a:p>
        </p:txBody>
      </p:sp>
      <p:sp>
        <p:nvSpPr>
          <p:cNvPr id="3" name="Content Placeholder 2"/>
          <p:cNvSpPr>
            <a:spLocks noGrp="1"/>
          </p:cNvSpPr>
          <p:nvPr>
            <p:ph idx="1"/>
          </p:nvPr>
        </p:nvSpPr>
        <p:spPr/>
        <p:txBody>
          <a:bodyPr/>
          <a:lstStyle/>
          <a:p>
            <a:r>
              <a:rPr lang="en-US" sz="2400" dirty="0" smtClean="0"/>
              <a:t>Head Injury Criteria (HIC) </a:t>
            </a:r>
            <a:r>
              <a:rPr lang="en-US" sz="2400" dirty="0"/>
              <a:t>is the maximum integral value of the head acceleration. </a:t>
            </a:r>
            <a:endParaRPr lang="en-US" sz="2400" dirty="0" smtClean="0"/>
          </a:p>
          <a:p>
            <a:r>
              <a:rPr lang="en-US" sz="2400" dirty="0" smtClean="0"/>
              <a:t>The HIC limit is 1000, which represents a 23% risk of a serious head injury</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 y="3788728"/>
            <a:ext cx="32496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13559" y="5622781"/>
            <a:ext cx="7723433" cy="430887"/>
          </a:xfrm>
          <a:prstGeom prst="rect">
            <a:avLst/>
          </a:prstGeom>
          <a:noFill/>
        </p:spPr>
        <p:txBody>
          <a:bodyPr wrap="square" rtlCol="0">
            <a:spAutoFit/>
          </a:bodyPr>
          <a:lstStyle/>
          <a:p>
            <a:pPr>
              <a:buNone/>
            </a:pPr>
            <a:r>
              <a:rPr lang="en-US" sz="1100" dirty="0" smtClean="0"/>
              <a:t>*In this test the chin of the dummy caught on the top of the tray table causing excessive bending moments and loads, which in turn lowered the HIC. </a:t>
            </a:r>
            <a:endParaRPr lang="en-US" sz="1100"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21</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67" y="3084671"/>
            <a:ext cx="4292600"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869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Neck Injuries</a:t>
            </a:r>
            <a:endParaRPr lang="en-US" dirty="0"/>
          </a:p>
        </p:txBody>
      </p:sp>
      <p:sp>
        <p:nvSpPr>
          <p:cNvPr id="3" name="Content Placeholder 2"/>
          <p:cNvSpPr>
            <a:spLocks noGrp="1"/>
          </p:cNvSpPr>
          <p:nvPr>
            <p:ph idx="1"/>
          </p:nvPr>
        </p:nvSpPr>
        <p:spPr>
          <a:xfrm>
            <a:off x="182880" y="1160653"/>
            <a:ext cx="8961120" cy="4391025"/>
          </a:xfrm>
        </p:spPr>
        <p:txBody>
          <a:bodyPr/>
          <a:lstStyle/>
          <a:p>
            <a:r>
              <a:rPr lang="en-US" dirty="0"/>
              <a:t>Normalized neck injury criteria (</a:t>
            </a:r>
            <a:r>
              <a:rPr lang="en-US" dirty="0" err="1"/>
              <a:t>N</a:t>
            </a:r>
            <a:r>
              <a:rPr lang="en-US" baseline="-25000" dirty="0" err="1"/>
              <a:t>ij</a:t>
            </a:r>
            <a:r>
              <a:rPr lang="en-US" dirty="0"/>
              <a:t>) </a:t>
            </a:r>
            <a:r>
              <a:rPr lang="en-US" dirty="0" smtClean="0"/>
              <a:t>was </a:t>
            </a:r>
            <a:r>
              <a:rPr lang="en-US" dirty="0"/>
              <a:t>used to evaluate neck injury risk.</a:t>
            </a:r>
          </a:p>
          <a:p>
            <a:r>
              <a:rPr lang="en-US" dirty="0"/>
              <a:t>Not currently used in aviation testing, but a limit of 1 is called out in automotive testing (FMVSS 208</a:t>
            </a:r>
            <a:r>
              <a:rPr lang="en-US" dirty="0" smtClean="0"/>
              <a:t>).</a:t>
            </a:r>
            <a:r>
              <a:rPr lang="en-US" dirty="0"/>
              <a:t>	</a:t>
            </a:r>
            <a:r>
              <a:rPr lang="en-US" dirty="0" smtClean="0"/>
              <a:t>		</a:t>
            </a:r>
            <a:endParaRPr lang="en-US" dirty="0"/>
          </a:p>
        </p:txBody>
      </p:sp>
      <p:pic>
        <p:nvPicPr>
          <p:cNvPr id="5123" name="Picture 3" descr="C:\Users\AAM630AT\Pictures\Nij.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0026" y="3685985"/>
            <a:ext cx="2183446" cy="1029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0135" y="5622781"/>
            <a:ext cx="7723433" cy="430887"/>
          </a:xfrm>
          <a:prstGeom prst="rect">
            <a:avLst/>
          </a:prstGeom>
          <a:noFill/>
        </p:spPr>
        <p:txBody>
          <a:bodyPr wrap="square" rtlCol="0">
            <a:spAutoFit/>
          </a:bodyPr>
          <a:lstStyle/>
          <a:p>
            <a:pPr>
              <a:buNone/>
            </a:pPr>
            <a:r>
              <a:rPr lang="en-US" sz="1100" dirty="0" smtClean="0"/>
              <a:t>*In this test the chin of the dummy caught on the top of the tray table causing excessive bending moments and loads, which in turn lowered the HIC. </a:t>
            </a:r>
            <a:endParaRPr lang="en-US" sz="1100" dirty="0"/>
          </a:p>
        </p:txBody>
      </p:sp>
      <p:sp>
        <p:nvSpPr>
          <p:cNvPr id="7" name="Slide Number Placeholder 6"/>
          <p:cNvSpPr>
            <a:spLocks noGrp="1"/>
          </p:cNvSpPr>
          <p:nvPr>
            <p:ph type="sldNum" sz="quarter" idx="4"/>
          </p:nvPr>
        </p:nvSpPr>
        <p:spPr/>
        <p:txBody>
          <a:bodyPr/>
          <a:lstStyle/>
          <a:p>
            <a:fld id="{3FD071CD-58D4-4128-AF39-78F25BF59CE6}" type="slidenum">
              <a:rPr lang="en-US" smtClean="0"/>
              <a:pPr/>
              <a:t>22</a:t>
            </a:fld>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855" y="3346514"/>
            <a:ext cx="44624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278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Leg Injuries</a:t>
            </a:r>
            <a:endParaRPr lang="en-US" dirty="0"/>
          </a:p>
        </p:txBody>
      </p:sp>
      <p:sp>
        <p:nvSpPr>
          <p:cNvPr id="3" name="Content Placeholder 2"/>
          <p:cNvSpPr>
            <a:spLocks noGrp="1"/>
          </p:cNvSpPr>
          <p:nvPr>
            <p:ph idx="1"/>
          </p:nvPr>
        </p:nvSpPr>
        <p:spPr>
          <a:xfrm>
            <a:off x="274320" y="1508125"/>
            <a:ext cx="8769096" cy="4391025"/>
          </a:xfrm>
        </p:spPr>
        <p:txBody>
          <a:bodyPr/>
          <a:lstStyle/>
          <a:p>
            <a:r>
              <a:rPr lang="en-US" dirty="0" smtClean="0"/>
              <a:t>Risk of injury is </a:t>
            </a:r>
            <a:r>
              <a:rPr lang="en-US" dirty="0"/>
              <a:t>based on the load measured in the femur. </a:t>
            </a:r>
            <a:endParaRPr lang="en-US" dirty="0" smtClean="0"/>
          </a:p>
          <a:p>
            <a:r>
              <a:rPr lang="en-US" dirty="0" err="1" smtClean="0"/>
              <a:t>Fz</a:t>
            </a:r>
            <a:r>
              <a:rPr lang="en-US" dirty="0" smtClean="0"/>
              <a:t> limit is 2250 </a:t>
            </a:r>
            <a:r>
              <a:rPr lang="en-US" dirty="0" err="1" smtClean="0"/>
              <a:t>lbs</a:t>
            </a:r>
            <a:r>
              <a:rPr lang="en-US" dirty="0" smtClean="0"/>
              <a:t>, which represents a 15% risk of serious injury to the knee-thigh-hip complex.</a:t>
            </a:r>
            <a:endParaRPr lang="en-US" dirty="0"/>
          </a:p>
        </p:txBody>
      </p:sp>
      <p:sp>
        <p:nvSpPr>
          <p:cNvPr id="6" name="Slide Number Placeholder 5"/>
          <p:cNvSpPr>
            <a:spLocks noGrp="1"/>
          </p:cNvSpPr>
          <p:nvPr>
            <p:ph type="sldNum" sz="quarter" idx="4"/>
          </p:nvPr>
        </p:nvSpPr>
        <p:spPr/>
        <p:txBody>
          <a:bodyPr/>
          <a:lstStyle/>
          <a:p>
            <a:fld id="{3FD071CD-58D4-4128-AF39-78F25BF59CE6}" type="slidenum">
              <a:rPr lang="en-US" smtClean="0"/>
              <a:pPr/>
              <a:t>23</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4" y="3431381"/>
            <a:ext cx="7078663"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848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Leg Injuries</a:t>
            </a:r>
            <a:endParaRPr lang="en-US" dirty="0"/>
          </a:p>
        </p:txBody>
      </p:sp>
      <p:sp>
        <p:nvSpPr>
          <p:cNvPr id="3" name="Content Placeholder 2"/>
          <p:cNvSpPr>
            <a:spLocks noGrp="1"/>
          </p:cNvSpPr>
          <p:nvPr>
            <p:ph idx="1"/>
          </p:nvPr>
        </p:nvSpPr>
        <p:spPr>
          <a:xfrm>
            <a:off x="484632" y="1362456"/>
            <a:ext cx="8330184" cy="4436110"/>
          </a:xfrm>
        </p:spPr>
        <p:txBody>
          <a:bodyPr/>
          <a:lstStyle/>
          <a:p>
            <a:r>
              <a:rPr lang="en-US" dirty="0" smtClean="0"/>
              <a:t>To evaluate lower leg injuries the tibia index (TI) was utilized.</a:t>
            </a:r>
          </a:p>
          <a:p>
            <a:r>
              <a:rPr lang="en-US" dirty="0" smtClean="0"/>
              <a:t>This incorporates the bending moments, as well as axial force.</a:t>
            </a:r>
          </a:p>
          <a:p>
            <a:r>
              <a:rPr lang="en-US" dirty="0" smtClean="0"/>
              <a:t>This was done </a:t>
            </a:r>
            <a:r>
              <a:rPr lang="en-US" dirty="0"/>
              <a:t>at both the upper and lower ends of the </a:t>
            </a:r>
            <a:r>
              <a:rPr lang="en-US" dirty="0" smtClean="0"/>
              <a:t>tibia for each leg. </a:t>
            </a:r>
          </a:p>
          <a:p>
            <a:r>
              <a:rPr lang="en-US" dirty="0" smtClean="0"/>
              <a:t>The position of the legs were altered between vertical, forward, and aft to find the most effective way to limit flail. </a:t>
            </a:r>
          </a:p>
          <a:p>
            <a:pPr marL="0" indent="0">
              <a:buNone/>
            </a:pPr>
            <a:r>
              <a:rPr lang="en-US" dirty="0"/>
              <a:t>	</a:t>
            </a:r>
            <a:r>
              <a:rPr lang="en-US" dirty="0" smtClean="0"/>
              <a:t>			</a:t>
            </a:r>
            <a:endParaRPr lang="en-US"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24</a:t>
            </a:fld>
            <a:endParaRPr lang="en-US" dirty="0"/>
          </a:p>
        </p:txBody>
      </p:sp>
    </p:spTree>
    <p:extLst>
      <p:ext uri="{BB962C8B-B14F-4D97-AF65-F5344CB8AC3E}">
        <p14:creationId xmlns:p14="http://schemas.microsoft.com/office/powerpoint/2010/main" val="1487823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Leg Injuries</a:t>
            </a:r>
            <a:endParaRPr lang="en-US" dirty="0"/>
          </a:p>
        </p:txBody>
      </p:sp>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891341" y="3849623"/>
            <a:ext cx="3078924" cy="20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2061" y="3841347"/>
            <a:ext cx="3078924" cy="204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descr="X:\Digital Photos\2012 JPEGS\A12035_0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20123" y="1715614"/>
            <a:ext cx="3078925" cy="2046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02070" y="3400044"/>
            <a:ext cx="2068195" cy="461665"/>
          </a:xfrm>
          <a:prstGeom prst="rect">
            <a:avLst/>
          </a:prstGeom>
          <a:noFill/>
        </p:spPr>
        <p:txBody>
          <a:bodyPr wrap="none" rtlCol="0">
            <a:spAutoFit/>
          </a:bodyPr>
          <a:lstStyle/>
          <a:p>
            <a:pPr>
              <a:buNone/>
            </a:pPr>
            <a:r>
              <a:rPr lang="en-US" dirty="0" smtClean="0"/>
              <a:t>Legs Forward</a:t>
            </a:r>
            <a:endParaRPr lang="en-US" dirty="0"/>
          </a:p>
        </p:txBody>
      </p:sp>
      <p:sp>
        <p:nvSpPr>
          <p:cNvPr id="7" name="TextBox 6"/>
          <p:cNvSpPr txBox="1"/>
          <p:nvPr/>
        </p:nvSpPr>
        <p:spPr>
          <a:xfrm>
            <a:off x="222060" y="3387958"/>
            <a:ext cx="1296189" cy="461665"/>
          </a:xfrm>
          <a:prstGeom prst="rect">
            <a:avLst/>
          </a:prstGeom>
          <a:noFill/>
        </p:spPr>
        <p:txBody>
          <a:bodyPr wrap="none" rtlCol="0">
            <a:spAutoFit/>
          </a:bodyPr>
          <a:lstStyle/>
          <a:p>
            <a:pPr>
              <a:buNone/>
            </a:pPr>
            <a:r>
              <a:rPr lang="en-US" dirty="0" smtClean="0"/>
              <a:t>Legs Aft</a:t>
            </a:r>
            <a:endParaRPr lang="en-US" dirty="0"/>
          </a:p>
        </p:txBody>
      </p:sp>
      <p:sp>
        <p:nvSpPr>
          <p:cNvPr id="8" name="TextBox 7"/>
          <p:cNvSpPr txBox="1"/>
          <p:nvPr/>
        </p:nvSpPr>
        <p:spPr>
          <a:xfrm>
            <a:off x="3585280" y="1253949"/>
            <a:ext cx="1948610" cy="461665"/>
          </a:xfrm>
          <a:prstGeom prst="rect">
            <a:avLst/>
          </a:prstGeom>
          <a:noFill/>
        </p:spPr>
        <p:txBody>
          <a:bodyPr wrap="none" rtlCol="0">
            <a:spAutoFit/>
          </a:bodyPr>
          <a:lstStyle/>
          <a:p>
            <a:pPr>
              <a:buNone/>
            </a:pPr>
            <a:r>
              <a:rPr lang="en-US" dirty="0" smtClean="0"/>
              <a:t>Legs Vertical</a:t>
            </a:r>
            <a:endParaRPr lang="en-US" dirty="0"/>
          </a:p>
        </p:txBody>
      </p:sp>
      <p:sp>
        <p:nvSpPr>
          <p:cNvPr id="4" name="Slide Number Placeholder 3"/>
          <p:cNvSpPr>
            <a:spLocks noGrp="1"/>
          </p:cNvSpPr>
          <p:nvPr>
            <p:ph type="sldNum" sz="quarter" idx="4"/>
          </p:nvPr>
        </p:nvSpPr>
        <p:spPr/>
        <p:txBody>
          <a:bodyPr/>
          <a:lstStyle/>
          <a:p>
            <a:fld id="{3FD071CD-58D4-4128-AF39-78F25BF59CE6}" type="slidenum">
              <a:rPr lang="en-US" smtClean="0"/>
              <a:pPr/>
              <a:t>25</a:t>
            </a:fld>
            <a:endParaRPr lang="en-US" dirty="0"/>
          </a:p>
        </p:txBody>
      </p:sp>
    </p:spTree>
    <p:extLst>
      <p:ext uri="{BB962C8B-B14F-4D97-AF65-F5344CB8AC3E}">
        <p14:creationId xmlns:p14="http://schemas.microsoft.com/office/powerpoint/2010/main" val="295038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Leg Injuries</a:t>
            </a:r>
            <a:endParaRPr lang="en-US" dirty="0"/>
          </a:p>
        </p:txBody>
      </p:sp>
      <p:sp>
        <p:nvSpPr>
          <p:cNvPr id="3" name="Content Placeholder 2"/>
          <p:cNvSpPr>
            <a:spLocks noGrp="1"/>
          </p:cNvSpPr>
          <p:nvPr>
            <p:ph idx="1"/>
          </p:nvPr>
        </p:nvSpPr>
        <p:spPr>
          <a:xfrm>
            <a:off x="458724" y="1186628"/>
            <a:ext cx="8050213" cy="4391025"/>
          </a:xfrm>
        </p:spPr>
        <p:txBody>
          <a:bodyPr/>
          <a:lstStyle/>
          <a:p>
            <a:r>
              <a:rPr lang="en-US" dirty="0"/>
              <a:t>Lower leg injuries are not currently a pass/ fail testing criteria in aviation.</a:t>
            </a:r>
          </a:p>
          <a:p>
            <a:r>
              <a:rPr lang="en-US" dirty="0"/>
              <a:t>Currently the </a:t>
            </a:r>
            <a:r>
              <a:rPr lang="en-US" dirty="0" smtClean="0"/>
              <a:t>European Enhanced Vehicle Safety Committee (EEVC) </a:t>
            </a:r>
            <a:r>
              <a:rPr lang="en-US" dirty="0"/>
              <a:t>limits the TI to 1.3 for automotive testing.</a:t>
            </a:r>
          </a:p>
          <a:p>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76" y="3611062"/>
            <a:ext cx="2432304" cy="196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4"/>
          </p:nvPr>
        </p:nvSpPr>
        <p:spPr/>
        <p:txBody>
          <a:bodyPr/>
          <a:lstStyle/>
          <a:p>
            <a:fld id="{3FD071CD-58D4-4128-AF39-78F25BF59CE6}" type="slidenum">
              <a:rPr lang="en-US" smtClean="0"/>
              <a:pPr/>
              <a:t>26</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647" y="3858390"/>
            <a:ext cx="6138863"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035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Leg Injuries</a:t>
            </a:r>
            <a:endParaRPr lang="en-US" dirty="0"/>
          </a:p>
        </p:txBody>
      </p:sp>
      <p:sp>
        <p:nvSpPr>
          <p:cNvPr id="3" name="Content Placeholder 2"/>
          <p:cNvSpPr>
            <a:spLocks noGrp="1"/>
          </p:cNvSpPr>
          <p:nvPr>
            <p:ph idx="1"/>
          </p:nvPr>
        </p:nvSpPr>
        <p:spPr>
          <a:xfrm>
            <a:off x="422873" y="1570863"/>
            <a:ext cx="4633757" cy="4391025"/>
          </a:xfrm>
        </p:spPr>
        <p:txBody>
          <a:bodyPr/>
          <a:lstStyle/>
          <a:p>
            <a:r>
              <a:rPr lang="en-US" sz="2400" dirty="0" smtClean="0"/>
              <a:t>A test was run with no floor to simulate a shorter stature occupant whose legs do not touch the floor and will flail forward unimpeded. </a:t>
            </a:r>
          </a:p>
          <a:p>
            <a:r>
              <a:rPr lang="en-US" sz="2400" dirty="0" smtClean="0"/>
              <a:t>The TI was well within the injury limits.</a:t>
            </a:r>
          </a:p>
          <a:p>
            <a:r>
              <a:rPr lang="en-US" sz="2400" dirty="0" smtClean="0"/>
              <a:t>Injury risk was on par with the baseline tests.</a:t>
            </a:r>
            <a:endParaRPr lang="en-US" sz="2400" dirty="0"/>
          </a:p>
        </p:txBody>
      </p:sp>
      <p:pic>
        <p:nvPicPr>
          <p:cNvPr id="15361" name="Picture 1" descr="X:\Digital Photos\2013 JPEGS\A13002_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56631" y="1544125"/>
            <a:ext cx="3803905" cy="33662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3FD071CD-58D4-4128-AF39-78F25BF59CE6}" type="slidenum">
              <a:rPr lang="en-US" smtClean="0"/>
              <a:pPr/>
              <a:t>27</a:t>
            </a:fld>
            <a:endParaRPr lang="en-US" dirty="0"/>
          </a:p>
        </p:txBody>
      </p:sp>
    </p:spTree>
    <p:extLst>
      <p:ext uri="{BB962C8B-B14F-4D97-AF65-F5344CB8AC3E}">
        <p14:creationId xmlns:p14="http://schemas.microsoft.com/office/powerpoint/2010/main" val="1169558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02" y="125413"/>
            <a:ext cx="8472488" cy="609600"/>
          </a:xfrm>
        </p:spPr>
        <p:txBody>
          <a:bodyPr/>
          <a:lstStyle/>
          <a:p>
            <a:r>
              <a:rPr lang="en-US" dirty="0" smtClean="0"/>
              <a:t>Lower Leg Injuries</a:t>
            </a:r>
            <a:endParaRPr lang="en-US" dirty="0"/>
          </a:p>
        </p:txBody>
      </p:sp>
      <p:sp>
        <p:nvSpPr>
          <p:cNvPr id="7" name="TextBox 6"/>
          <p:cNvSpPr txBox="1"/>
          <p:nvPr/>
        </p:nvSpPr>
        <p:spPr>
          <a:xfrm>
            <a:off x="3284628" y="969317"/>
            <a:ext cx="2574744" cy="461665"/>
          </a:xfrm>
          <a:prstGeom prst="rect">
            <a:avLst/>
          </a:prstGeom>
          <a:noFill/>
        </p:spPr>
        <p:txBody>
          <a:bodyPr wrap="none" rtlCol="0">
            <a:spAutoFit/>
          </a:bodyPr>
          <a:lstStyle/>
          <a:p>
            <a:pPr>
              <a:buNone/>
            </a:pPr>
            <a:r>
              <a:rPr lang="en-US" b="1" dirty="0" smtClean="0"/>
              <a:t>Upright Position</a:t>
            </a:r>
            <a:endParaRPr lang="en-US" b="1"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28</a:t>
            </a:fld>
            <a:endParaRPr lang="en-US" dirty="0"/>
          </a:p>
        </p:txBody>
      </p:sp>
      <p:pic>
        <p:nvPicPr>
          <p:cNvPr id="6" name="A13002_FeP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85262"/>
            <a:ext cx="9144000" cy="4572000"/>
          </a:xfrm>
          <a:prstGeom prst="rect">
            <a:avLst/>
          </a:prstGeom>
        </p:spPr>
      </p:pic>
    </p:spTree>
    <p:extLst>
      <p:ext uri="{BB962C8B-B14F-4D97-AF65-F5344CB8AC3E}">
        <p14:creationId xmlns:p14="http://schemas.microsoft.com/office/powerpoint/2010/main" val="53106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102109" y="1297813"/>
            <a:ext cx="5159844" cy="4391025"/>
          </a:xfrm>
        </p:spPr>
        <p:txBody>
          <a:bodyPr/>
          <a:lstStyle/>
          <a:p>
            <a:r>
              <a:rPr lang="en-US" sz="2400" dirty="0"/>
              <a:t>HIC values were above the limit on several tests.</a:t>
            </a:r>
          </a:p>
          <a:p>
            <a:r>
              <a:rPr lang="en-US" sz="2400" dirty="0"/>
              <a:t>The arms were observed pushing the seat back away from the occupant both in braced and upright positions.</a:t>
            </a:r>
          </a:p>
          <a:p>
            <a:r>
              <a:rPr lang="en-US" sz="2400" dirty="0"/>
              <a:t>This effectively allowed the occupant’s head to accelerate relative to the seat </a:t>
            </a:r>
            <a:r>
              <a:rPr lang="en-US" sz="2400" dirty="0" smtClean="0"/>
              <a:t>back, </a:t>
            </a:r>
            <a:r>
              <a:rPr lang="en-US" sz="2400" dirty="0"/>
              <a:t>increased injury risk. </a:t>
            </a:r>
          </a:p>
        </p:txBody>
      </p:sp>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179657" y="1517904"/>
            <a:ext cx="3882047" cy="382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3FD071CD-58D4-4128-AF39-78F25BF59CE6}" type="slidenum">
              <a:rPr lang="en-US" smtClean="0"/>
              <a:pPr/>
              <a:t>29</a:t>
            </a:fld>
            <a:endParaRPr lang="en-US" dirty="0"/>
          </a:p>
        </p:txBody>
      </p:sp>
    </p:spTree>
    <p:extLst>
      <p:ext uri="{BB962C8B-B14F-4D97-AF65-F5344CB8AC3E}">
        <p14:creationId xmlns:p14="http://schemas.microsoft.com/office/powerpoint/2010/main" val="2950568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a:t>Brace position protects occupants from secondary impact</a:t>
            </a:r>
          </a:p>
          <a:p>
            <a:pPr lvl="1"/>
            <a:r>
              <a:rPr lang="en-US" dirty="0"/>
              <a:t>That </a:t>
            </a:r>
            <a:r>
              <a:rPr lang="en-US" dirty="0" smtClean="0"/>
              <a:t>is, </a:t>
            </a:r>
            <a:r>
              <a:rPr lang="en-US" dirty="0"/>
              <a:t>the impact between a body segment, such as the head, and whatever it might hit in a crash. </a:t>
            </a:r>
          </a:p>
          <a:p>
            <a:r>
              <a:rPr lang="en-US" dirty="0"/>
              <a:t>During the </a:t>
            </a:r>
            <a:r>
              <a:rPr lang="en-US" dirty="0" smtClean="0"/>
              <a:t>1980s</a:t>
            </a:r>
            <a:r>
              <a:rPr lang="en-US" dirty="0"/>
              <a:t>, brace position recommendations were adjusted based on the </a:t>
            </a:r>
            <a:r>
              <a:rPr lang="en-US" dirty="0" smtClean="0"/>
              <a:t>then-new </a:t>
            </a:r>
            <a:r>
              <a:rPr lang="en-US" dirty="0"/>
              <a:t>dynamic impact test techniques.  </a:t>
            </a:r>
          </a:p>
          <a:p>
            <a:pPr lvl="0"/>
            <a:r>
              <a:rPr lang="en-US" dirty="0">
                <a:solidFill>
                  <a:srgbClr val="000000"/>
                </a:solidFill>
              </a:rPr>
              <a:t>These formed the basis of AC </a:t>
            </a:r>
            <a:r>
              <a:rPr lang="en-US" dirty="0" smtClean="0">
                <a:solidFill>
                  <a:srgbClr val="000000"/>
                </a:solidFill>
              </a:rPr>
              <a:t>121-24C </a:t>
            </a:r>
            <a:r>
              <a:rPr lang="en-US" dirty="0">
                <a:solidFill>
                  <a:srgbClr val="000000"/>
                </a:solidFill>
              </a:rPr>
              <a:t>Appendix 4. </a:t>
            </a:r>
          </a:p>
        </p:txBody>
      </p:sp>
      <p:sp>
        <p:nvSpPr>
          <p:cNvPr id="5" name="Slide Number Placeholder 4"/>
          <p:cNvSpPr>
            <a:spLocks noGrp="1"/>
          </p:cNvSpPr>
          <p:nvPr>
            <p:ph type="sldNum" sz="quarter" idx="4"/>
          </p:nvPr>
        </p:nvSpPr>
        <p:spPr/>
        <p:txBody>
          <a:bodyPr/>
          <a:lstStyle/>
          <a:p>
            <a:fld id="{3FD071CD-58D4-4128-AF39-78F25BF59CE6}" type="slidenum">
              <a:rPr lang="en-US" smtClean="0"/>
              <a:pPr/>
              <a:t>3</a:t>
            </a:fld>
            <a:endParaRPr lang="en-US" dirty="0"/>
          </a:p>
        </p:txBody>
      </p:sp>
    </p:spTree>
    <p:extLst>
      <p:ext uri="{BB962C8B-B14F-4D97-AF65-F5344CB8AC3E}">
        <p14:creationId xmlns:p14="http://schemas.microsoft.com/office/powerpoint/2010/main" val="2450764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Brace Recommendation</a:t>
            </a:r>
          </a:p>
        </p:txBody>
      </p:sp>
      <p:sp>
        <p:nvSpPr>
          <p:cNvPr id="3" name="Content Placeholder 2"/>
          <p:cNvSpPr>
            <a:spLocks noGrp="1"/>
          </p:cNvSpPr>
          <p:nvPr>
            <p:ph idx="1"/>
          </p:nvPr>
        </p:nvSpPr>
        <p:spPr>
          <a:xfrm>
            <a:off x="495300" y="1508125"/>
            <a:ext cx="4030979" cy="4391025"/>
          </a:xfrm>
        </p:spPr>
        <p:txBody>
          <a:bodyPr/>
          <a:lstStyle/>
          <a:p>
            <a:r>
              <a:rPr lang="en-US" sz="2000" dirty="0"/>
              <a:t>A need to keep the arms from interacting with the seat back was indicated. </a:t>
            </a:r>
          </a:p>
          <a:p>
            <a:r>
              <a:rPr lang="en-US" sz="2000" dirty="0"/>
              <a:t>Placing the arms down by the side of the lower legs prevents them from interacting with the seatback.</a:t>
            </a:r>
          </a:p>
          <a:p>
            <a:r>
              <a:rPr lang="en-US" sz="2000" dirty="0"/>
              <a:t>Holding onto the lower legs may provide a more stable position.</a:t>
            </a:r>
          </a:p>
        </p:txBody>
      </p:sp>
      <p:pic>
        <p:nvPicPr>
          <p:cNvPr id="12290" name="Picture 2" descr="X:\Digital Photos\2013 JPEGS\A13013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86163" y="1591056"/>
            <a:ext cx="4029237" cy="40782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3FD071CD-58D4-4128-AF39-78F25BF59CE6}" type="slidenum">
              <a:rPr lang="en-US" smtClean="0"/>
              <a:pPr/>
              <a:t>30</a:t>
            </a:fld>
            <a:endParaRPr lang="en-US" dirty="0"/>
          </a:p>
        </p:txBody>
      </p:sp>
    </p:spTree>
    <p:extLst>
      <p:ext uri="{BB962C8B-B14F-4D97-AF65-F5344CB8AC3E}">
        <p14:creationId xmlns:p14="http://schemas.microsoft.com/office/powerpoint/2010/main" val="272634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Brace Recommendation</a:t>
            </a:r>
          </a:p>
        </p:txBody>
      </p:sp>
      <p:sp>
        <p:nvSpPr>
          <p:cNvPr id="3" name="Content Placeholder 2"/>
          <p:cNvSpPr>
            <a:spLocks noGrp="1"/>
          </p:cNvSpPr>
          <p:nvPr>
            <p:ph idx="1"/>
          </p:nvPr>
        </p:nvSpPr>
        <p:spPr>
          <a:xfrm>
            <a:off x="495300" y="1508125"/>
            <a:ext cx="4030979" cy="4391025"/>
          </a:xfrm>
        </p:spPr>
        <p:txBody>
          <a:bodyPr/>
          <a:lstStyle/>
          <a:p>
            <a:r>
              <a:rPr lang="en-US" dirty="0" smtClean="0"/>
              <a:t>The TI numbers for the lower legs indicate that the leg position did not  change the injury potential.</a:t>
            </a:r>
            <a:endParaRPr lang="en-US" dirty="0"/>
          </a:p>
        </p:txBody>
      </p:sp>
      <p:pic>
        <p:nvPicPr>
          <p:cNvPr id="12290" name="Picture 2" descr="X:\Digital Photos\2013 JPEGS\A13013_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86163" y="1591056"/>
            <a:ext cx="4029237" cy="40782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3FD071CD-58D4-4128-AF39-78F25BF59CE6}" type="slidenum">
              <a:rPr lang="en-US" smtClean="0"/>
              <a:pPr/>
              <a:t>31</a:t>
            </a:fld>
            <a:endParaRPr lang="en-US" dirty="0"/>
          </a:p>
        </p:txBody>
      </p:sp>
    </p:spTree>
    <p:extLst>
      <p:ext uri="{BB962C8B-B14F-4D97-AF65-F5344CB8AC3E}">
        <p14:creationId xmlns:p14="http://schemas.microsoft.com/office/powerpoint/2010/main" val="84392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Brace Recommendation</a:t>
            </a:r>
          </a:p>
        </p:txBody>
      </p:sp>
      <p:sp>
        <p:nvSpPr>
          <p:cNvPr id="7" name="TextBox 6"/>
          <p:cNvSpPr txBox="1"/>
          <p:nvPr/>
        </p:nvSpPr>
        <p:spPr>
          <a:xfrm>
            <a:off x="2657854" y="1113335"/>
            <a:ext cx="3828292" cy="461665"/>
          </a:xfrm>
          <a:prstGeom prst="rect">
            <a:avLst/>
          </a:prstGeom>
          <a:noFill/>
        </p:spPr>
        <p:txBody>
          <a:bodyPr wrap="none" rtlCol="0">
            <a:spAutoFit/>
          </a:bodyPr>
          <a:lstStyle/>
          <a:p>
            <a:pPr>
              <a:buNone/>
            </a:pPr>
            <a:r>
              <a:rPr lang="en-US" dirty="0" smtClean="0"/>
              <a:t>Full Break-Over Seat Back</a:t>
            </a:r>
            <a:endParaRPr lang="en-US" dirty="0"/>
          </a:p>
        </p:txBody>
      </p:sp>
      <p:pic>
        <p:nvPicPr>
          <p:cNvPr id="5" name="A13012_FwP1_32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2029" y="1545336"/>
            <a:ext cx="8739941" cy="4370832"/>
          </a:xfrm>
        </p:spPr>
      </p:pic>
      <p:sp>
        <p:nvSpPr>
          <p:cNvPr id="4" name="Slide Number Placeholder 3"/>
          <p:cNvSpPr>
            <a:spLocks noGrp="1"/>
          </p:cNvSpPr>
          <p:nvPr>
            <p:ph type="sldNum" sz="quarter" idx="4"/>
          </p:nvPr>
        </p:nvSpPr>
        <p:spPr/>
        <p:txBody>
          <a:bodyPr/>
          <a:lstStyle/>
          <a:p>
            <a:fld id="{3FD071CD-58D4-4128-AF39-78F25BF59CE6}" type="slidenum">
              <a:rPr lang="en-US" smtClean="0"/>
              <a:pPr/>
              <a:t>32</a:t>
            </a:fld>
            <a:endParaRPr lang="en-US" dirty="0"/>
          </a:p>
        </p:txBody>
      </p:sp>
    </p:spTree>
    <p:extLst>
      <p:ext uri="{BB962C8B-B14F-4D97-AF65-F5344CB8AC3E}">
        <p14:creationId xmlns:p14="http://schemas.microsoft.com/office/powerpoint/2010/main" val="283875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Brace Recommendation</a:t>
            </a:r>
            <a:endParaRPr lang="en-US" dirty="0"/>
          </a:p>
        </p:txBody>
      </p:sp>
      <p:sp>
        <p:nvSpPr>
          <p:cNvPr id="3" name="Content Placeholder 2"/>
          <p:cNvSpPr>
            <a:spLocks noGrp="1"/>
          </p:cNvSpPr>
          <p:nvPr>
            <p:ph idx="1"/>
          </p:nvPr>
        </p:nvSpPr>
        <p:spPr/>
        <p:txBody>
          <a:bodyPr/>
          <a:lstStyle/>
          <a:p>
            <a:pPr marL="0" indent="0">
              <a:buNone/>
            </a:pPr>
            <a:r>
              <a:rPr lang="en-US" dirty="0"/>
              <a:t>The HIC for the new brace position was lower for each type of seat back</a:t>
            </a:r>
            <a:r>
              <a:rPr lang="en-US" dirty="0" smtClean="0"/>
              <a:t>.</a:t>
            </a:r>
            <a:endParaRPr lang="en-US" dirty="0"/>
          </a:p>
          <a:p>
            <a:endParaRPr lang="en-US" dirty="0"/>
          </a:p>
        </p:txBody>
      </p:sp>
      <p:sp>
        <p:nvSpPr>
          <p:cNvPr id="6" name="Slide Number Placeholder 5"/>
          <p:cNvSpPr>
            <a:spLocks noGrp="1"/>
          </p:cNvSpPr>
          <p:nvPr>
            <p:ph type="sldNum" sz="quarter" idx="4"/>
          </p:nvPr>
        </p:nvSpPr>
        <p:spPr/>
        <p:txBody>
          <a:bodyPr/>
          <a:lstStyle/>
          <a:p>
            <a:fld id="{3FD071CD-58D4-4128-AF39-78F25BF59CE6}" type="slidenum">
              <a:rPr lang="en-US" smtClean="0"/>
              <a:pPr/>
              <a:t>33</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22" y="2988818"/>
            <a:ext cx="8340725"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314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Brace Recommendation</a:t>
            </a:r>
            <a:endParaRPr lang="en-US" dirty="0"/>
          </a:p>
        </p:txBody>
      </p:sp>
      <p:sp>
        <p:nvSpPr>
          <p:cNvPr id="3" name="Content Placeholder 2"/>
          <p:cNvSpPr>
            <a:spLocks noGrp="1"/>
          </p:cNvSpPr>
          <p:nvPr>
            <p:ph idx="1"/>
          </p:nvPr>
        </p:nvSpPr>
        <p:spPr>
          <a:xfrm>
            <a:off x="486156" y="1316101"/>
            <a:ext cx="8050213" cy="4391025"/>
          </a:xfrm>
        </p:spPr>
        <p:txBody>
          <a:bodyPr/>
          <a:lstStyle/>
          <a:p>
            <a:r>
              <a:rPr lang="en-US" sz="2400" dirty="0" smtClean="0"/>
              <a:t>Being subjected to combined vertical/horizontal loads while in the current or proposed brace positions could alter the spinal injury risk, compared to the upright position, due to the spinal misalignment. </a:t>
            </a:r>
          </a:p>
          <a:p>
            <a:r>
              <a:rPr lang="en-US" sz="2400" dirty="0" smtClean="0"/>
              <a:t>An evaluation of this difference in injury risk requires data relating injury tolerance to spine bending angle (currently not available).</a:t>
            </a:r>
          </a:p>
          <a:p>
            <a:r>
              <a:rPr lang="en-US" sz="2400" dirty="0" smtClean="0"/>
              <a:t>Since the current and proposed brace positions result in a similar initial torso angle and torso kinematics, a difference in spinal injury risk is not expected. </a:t>
            </a:r>
            <a:endParaRPr lang="en-US" sz="2400" dirty="0"/>
          </a:p>
          <a:p>
            <a:endParaRPr lang="en-US" sz="2400" dirty="0"/>
          </a:p>
        </p:txBody>
      </p:sp>
      <p:sp>
        <p:nvSpPr>
          <p:cNvPr id="4" name="Slide Number Placeholder 3"/>
          <p:cNvSpPr>
            <a:spLocks noGrp="1"/>
          </p:cNvSpPr>
          <p:nvPr>
            <p:ph type="sldNum" sz="quarter" idx="4"/>
          </p:nvPr>
        </p:nvSpPr>
        <p:spPr/>
        <p:txBody>
          <a:bodyPr/>
          <a:lstStyle/>
          <a:p>
            <a:fld id="{3FD071CD-58D4-4128-AF39-78F25BF59CE6}" type="slidenum">
              <a:rPr lang="en-US" smtClean="0"/>
              <a:pPr/>
              <a:t>34</a:t>
            </a:fld>
            <a:endParaRPr lang="en-US" dirty="0"/>
          </a:p>
        </p:txBody>
      </p:sp>
    </p:spTree>
    <p:extLst>
      <p:ext uri="{BB962C8B-B14F-4D97-AF65-F5344CB8AC3E}">
        <p14:creationId xmlns:p14="http://schemas.microsoft.com/office/powerpoint/2010/main" val="3487913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386500" y="1291472"/>
            <a:ext cx="8167480" cy="4409715"/>
          </a:xfrm>
        </p:spPr>
        <p:txBody>
          <a:bodyPr/>
          <a:lstStyle/>
          <a:p>
            <a:r>
              <a:rPr lang="en-US" sz="2400" dirty="0" smtClean="0"/>
              <a:t>In answer to the NTSB recommendation to “</a:t>
            </a:r>
            <a:r>
              <a:rPr lang="en-US" sz="2400" dirty="0"/>
              <a:t>Conduct research to determine the most beneficial passenger brace position in airplanes with non-</a:t>
            </a:r>
            <a:r>
              <a:rPr lang="en-US" sz="2400" dirty="0" err="1"/>
              <a:t>breakover</a:t>
            </a:r>
            <a:r>
              <a:rPr lang="en-US" sz="2400" dirty="0"/>
              <a:t> seats </a:t>
            </a:r>
            <a:r>
              <a:rPr lang="en-US" sz="2400" dirty="0" smtClean="0"/>
              <a:t>installed.”</a:t>
            </a:r>
          </a:p>
          <a:p>
            <a:r>
              <a:rPr lang="en-US" sz="2400" dirty="0" smtClean="0"/>
              <a:t>Testing showed that as the seat technology has changed the most effective brace position has as well.</a:t>
            </a:r>
          </a:p>
          <a:p>
            <a:r>
              <a:rPr lang="en-US" sz="2400" dirty="0" smtClean="0"/>
              <a:t>The older brace position was effective in lowering HIC </a:t>
            </a:r>
            <a:r>
              <a:rPr lang="en-US" sz="2400" dirty="0" smtClean="0"/>
              <a:t>locked-out</a:t>
            </a:r>
            <a:r>
              <a:rPr lang="en-US" sz="2400" dirty="0" smtClean="0"/>
              <a:t>, but amplified HIC in the energy-absorbing seats that are more prevalent on newer aircraft.</a:t>
            </a:r>
            <a:endParaRPr lang="en-US" sz="2400"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35</a:t>
            </a:fld>
            <a:endParaRPr lang="en-US" dirty="0"/>
          </a:p>
        </p:txBody>
      </p:sp>
    </p:spTree>
    <p:extLst>
      <p:ext uri="{BB962C8B-B14F-4D97-AF65-F5344CB8AC3E}">
        <p14:creationId xmlns:p14="http://schemas.microsoft.com/office/powerpoint/2010/main" val="1219946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6" y="344488"/>
            <a:ext cx="8472488" cy="609600"/>
          </a:xfrm>
        </p:spPr>
        <p:txBody>
          <a:bodyPr/>
          <a:lstStyle/>
          <a:p>
            <a:r>
              <a:rPr lang="en-US" dirty="0" smtClean="0"/>
              <a:t>Conclusion</a:t>
            </a:r>
            <a:endParaRPr lang="en-US" dirty="0"/>
          </a:p>
        </p:txBody>
      </p:sp>
      <p:sp>
        <p:nvSpPr>
          <p:cNvPr id="3" name="Content Placeholder 2"/>
          <p:cNvSpPr>
            <a:spLocks noGrp="1"/>
          </p:cNvSpPr>
          <p:nvPr>
            <p:ph idx="1"/>
          </p:nvPr>
        </p:nvSpPr>
        <p:spPr>
          <a:xfrm>
            <a:off x="556038" y="1041781"/>
            <a:ext cx="8050213" cy="4391025"/>
          </a:xfrm>
        </p:spPr>
        <p:txBody>
          <a:bodyPr/>
          <a:lstStyle/>
          <a:p>
            <a:r>
              <a:rPr lang="en-US" sz="2400" dirty="0" smtClean="0"/>
              <a:t>The proposed brace position reduced HIC in all tested seat configurations, making it a good candidate for use in nearly all passenger seats in the flying fleet.</a:t>
            </a:r>
          </a:p>
          <a:p>
            <a:r>
              <a:rPr lang="en-US" sz="2400" dirty="0" smtClean="0"/>
              <a:t>This finding is based on results of impact tests with test dummies, but further study is necessary to determine whether the proposed position is practical to implement from a human factors perspective.</a:t>
            </a:r>
          </a:p>
          <a:p>
            <a:r>
              <a:rPr lang="en-US" sz="2400" dirty="0"/>
              <a:t>This work is to support the Fire &amp; Cabin Safety Technical Community Representative Group Project 2011-05/2012-06: Prevention of Injuries </a:t>
            </a:r>
            <a:r>
              <a:rPr lang="en-US" sz="2400" dirty="0" smtClean="0"/>
              <a:t>That </a:t>
            </a:r>
            <a:r>
              <a:rPr lang="en-US" sz="2400" dirty="0"/>
              <a:t>Impede Egress. </a:t>
            </a:r>
          </a:p>
          <a:p>
            <a:endParaRPr lang="en-US" sz="2400"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36</a:t>
            </a:fld>
            <a:endParaRPr lang="en-US" dirty="0"/>
          </a:p>
        </p:txBody>
      </p:sp>
    </p:spTree>
    <p:extLst>
      <p:ext uri="{BB962C8B-B14F-4D97-AF65-F5344CB8AC3E}">
        <p14:creationId xmlns:p14="http://schemas.microsoft.com/office/powerpoint/2010/main" val="3634709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250" y="1058751"/>
            <a:ext cx="4717500" cy="477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
          </p:nvPr>
        </p:nvSpPr>
        <p:spPr/>
        <p:txBody>
          <a:bodyPr/>
          <a:lstStyle/>
          <a:p>
            <a:fld id="{3FD071CD-58D4-4128-AF39-78F25BF59CE6}" type="slidenum">
              <a:rPr lang="en-US" smtClean="0"/>
              <a:pPr/>
              <a:t>37</a:t>
            </a:fld>
            <a:endParaRPr lang="en-US" dirty="0"/>
          </a:p>
        </p:txBody>
      </p:sp>
    </p:spTree>
    <p:extLst>
      <p:ext uri="{BB962C8B-B14F-4D97-AF65-F5344CB8AC3E}">
        <p14:creationId xmlns:p14="http://schemas.microsoft.com/office/powerpoint/2010/main" val="3780149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grpSp>
        <p:nvGrpSpPr>
          <p:cNvPr id="4" name="Group 3"/>
          <p:cNvGrpSpPr/>
          <p:nvPr/>
        </p:nvGrpSpPr>
        <p:grpSpPr>
          <a:xfrm>
            <a:off x="913186" y="1814213"/>
            <a:ext cx="7137666" cy="2574224"/>
            <a:chOff x="913186" y="1897338"/>
            <a:chExt cx="7137666" cy="2574224"/>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86" y="1897338"/>
              <a:ext cx="2808244" cy="257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386" y="1897338"/>
              <a:ext cx="2306773" cy="23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217" y="2016400"/>
              <a:ext cx="2373635" cy="215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0" y="4952012"/>
            <a:ext cx="9144000" cy="461665"/>
          </a:xfrm>
          <a:prstGeom prst="rect">
            <a:avLst/>
          </a:prstGeom>
          <a:noFill/>
        </p:spPr>
        <p:txBody>
          <a:bodyPr wrap="square" rtlCol="0">
            <a:spAutoFit/>
          </a:bodyPr>
          <a:lstStyle/>
          <a:p>
            <a:pPr algn="ctr">
              <a:buNone/>
            </a:pPr>
            <a:r>
              <a:rPr lang="en-US" dirty="0" smtClean="0"/>
              <a:t>Passenger brace positions in AC 121-24C</a:t>
            </a:r>
            <a:endParaRPr lang="en-US" dirty="0"/>
          </a:p>
        </p:txBody>
      </p:sp>
      <p:sp>
        <p:nvSpPr>
          <p:cNvPr id="6" name="Slide Number Placeholder 5"/>
          <p:cNvSpPr>
            <a:spLocks noGrp="1"/>
          </p:cNvSpPr>
          <p:nvPr>
            <p:ph type="sldNum" sz="quarter" idx="4"/>
          </p:nvPr>
        </p:nvSpPr>
        <p:spPr/>
        <p:txBody>
          <a:bodyPr/>
          <a:lstStyle/>
          <a:p>
            <a:fld id="{3FD071CD-58D4-4128-AF39-78F25BF59CE6}" type="slidenum">
              <a:rPr lang="en-US" smtClean="0"/>
              <a:pPr/>
              <a:t>4</a:t>
            </a:fld>
            <a:endParaRPr lang="en-US" dirty="0"/>
          </a:p>
        </p:txBody>
      </p:sp>
    </p:spTree>
    <p:extLst>
      <p:ext uri="{BB962C8B-B14F-4D97-AF65-F5344CB8AC3E}">
        <p14:creationId xmlns:p14="http://schemas.microsoft.com/office/powerpoint/2010/main" val="1125556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pic>
        <p:nvPicPr>
          <p:cNvPr id="4" name="Hrc9803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504" y="1691640"/>
            <a:ext cx="4230624" cy="3172968"/>
          </a:xfrm>
          <a:prstGeom prst="rect">
            <a:avLst/>
          </a:prstGeom>
        </p:spPr>
      </p:pic>
      <p:pic>
        <p:nvPicPr>
          <p:cNvPr id="5" name="Hrc98039.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03064" y="1691640"/>
            <a:ext cx="4230624" cy="3172968"/>
          </a:xfrm>
          <a:prstGeom prst="rect">
            <a:avLst/>
          </a:prstGeom>
        </p:spPr>
      </p:pic>
      <p:sp>
        <p:nvSpPr>
          <p:cNvPr id="6" name="TextBox 5"/>
          <p:cNvSpPr txBox="1"/>
          <p:nvPr/>
        </p:nvSpPr>
        <p:spPr>
          <a:xfrm>
            <a:off x="1157845" y="5145838"/>
            <a:ext cx="2359941" cy="461665"/>
          </a:xfrm>
          <a:prstGeom prst="rect">
            <a:avLst/>
          </a:prstGeom>
          <a:noFill/>
        </p:spPr>
        <p:txBody>
          <a:bodyPr wrap="none" rtlCol="0">
            <a:spAutoFit/>
          </a:bodyPr>
          <a:lstStyle/>
          <a:p>
            <a:pPr>
              <a:buNone/>
            </a:pPr>
            <a:r>
              <a:rPr lang="en-US" dirty="0" smtClean="0"/>
              <a:t>Upright Position</a:t>
            </a:r>
            <a:endParaRPr lang="en-US" dirty="0"/>
          </a:p>
        </p:txBody>
      </p:sp>
      <p:sp>
        <p:nvSpPr>
          <p:cNvPr id="7" name="TextBox 6"/>
          <p:cNvSpPr txBox="1"/>
          <p:nvPr/>
        </p:nvSpPr>
        <p:spPr>
          <a:xfrm>
            <a:off x="5647222" y="5145839"/>
            <a:ext cx="2342308" cy="461665"/>
          </a:xfrm>
          <a:prstGeom prst="rect">
            <a:avLst/>
          </a:prstGeom>
          <a:noFill/>
        </p:spPr>
        <p:txBody>
          <a:bodyPr wrap="none" rtlCol="0">
            <a:spAutoFit/>
          </a:bodyPr>
          <a:lstStyle/>
          <a:p>
            <a:pPr>
              <a:buNone/>
            </a:pPr>
            <a:r>
              <a:rPr lang="en-US" dirty="0" smtClean="0"/>
              <a:t>Braced Position</a:t>
            </a:r>
            <a:endParaRPr lang="en-US" dirty="0"/>
          </a:p>
        </p:txBody>
      </p:sp>
      <p:sp>
        <p:nvSpPr>
          <p:cNvPr id="8" name="Slide Number Placeholder 7"/>
          <p:cNvSpPr>
            <a:spLocks noGrp="1"/>
          </p:cNvSpPr>
          <p:nvPr>
            <p:ph type="sldNum" sz="quarter" idx="4"/>
          </p:nvPr>
        </p:nvSpPr>
        <p:spPr/>
        <p:txBody>
          <a:bodyPr/>
          <a:lstStyle/>
          <a:p>
            <a:fld id="{3FD071CD-58D4-4128-AF39-78F25BF59CE6}" type="slidenum">
              <a:rPr lang="en-US" smtClean="0"/>
              <a:pPr/>
              <a:t>5</a:t>
            </a:fld>
            <a:endParaRPr lang="en-US" dirty="0"/>
          </a:p>
        </p:txBody>
      </p:sp>
    </p:spTree>
    <p:extLst>
      <p:ext uri="{BB962C8B-B14F-4D97-AF65-F5344CB8AC3E}">
        <p14:creationId xmlns:p14="http://schemas.microsoft.com/office/powerpoint/2010/main" val="351329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0" fill="hold"/>
                                        <p:tgtEl>
                                          <p:spTgt spid="4"/>
                                        </p:tgtEl>
                                      </p:cBhvr>
                                    </p:cmd>
                                  </p:childTnLst>
                                </p:cTn>
                              </p:par>
                            </p:childTnLst>
                          </p:cTn>
                        </p:par>
                        <p:par>
                          <p:cTn id="7" fill="hold">
                            <p:stCondLst>
                              <p:cond delay="23400"/>
                            </p:stCondLst>
                            <p:childTnLst>
                              <p:par>
                                <p:cTn id="8" presetID="1" presetClass="mediacall" presetSubtype="0" fill="hold" nodeType="afterEffect">
                                  <p:stCondLst>
                                    <p:cond delay="0"/>
                                  </p:stCondLst>
                                  <p:childTnLst>
                                    <p:cmd type="call" cmd="playFrom(0.0)">
                                      <p:cBhvr>
                                        <p:cTn id="9" dur="2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143000"/>
            <a:ext cx="841692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28625" y="344488"/>
            <a:ext cx="8472488" cy="609600"/>
          </a:xfrm>
          <a:prstGeom prst="rect">
            <a:avLst/>
          </a:prstGeom>
        </p:spPr>
        <p:txBody>
          <a:bodyPr/>
          <a:lstStyle>
            <a:lvl1pPr algn="ctr" rtl="0" fontAlgn="base">
              <a:spcBef>
                <a:spcPct val="0"/>
              </a:spcBef>
              <a:spcAft>
                <a:spcPct val="0"/>
              </a:spcAft>
              <a:defRPr sz="4000" b="1">
                <a:solidFill>
                  <a:srgbClr val="1D2F68"/>
                </a:solidFill>
                <a:latin typeface="+mj-lt"/>
                <a:ea typeface="+mj-ea"/>
                <a:cs typeface="+mj-cs"/>
              </a:defRPr>
            </a:lvl1pPr>
            <a:lvl2pPr algn="ctr" rtl="0" fontAlgn="base">
              <a:spcBef>
                <a:spcPct val="0"/>
              </a:spcBef>
              <a:spcAft>
                <a:spcPct val="0"/>
              </a:spcAft>
              <a:defRPr sz="4000" b="1">
                <a:solidFill>
                  <a:srgbClr val="1D2F68"/>
                </a:solidFill>
                <a:latin typeface="Arial" charset="0"/>
              </a:defRPr>
            </a:lvl2pPr>
            <a:lvl3pPr algn="ctr" rtl="0" fontAlgn="base">
              <a:spcBef>
                <a:spcPct val="0"/>
              </a:spcBef>
              <a:spcAft>
                <a:spcPct val="0"/>
              </a:spcAft>
              <a:defRPr sz="4000" b="1">
                <a:solidFill>
                  <a:srgbClr val="1D2F68"/>
                </a:solidFill>
                <a:latin typeface="Arial" charset="0"/>
              </a:defRPr>
            </a:lvl3pPr>
            <a:lvl4pPr algn="ctr" rtl="0" fontAlgn="base">
              <a:spcBef>
                <a:spcPct val="0"/>
              </a:spcBef>
              <a:spcAft>
                <a:spcPct val="0"/>
              </a:spcAft>
              <a:defRPr sz="4000" b="1">
                <a:solidFill>
                  <a:srgbClr val="1D2F68"/>
                </a:solidFill>
                <a:latin typeface="Arial" charset="0"/>
              </a:defRPr>
            </a:lvl4pPr>
            <a:lvl5pPr algn="ctr" rtl="0" fontAlgn="base">
              <a:spcBef>
                <a:spcPct val="0"/>
              </a:spcBef>
              <a:spcAft>
                <a:spcPct val="0"/>
              </a:spcAft>
              <a:defRPr sz="4000" b="1">
                <a:solidFill>
                  <a:srgbClr val="1D2F68"/>
                </a:solidFill>
                <a:latin typeface="Arial" charset="0"/>
              </a:defRPr>
            </a:lvl5pPr>
            <a:lvl6pPr marL="457200" algn="ctr" rtl="0" fontAlgn="base">
              <a:spcBef>
                <a:spcPct val="0"/>
              </a:spcBef>
              <a:spcAft>
                <a:spcPct val="0"/>
              </a:spcAft>
              <a:defRPr sz="4000" b="1">
                <a:solidFill>
                  <a:srgbClr val="1D2F68"/>
                </a:solidFill>
                <a:latin typeface="Arial" charset="0"/>
              </a:defRPr>
            </a:lvl6pPr>
            <a:lvl7pPr marL="914400" algn="ctr" rtl="0" fontAlgn="base">
              <a:spcBef>
                <a:spcPct val="0"/>
              </a:spcBef>
              <a:spcAft>
                <a:spcPct val="0"/>
              </a:spcAft>
              <a:defRPr sz="4000" b="1">
                <a:solidFill>
                  <a:srgbClr val="1D2F68"/>
                </a:solidFill>
                <a:latin typeface="Arial" charset="0"/>
              </a:defRPr>
            </a:lvl7pPr>
            <a:lvl8pPr marL="1371600" algn="ctr" rtl="0" fontAlgn="base">
              <a:spcBef>
                <a:spcPct val="0"/>
              </a:spcBef>
              <a:spcAft>
                <a:spcPct val="0"/>
              </a:spcAft>
              <a:defRPr sz="4000" b="1">
                <a:solidFill>
                  <a:srgbClr val="1D2F68"/>
                </a:solidFill>
                <a:latin typeface="Arial" charset="0"/>
              </a:defRPr>
            </a:lvl8pPr>
            <a:lvl9pPr marL="1828800" algn="ctr" rtl="0" fontAlgn="base">
              <a:spcBef>
                <a:spcPct val="0"/>
              </a:spcBef>
              <a:spcAft>
                <a:spcPct val="0"/>
              </a:spcAft>
              <a:defRPr sz="4000" b="1">
                <a:solidFill>
                  <a:srgbClr val="1D2F68"/>
                </a:solidFill>
                <a:latin typeface="Arial" charset="0"/>
              </a:defRPr>
            </a:lvl9pPr>
          </a:lstStyle>
          <a:p>
            <a:pPr>
              <a:buNone/>
            </a:pPr>
            <a:r>
              <a:rPr lang="en-US" dirty="0" smtClean="0"/>
              <a:t>Background</a:t>
            </a:r>
            <a:endParaRPr lang="en-US" dirty="0"/>
          </a:p>
        </p:txBody>
      </p:sp>
      <p:sp>
        <p:nvSpPr>
          <p:cNvPr id="3" name="Slide Number Placeholder 2"/>
          <p:cNvSpPr>
            <a:spLocks noGrp="1"/>
          </p:cNvSpPr>
          <p:nvPr>
            <p:ph type="sldNum" sz="quarter" idx="4"/>
          </p:nvPr>
        </p:nvSpPr>
        <p:spPr/>
        <p:txBody>
          <a:bodyPr/>
          <a:lstStyle/>
          <a:p>
            <a:fld id="{3FD071CD-58D4-4128-AF39-78F25BF59CE6}" type="slidenum">
              <a:rPr lang="en-US" smtClean="0"/>
              <a:pPr/>
              <a:t>6</a:t>
            </a:fld>
            <a:endParaRPr lang="en-US" dirty="0"/>
          </a:p>
        </p:txBody>
      </p:sp>
    </p:spTree>
    <p:extLst>
      <p:ext uri="{BB962C8B-B14F-4D97-AF65-F5344CB8AC3E}">
        <p14:creationId xmlns:p14="http://schemas.microsoft.com/office/powerpoint/2010/main" val="3451996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111253" y="1347565"/>
            <a:ext cx="4485203" cy="4391025"/>
          </a:xfrm>
        </p:spPr>
        <p:txBody>
          <a:bodyPr/>
          <a:lstStyle/>
          <a:p>
            <a:r>
              <a:rPr lang="en-US" sz="2400" dirty="0" smtClean="0"/>
              <a:t>January 15, 2009 US Airways flight 1549, an Airbus A320 ditched in the Hudson River about 8.5 miles from LaGuardia Airport.</a:t>
            </a:r>
          </a:p>
          <a:p>
            <a:r>
              <a:rPr lang="en-US" sz="2400" dirty="0" smtClean="0"/>
              <a:t>4 passengers sustained serious injuries, 3 of which occurred during the impact.</a:t>
            </a:r>
          </a:p>
          <a:p>
            <a:pPr marL="0" indent="0">
              <a:buNone/>
            </a:pPr>
            <a:endParaRPr lang="en-US" sz="2400" dirty="0" smtClean="0"/>
          </a:p>
          <a:p>
            <a:pPr marL="0" lvl="0" indent="0">
              <a:buNone/>
            </a:pPr>
            <a:r>
              <a:rPr lang="en-US" sz="1600" b="0" dirty="0" smtClean="0">
                <a:solidFill>
                  <a:srgbClr val="000000"/>
                </a:solidFill>
              </a:rPr>
              <a:t>NTSB </a:t>
            </a:r>
            <a:r>
              <a:rPr lang="en-US" sz="1600" b="0" dirty="0">
                <a:solidFill>
                  <a:srgbClr val="000000"/>
                </a:solidFill>
              </a:rPr>
              <a:t>Safety Recommendation A10-78 </a:t>
            </a:r>
          </a:p>
          <a:p>
            <a:pPr marL="0" indent="0">
              <a:buNone/>
            </a:pPr>
            <a:endParaRPr lang="en-US" sz="2400" dirty="0" smtClean="0"/>
          </a:p>
          <a:p>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456" y="1792224"/>
            <a:ext cx="4547544" cy="31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03772" y="5003327"/>
            <a:ext cx="2547492" cy="276999"/>
          </a:xfrm>
          <a:prstGeom prst="rect">
            <a:avLst/>
          </a:prstGeom>
          <a:noFill/>
        </p:spPr>
        <p:txBody>
          <a:bodyPr wrap="none" rtlCol="0">
            <a:spAutoFit/>
          </a:bodyPr>
          <a:lstStyle/>
          <a:p>
            <a:pPr>
              <a:buNone/>
            </a:pPr>
            <a:r>
              <a:rPr lang="en-US" sz="1200" dirty="0"/>
              <a:t>Photo: Brendan </a:t>
            </a:r>
            <a:r>
              <a:rPr lang="en-US" sz="1200" dirty="0" err="1" smtClean="0"/>
              <a:t>Mcdermid</a:t>
            </a:r>
            <a:r>
              <a:rPr lang="en-US" sz="1200" dirty="0" smtClean="0"/>
              <a:t>/Reuters</a:t>
            </a:r>
            <a:endParaRPr lang="en-US" sz="1200" dirty="0"/>
          </a:p>
        </p:txBody>
      </p:sp>
      <p:sp>
        <p:nvSpPr>
          <p:cNvPr id="6" name="Slide Number Placeholder 5"/>
          <p:cNvSpPr>
            <a:spLocks noGrp="1"/>
          </p:cNvSpPr>
          <p:nvPr>
            <p:ph type="sldNum" sz="quarter" idx="4"/>
          </p:nvPr>
        </p:nvSpPr>
        <p:spPr/>
        <p:txBody>
          <a:bodyPr/>
          <a:lstStyle/>
          <a:p>
            <a:fld id="{3FD071CD-58D4-4128-AF39-78F25BF59CE6}" type="slidenum">
              <a:rPr lang="en-US" smtClean="0"/>
              <a:pPr/>
              <a:t>7</a:t>
            </a:fld>
            <a:endParaRPr lang="en-US" dirty="0"/>
          </a:p>
        </p:txBody>
      </p:sp>
    </p:spTree>
    <p:extLst>
      <p:ext uri="{BB962C8B-B14F-4D97-AF65-F5344CB8AC3E}">
        <p14:creationId xmlns:p14="http://schemas.microsoft.com/office/powerpoint/2010/main" val="1069741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133590" y="1215231"/>
            <a:ext cx="4877322" cy="4391025"/>
          </a:xfrm>
        </p:spPr>
        <p:txBody>
          <a:bodyPr/>
          <a:lstStyle/>
          <a:p>
            <a:r>
              <a:rPr lang="en-US" sz="2400" dirty="0"/>
              <a:t>2 females sustained similar shoulder </a:t>
            </a:r>
            <a:r>
              <a:rPr lang="en-US" sz="2400" dirty="0" smtClean="0"/>
              <a:t>fractures, </a:t>
            </a:r>
            <a:r>
              <a:rPr lang="en-US" sz="2400" dirty="0"/>
              <a:t>both described assuming similar brace </a:t>
            </a:r>
            <a:r>
              <a:rPr lang="en-US" sz="2400" dirty="0" smtClean="0"/>
              <a:t>positions.</a:t>
            </a:r>
          </a:p>
          <a:p>
            <a:r>
              <a:rPr lang="en-US" sz="2400" dirty="0" smtClean="0"/>
              <a:t>Placing their arms on the seat in front of them and leaning over, this is similar to the one depicted in the US Airways safety card.</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r>
              <a:rPr lang="en-US" sz="1600" b="0" dirty="0" smtClean="0"/>
              <a:t>NTSB Safety Recommendation A10-78 </a:t>
            </a:r>
            <a:endParaRPr lang="en-US" sz="1600" b="0" dirty="0"/>
          </a:p>
          <a:p>
            <a:endParaRPr lang="en-US" sz="2400" dirty="0"/>
          </a:p>
        </p:txBody>
      </p:sp>
      <p:sp>
        <p:nvSpPr>
          <p:cNvPr id="4" name="Slide Number Placeholder 3"/>
          <p:cNvSpPr>
            <a:spLocks noGrp="1"/>
          </p:cNvSpPr>
          <p:nvPr>
            <p:ph type="sldNum" sz="quarter" idx="4"/>
          </p:nvPr>
        </p:nvSpPr>
        <p:spPr/>
        <p:txBody>
          <a:bodyPr/>
          <a:lstStyle/>
          <a:p>
            <a:fld id="{3FD071CD-58D4-4128-AF39-78F25BF59CE6}" type="slidenum">
              <a:rPr lang="en-US" smtClean="0"/>
              <a:pPr/>
              <a:t>8</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28" t="1846" r="68771" b="11460"/>
          <a:stretch/>
        </p:blipFill>
        <p:spPr bwMode="auto">
          <a:xfrm>
            <a:off x="5257800" y="1335023"/>
            <a:ext cx="3328416" cy="349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03520" y="4889807"/>
            <a:ext cx="3236975" cy="461665"/>
          </a:xfrm>
          <a:prstGeom prst="rect">
            <a:avLst/>
          </a:prstGeom>
          <a:noFill/>
        </p:spPr>
        <p:txBody>
          <a:bodyPr wrap="square" rtlCol="0">
            <a:spAutoFit/>
          </a:bodyPr>
          <a:lstStyle/>
          <a:p>
            <a:pPr algn="ctr">
              <a:buNone/>
            </a:pPr>
            <a:r>
              <a:rPr lang="en-US" sz="1200" dirty="0"/>
              <a:t>Passenger brace positions shown in the US Airways safety information card. </a:t>
            </a:r>
          </a:p>
        </p:txBody>
      </p:sp>
    </p:spTree>
    <p:extLst>
      <p:ext uri="{BB962C8B-B14F-4D97-AF65-F5344CB8AC3E}">
        <p14:creationId xmlns:p14="http://schemas.microsoft.com/office/powerpoint/2010/main" val="1979038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NTSB Recommendation</a:t>
            </a:r>
            <a:endParaRPr lang="en-US" dirty="0"/>
          </a:p>
        </p:txBody>
      </p:sp>
      <p:sp>
        <p:nvSpPr>
          <p:cNvPr id="3" name="Content Placeholder 2"/>
          <p:cNvSpPr>
            <a:spLocks noGrp="1"/>
          </p:cNvSpPr>
          <p:nvPr>
            <p:ph idx="1"/>
          </p:nvPr>
        </p:nvSpPr>
        <p:spPr/>
        <p:txBody>
          <a:bodyPr/>
          <a:lstStyle/>
          <a:p>
            <a:pPr marL="457200" lvl="1" indent="0">
              <a:buNone/>
            </a:pPr>
            <a:r>
              <a:rPr lang="en-US" sz="3200" b="1" dirty="0" smtClean="0"/>
              <a:t>“</a:t>
            </a:r>
            <a:r>
              <a:rPr lang="en-US" sz="3200" b="1" dirty="0"/>
              <a:t>Conduct research to determine the most beneficial passenger brace position in airplanes with </a:t>
            </a:r>
            <a:r>
              <a:rPr lang="en-US" sz="3200" b="1" dirty="0" smtClean="0"/>
              <a:t>non-</a:t>
            </a:r>
            <a:r>
              <a:rPr lang="en-US" sz="3200" b="1" dirty="0" err="1" smtClean="0"/>
              <a:t>breakover</a:t>
            </a:r>
            <a:r>
              <a:rPr lang="en-US" sz="3200" b="1" dirty="0" smtClean="0"/>
              <a:t> </a:t>
            </a:r>
            <a:r>
              <a:rPr lang="en-US" sz="3200" b="1" dirty="0"/>
              <a:t>seats installed. If the research deems it necessary, issue new guidance material on passenger brace positions</a:t>
            </a:r>
            <a:r>
              <a:rPr lang="en-US" sz="3200" b="1" dirty="0" smtClean="0"/>
              <a:t>.”</a:t>
            </a:r>
            <a:endParaRPr lang="en-US" sz="2400" dirty="0"/>
          </a:p>
          <a:p>
            <a:pPr marL="0" indent="0">
              <a:buNone/>
            </a:pPr>
            <a:endParaRPr lang="en-US" sz="2400" dirty="0" smtClean="0"/>
          </a:p>
          <a:p>
            <a:pPr marL="0" indent="0">
              <a:buNone/>
            </a:pPr>
            <a:r>
              <a:rPr lang="en-US" sz="1800" dirty="0" smtClean="0"/>
              <a:t>NTSB Safety Recommendation A10-78 </a:t>
            </a:r>
            <a:endParaRPr lang="en-US" sz="1800" dirty="0"/>
          </a:p>
          <a:p>
            <a:endParaRPr lang="en-US" sz="3600" dirty="0"/>
          </a:p>
        </p:txBody>
      </p:sp>
      <p:sp>
        <p:nvSpPr>
          <p:cNvPr id="5" name="Slide Number Placeholder 4"/>
          <p:cNvSpPr>
            <a:spLocks noGrp="1"/>
          </p:cNvSpPr>
          <p:nvPr>
            <p:ph type="sldNum" sz="quarter" idx="4"/>
          </p:nvPr>
        </p:nvSpPr>
        <p:spPr/>
        <p:txBody>
          <a:bodyPr/>
          <a:lstStyle/>
          <a:p>
            <a:fld id="{3FD071CD-58D4-4128-AF39-78F25BF59CE6}" type="slidenum">
              <a:rPr lang="en-US" smtClean="0"/>
              <a:pPr/>
              <a:t>9</a:t>
            </a:fld>
            <a:endParaRPr lang="en-US" dirty="0"/>
          </a:p>
        </p:txBody>
      </p:sp>
    </p:spTree>
    <p:extLst>
      <p:ext uri="{BB962C8B-B14F-4D97-AF65-F5344CB8AC3E}">
        <p14:creationId xmlns:p14="http://schemas.microsoft.com/office/powerpoint/2010/main" val="786197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29253</TotalTime>
  <Words>1431</Words>
  <Application>Microsoft Office PowerPoint</Application>
  <PresentationFormat>On-screen Show (4:3)</PresentationFormat>
  <Paragraphs>183</Paragraphs>
  <Slides>37</Slides>
  <Notes>13</Notes>
  <HiddenSlides>0</HiddenSlides>
  <MMClips>7</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1_Custom Design</vt:lpstr>
      <vt:lpstr>Proposed Brace for Impact Position for Transport Category Aircraft </vt:lpstr>
      <vt:lpstr>Talk Overview</vt:lpstr>
      <vt:lpstr>Background</vt:lpstr>
      <vt:lpstr>Background</vt:lpstr>
      <vt:lpstr>Background</vt:lpstr>
      <vt:lpstr>PowerPoint Presentation</vt:lpstr>
      <vt:lpstr>Background</vt:lpstr>
      <vt:lpstr>Background</vt:lpstr>
      <vt:lpstr>NTSB Recommendation</vt:lpstr>
      <vt:lpstr>Testing </vt:lpstr>
      <vt:lpstr>Testing</vt:lpstr>
      <vt:lpstr>Seat Back Types</vt:lpstr>
      <vt:lpstr>Locked-Out Seat Back</vt:lpstr>
      <vt:lpstr>Locked-Out Seat Back</vt:lpstr>
      <vt:lpstr>Energy-Absorbing Seat Back</vt:lpstr>
      <vt:lpstr>Energy-Absorbing Seat Back</vt:lpstr>
      <vt:lpstr>Energy-Absorbing Seat Back</vt:lpstr>
      <vt:lpstr>Full Break-Over Seat Back</vt:lpstr>
      <vt:lpstr>Full Break-Over Seat Back</vt:lpstr>
      <vt:lpstr>Injuries</vt:lpstr>
      <vt:lpstr>Head Injuries</vt:lpstr>
      <vt:lpstr>Neck Injuries</vt:lpstr>
      <vt:lpstr>Upper Leg Injuries</vt:lpstr>
      <vt:lpstr>Lower Leg Injuries</vt:lpstr>
      <vt:lpstr>Lower Leg Injuries</vt:lpstr>
      <vt:lpstr>Lower Leg Injuries</vt:lpstr>
      <vt:lpstr>Lower Leg Injuries</vt:lpstr>
      <vt:lpstr>Lower Leg Injuries</vt:lpstr>
      <vt:lpstr>Observations</vt:lpstr>
      <vt:lpstr>New Brace Recommendation</vt:lpstr>
      <vt:lpstr>New Brace Recommendation</vt:lpstr>
      <vt:lpstr>New Brace Recommendation</vt:lpstr>
      <vt:lpstr>New Brace Recommendation</vt:lpstr>
      <vt:lpstr>New Brace Recommendation</vt:lpstr>
      <vt:lpstr>Conclusion</vt:lpstr>
      <vt:lpstr>Conclusion</vt:lpstr>
      <vt:lpstr>Questions?</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ATaylor</dc:creator>
  <cp:lastModifiedBy>Horner, April CTR (FAA)</cp:lastModifiedBy>
  <cp:revision>318</cp:revision>
  <cp:lastPrinted>2013-11-15T16:11:40Z</cp:lastPrinted>
  <dcterms:created xsi:type="dcterms:W3CDTF">2005-01-28T20:32:53Z</dcterms:created>
  <dcterms:modified xsi:type="dcterms:W3CDTF">2014-03-13T12:59:28Z</dcterms:modified>
</cp:coreProperties>
</file>