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3" r:id="rId3"/>
    <p:sldMasterId id="2147483755" r:id="rId4"/>
    <p:sldMasterId id="2147483768" r:id="rId5"/>
  </p:sldMasterIdLst>
  <p:notesMasterIdLst>
    <p:notesMasterId r:id="rId37"/>
  </p:notesMasterIdLst>
  <p:sldIdLst>
    <p:sldId id="392" r:id="rId6"/>
    <p:sldId id="256" r:id="rId7"/>
    <p:sldId id="360" r:id="rId8"/>
    <p:sldId id="366" r:id="rId9"/>
    <p:sldId id="384" r:id="rId10"/>
    <p:sldId id="385" r:id="rId11"/>
    <p:sldId id="307" r:id="rId12"/>
    <p:sldId id="305" r:id="rId13"/>
    <p:sldId id="300" r:id="rId14"/>
    <p:sldId id="362" r:id="rId15"/>
    <p:sldId id="361" r:id="rId16"/>
    <p:sldId id="387" r:id="rId17"/>
    <p:sldId id="386" r:id="rId18"/>
    <p:sldId id="388" r:id="rId19"/>
    <p:sldId id="389" r:id="rId20"/>
    <p:sldId id="301" r:id="rId21"/>
    <p:sldId id="375" r:id="rId22"/>
    <p:sldId id="303" r:id="rId23"/>
    <p:sldId id="296" r:id="rId24"/>
    <p:sldId id="373" r:id="rId25"/>
    <p:sldId id="393" r:id="rId26"/>
    <p:sldId id="394" r:id="rId27"/>
    <p:sldId id="367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90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Light Brown Honeycomb Panel</a:t>
            </a:r>
          </a:p>
          <a:p>
            <a:pPr>
              <a:defRPr/>
            </a:pPr>
            <a:r>
              <a:rPr lang="en-US" dirty="0"/>
              <a:t>Peak </a:t>
            </a:r>
            <a:r>
              <a:rPr lang="en-US" dirty="0" smtClean="0"/>
              <a:t>HRR vs. % STDEV</a:t>
            </a:r>
            <a:endParaRPr lang="en-US" dirty="0"/>
          </a:p>
          <a:p>
            <a:pPr>
              <a:defRPr/>
            </a:pPr>
            <a:r>
              <a:rPr lang="en-US" dirty="0"/>
              <a:t>Avg = 54 kW/m</a:t>
            </a:r>
            <a:r>
              <a:rPr lang="en-US" baseline="30000" dirty="0"/>
              <a:t>2</a:t>
            </a:r>
            <a:r>
              <a:rPr lang="en-US" dirty="0"/>
              <a:t>; 16%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Peak'!$A$11:$A$46</c:f>
              <c:strCache>
                <c:ptCount val="36"/>
                <c:pt idx="0">
                  <c:v>A06</c:v>
                </c:pt>
                <c:pt idx="1">
                  <c:v>B17</c:v>
                </c:pt>
                <c:pt idx="2">
                  <c:v>A20</c:v>
                </c:pt>
                <c:pt idx="3">
                  <c:v>B10</c:v>
                </c:pt>
                <c:pt idx="4">
                  <c:v>B12</c:v>
                </c:pt>
                <c:pt idx="5">
                  <c:v>B14</c:v>
                </c:pt>
                <c:pt idx="6">
                  <c:v>A22</c:v>
                </c:pt>
                <c:pt idx="7">
                  <c:v>A09</c:v>
                </c:pt>
                <c:pt idx="8">
                  <c:v>A17</c:v>
                </c:pt>
                <c:pt idx="9">
                  <c:v>A21</c:v>
                </c:pt>
                <c:pt idx="10">
                  <c:v>A24</c:v>
                </c:pt>
                <c:pt idx="11">
                  <c:v>A25</c:v>
                </c:pt>
                <c:pt idx="12">
                  <c:v>A16</c:v>
                </c:pt>
                <c:pt idx="13">
                  <c:v>B08</c:v>
                </c:pt>
                <c:pt idx="14">
                  <c:v>A03</c:v>
                </c:pt>
                <c:pt idx="15">
                  <c:v>B11</c:v>
                </c:pt>
                <c:pt idx="16">
                  <c:v>B07</c:v>
                </c:pt>
                <c:pt idx="17">
                  <c:v>B15</c:v>
                </c:pt>
                <c:pt idx="18">
                  <c:v>B09</c:v>
                </c:pt>
                <c:pt idx="19">
                  <c:v>A18</c:v>
                </c:pt>
                <c:pt idx="20">
                  <c:v>A26</c:v>
                </c:pt>
                <c:pt idx="21">
                  <c:v>A10</c:v>
                </c:pt>
                <c:pt idx="22">
                  <c:v>A01</c:v>
                </c:pt>
                <c:pt idx="23">
                  <c:v>B03</c:v>
                </c:pt>
                <c:pt idx="24">
                  <c:v>A05</c:v>
                </c:pt>
                <c:pt idx="25">
                  <c:v>B05</c:v>
                </c:pt>
                <c:pt idx="26">
                  <c:v>A11</c:v>
                </c:pt>
                <c:pt idx="27">
                  <c:v>A04</c:v>
                </c:pt>
                <c:pt idx="28">
                  <c:v>A07</c:v>
                </c:pt>
                <c:pt idx="29">
                  <c:v>A23</c:v>
                </c:pt>
                <c:pt idx="30">
                  <c:v>B04</c:v>
                </c:pt>
                <c:pt idx="31">
                  <c:v>A13</c:v>
                </c:pt>
                <c:pt idx="32">
                  <c:v>A14</c:v>
                </c:pt>
                <c:pt idx="33">
                  <c:v>A02</c:v>
                </c:pt>
                <c:pt idx="34">
                  <c:v>A12</c:v>
                </c:pt>
                <c:pt idx="35">
                  <c:v>B06</c:v>
                </c:pt>
              </c:strCache>
            </c:strRef>
          </c:cat>
          <c:val>
            <c:numRef>
              <c:f>'Boeing Peak'!$C$11:$C$46</c:f>
              <c:numCache>
                <c:formatCode>0.0</c:formatCode>
                <c:ptCount val="36"/>
                <c:pt idx="0">
                  <c:v>40.333333333333336</c:v>
                </c:pt>
                <c:pt idx="1">
                  <c:v>42.666666666666664</c:v>
                </c:pt>
                <c:pt idx="2">
                  <c:v>43.266666666666673</c:v>
                </c:pt>
                <c:pt idx="3">
                  <c:v>43.93</c:v>
                </c:pt>
                <c:pt idx="4">
                  <c:v>44.96</c:v>
                </c:pt>
                <c:pt idx="5">
                  <c:v>45.54</c:v>
                </c:pt>
                <c:pt idx="6">
                  <c:v>45.633333333333333</c:v>
                </c:pt>
                <c:pt idx="7">
                  <c:v>46.333333333333336</c:v>
                </c:pt>
                <c:pt idx="8">
                  <c:v>46.843333333333334</c:v>
                </c:pt>
                <c:pt idx="9">
                  <c:v>48.370000000000005</c:v>
                </c:pt>
                <c:pt idx="10">
                  <c:v>49.4</c:v>
                </c:pt>
                <c:pt idx="11">
                  <c:v>49.400000000000006</c:v>
                </c:pt>
                <c:pt idx="12">
                  <c:v>49.487666666666662</c:v>
                </c:pt>
                <c:pt idx="13">
                  <c:v>49.800000000000004</c:v>
                </c:pt>
                <c:pt idx="14">
                  <c:v>49.800000000000004</c:v>
                </c:pt>
                <c:pt idx="15">
                  <c:v>50.986666666666672</c:v>
                </c:pt>
                <c:pt idx="16">
                  <c:v>52.02</c:v>
                </c:pt>
                <c:pt idx="17">
                  <c:v>52.713333333333331</c:v>
                </c:pt>
                <c:pt idx="18">
                  <c:v>53.193333333333335</c:v>
                </c:pt>
                <c:pt idx="19">
                  <c:v>53.833333333333336</c:v>
                </c:pt>
                <c:pt idx="20">
                  <c:v>54.49666666666667</c:v>
                </c:pt>
                <c:pt idx="21">
                  <c:v>54.7104</c:v>
                </c:pt>
                <c:pt idx="22">
                  <c:v>55.4</c:v>
                </c:pt>
                <c:pt idx="23">
                  <c:v>55.9</c:v>
                </c:pt>
                <c:pt idx="24">
                  <c:v>58.506666666666661</c:v>
                </c:pt>
                <c:pt idx="25">
                  <c:v>59.516666666666673</c:v>
                </c:pt>
                <c:pt idx="26">
                  <c:v>59.553333333333335</c:v>
                </c:pt>
                <c:pt idx="27">
                  <c:v>61.169999999999995</c:v>
                </c:pt>
                <c:pt idx="28">
                  <c:v>63.475999999999999</c:v>
                </c:pt>
                <c:pt idx="29">
                  <c:v>63.966666666666661</c:v>
                </c:pt>
                <c:pt idx="30">
                  <c:v>65.3</c:v>
                </c:pt>
                <c:pt idx="31">
                  <c:v>66.076666666666668</c:v>
                </c:pt>
                <c:pt idx="32">
                  <c:v>66.100000000000009</c:v>
                </c:pt>
                <c:pt idx="33">
                  <c:v>67.380065000000002</c:v>
                </c:pt>
                <c:pt idx="34">
                  <c:v>67.696666666666673</c:v>
                </c:pt>
                <c:pt idx="35">
                  <c:v>72.61333333333333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7499392"/>
        <c:axId val="117501312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Peak'!$A$11:$A$46</c:f>
              <c:strCache>
                <c:ptCount val="36"/>
                <c:pt idx="0">
                  <c:v>A06</c:v>
                </c:pt>
                <c:pt idx="1">
                  <c:v>B17</c:v>
                </c:pt>
                <c:pt idx="2">
                  <c:v>A20</c:v>
                </c:pt>
                <c:pt idx="3">
                  <c:v>B10</c:v>
                </c:pt>
                <c:pt idx="4">
                  <c:v>B12</c:v>
                </c:pt>
                <c:pt idx="5">
                  <c:v>B14</c:v>
                </c:pt>
                <c:pt idx="6">
                  <c:v>A22</c:v>
                </c:pt>
                <c:pt idx="7">
                  <c:v>A09</c:v>
                </c:pt>
                <c:pt idx="8">
                  <c:v>A17</c:v>
                </c:pt>
                <c:pt idx="9">
                  <c:v>A21</c:v>
                </c:pt>
                <c:pt idx="10">
                  <c:v>A24</c:v>
                </c:pt>
                <c:pt idx="11">
                  <c:v>A25</c:v>
                </c:pt>
                <c:pt idx="12">
                  <c:v>A16</c:v>
                </c:pt>
                <c:pt idx="13">
                  <c:v>B08</c:v>
                </c:pt>
                <c:pt idx="14">
                  <c:v>A03</c:v>
                </c:pt>
                <c:pt idx="15">
                  <c:v>B11</c:v>
                </c:pt>
                <c:pt idx="16">
                  <c:v>B07</c:v>
                </c:pt>
                <c:pt idx="17">
                  <c:v>B15</c:v>
                </c:pt>
                <c:pt idx="18">
                  <c:v>B09</c:v>
                </c:pt>
                <c:pt idx="19">
                  <c:v>A18</c:v>
                </c:pt>
                <c:pt idx="20">
                  <c:v>A26</c:v>
                </c:pt>
                <c:pt idx="21">
                  <c:v>A10</c:v>
                </c:pt>
                <c:pt idx="22">
                  <c:v>A01</c:v>
                </c:pt>
                <c:pt idx="23">
                  <c:v>B03</c:v>
                </c:pt>
                <c:pt idx="24">
                  <c:v>A05</c:v>
                </c:pt>
                <c:pt idx="25">
                  <c:v>B05</c:v>
                </c:pt>
                <c:pt idx="26">
                  <c:v>A11</c:v>
                </c:pt>
                <c:pt idx="27">
                  <c:v>A04</c:v>
                </c:pt>
                <c:pt idx="28">
                  <c:v>A07</c:v>
                </c:pt>
                <c:pt idx="29">
                  <c:v>A23</c:v>
                </c:pt>
                <c:pt idx="30">
                  <c:v>B04</c:v>
                </c:pt>
                <c:pt idx="31">
                  <c:v>A13</c:v>
                </c:pt>
                <c:pt idx="32">
                  <c:v>A14</c:v>
                </c:pt>
                <c:pt idx="33">
                  <c:v>A02</c:v>
                </c:pt>
                <c:pt idx="34">
                  <c:v>A12</c:v>
                </c:pt>
                <c:pt idx="35">
                  <c:v>B06</c:v>
                </c:pt>
              </c:strCache>
            </c:strRef>
          </c:cat>
          <c:val>
            <c:numRef>
              <c:f>'Boeing Peak'!$G$11:$G$46</c:f>
              <c:numCache>
                <c:formatCode>0%</c:formatCode>
                <c:ptCount val="36"/>
                <c:pt idx="0">
                  <c:v>2.7459540497236586E-2</c:v>
                </c:pt>
                <c:pt idx="1">
                  <c:v>2.7063293868263713E-2</c:v>
                </c:pt>
                <c:pt idx="2">
                  <c:v>2.1845064528132205E-2</c:v>
                </c:pt>
                <c:pt idx="3">
                  <c:v>4.4468109879220362E-2</c:v>
                </c:pt>
                <c:pt idx="4">
                  <c:v>4.3006490755574722E-2</c:v>
                </c:pt>
                <c:pt idx="5">
                  <c:v>0.10152719413386029</c:v>
                </c:pt>
                <c:pt idx="6">
                  <c:v>2.5720809203049224E-2</c:v>
                </c:pt>
                <c:pt idx="7">
                  <c:v>2.4921594353509029E-2</c:v>
                </c:pt>
                <c:pt idx="8">
                  <c:v>8.4487858762941105E-3</c:v>
                </c:pt>
                <c:pt idx="9">
                  <c:v>6.9157447523993214E-3</c:v>
                </c:pt>
                <c:pt idx="11">
                  <c:v>5.72556098126757E-3</c:v>
                </c:pt>
                <c:pt idx="12">
                  <c:v>0.1712685051741179</c:v>
                </c:pt>
                <c:pt idx="13">
                  <c:v>7.691051406508255E-2</c:v>
                </c:pt>
                <c:pt idx="14">
                  <c:v>1.3167547237554186E-2</c:v>
                </c:pt>
                <c:pt idx="15">
                  <c:v>2.5044260967267105E-2</c:v>
                </c:pt>
                <c:pt idx="16">
                  <c:v>3.5092534147498425E-2</c:v>
                </c:pt>
                <c:pt idx="17">
                  <c:v>5.9669587572638065E-2</c:v>
                </c:pt>
                <c:pt idx="18">
                  <c:v>5.1233081793483244E-2</c:v>
                </c:pt>
                <c:pt idx="19">
                  <c:v>2.3226005366577179E-2</c:v>
                </c:pt>
                <c:pt idx="20">
                  <c:v>0.14343755297505478</c:v>
                </c:pt>
                <c:pt idx="21">
                  <c:v>7.7249150721162521E-2</c:v>
                </c:pt>
                <c:pt idx="23">
                  <c:v>4.8396181721047357E-2</c:v>
                </c:pt>
                <c:pt idx="24">
                  <c:v>6.7672148220795786E-2</c:v>
                </c:pt>
                <c:pt idx="25">
                  <c:v>3.349225318327604E-2</c:v>
                </c:pt>
                <c:pt idx="26">
                  <c:v>6.7480028644933174E-2</c:v>
                </c:pt>
                <c:pt idx="27">
                  <c:v>3.4494033022723539E-2</c:v>
                </c:pt>
                <c:pt idx="28">
                  <c:v>8.9224370861482813E-2</c:v>
                </c:pt>
                <c:pt idx="29">
                  <c:v>5.3981521682460204E-2</c:v>
                </c:pt>
                <c:pt idx="30">
                  <c:v>6.6734329462483713E-2</c:v>
                </c:pt>
                <c:pt idx="31">
                  <c:v>2.2080164422928185E-2</c:v>
                </c:pt>
                <c:pt idx="32">
                  <c:v>1.5353845030396695E-2</c:v>
                </c:pt>
                <c:pt idx="33">
                  <c:v>1.0311016218280709E-2</c:v>
                </c:pt>
                <c:pt idx="34">
                  <c:v>0.10042736562111762</c:v>
                </c:pt>
                <c:pt idx="35">
                  <c:v>7.3553278503093358E-2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22948992"/>
        <c:axId val="122947072"/>
      </c:barChart>
      <c:catAx>
        <c:axId val="11749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  <a:latin typeface="+mn-lt"/>
                  </a:rPr>
                  <a:t>Lab Code (A03 = Tech Center HR2 Prototype; A20 = Tech Center OSU)</a:t>
                </a:r>
                <a:endParaRPr lang="en-US" sz="1000" dirty="0">
                  <a:effectLst/>
                  <a:latin typeface="+mn-lt"/>
                </a:endParaRPr>
              </a:p>
            </c:rich>
          </c:tx>
          <c:overlay val="0"/>
        </c:title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17501312"/>
        <c:crosses val="autoZero"/>
        <c:auto val="1"/>
        <c:lblAlgn val="ctr"/>
        <c:lblOffset val="100"/>
        <c:noMultiLvlLbl val="0"/>
      </c:catAx>
      <c:valAx>
        <c:axId val="117501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7499392"/>
        <c:crosses val="autoZero"/>
        <c:crossBetween val="between"/>
      </c:valAx>
      <c:valAx>
        <c:axId val="12294707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</a:t>
                </a:r>
                <a:r>
                  <a:rPr lang="en-US" baseline="0" dirty="0"/>
                  <a:t>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2948992"/>
        <c:crosses val="max"/>
        <c:crossBetween val="between"/>
      </c:valAx>
      <c:catAx>
        <c:axId val="12294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22947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Light Brown Honeycomb Panel</a:t>
            </a:r>
          </a:p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HR vs. % STDEV</a:t>
            </a:r>
            <a:endParaRPr lang="en-US" dirty="0"/>
          </a:p>
          <a:p>
            <a:pPr>
              <a:defRPr/>
            </a:pPr>
            <a:r>
              <a:rPr lang="en-US" dirty="0"/>
              <a:t>Avg = 72 kW*min/m</a:t>
            </a:r>
            <a:r>
              <a:rPr lang="en-US" baseline="30000" dirty="0"/>
              <a:t>2</a:t>
            </a:r>
            <a:r>
              <a:rPr lang="en-US" dirty="0"/>
              <a:t>; 13%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Total'!$A$11:$A$46</c:f>
              <c:strCache>
                <c:ptCount val="36"/>
                <c:pt idx="0">
                  <c:v>A06</c:v>
                </c:pt>
                <c:pt idx="1">
                  <c:v>A10</c:v>
                </c:pt>
                <c:pt idx="2">
                  <c:v>B07</c:v>
                </c:pt>
                <c:pt idx="3">
                  <c:v>A09</c:v>
                </c:pt>
                <c:pt idx="4">
                  <c:v>B14</c:v>
                </c:pt>
                <c:pt idx="5">
                  <c:v>A20</c:v>
                </c:pt>
                <c:pt idx="6">
                  <c:v>B11</c:v>
                </c:pt>
                <c:pt idx="7">
                  <c:v>B10</c:v>
                </c:pt>
                <c:pt idx="8">
                  <c:v>B12</c:v>
                </c:pt>
                <c:pt idx="9">
                  <c:v>B17</c:v>
                </c:pt>
                <c:pt idx="10">
                  <c:v>B05</c:v>
                </c:pt>
                <c:pt idx="11">
                  <c:v>A17</c:v>
                </c:pt>
                <c:pt idx="12">
                  <c:v>A22</c:v>
                </c:pt>
                <c:pt idx="13">
                  <c:v>A23</c:v>
                </c:pt>
                <c:pt idx="14">
                  <c:v>A16</c:v>
                </c:pt>
                <c:pt idx="15">
                  <c:v>B15</c:v>
                </c:pt>
                <c:pt idx="16">
                  <c:v>B09</c:v>
                </c:pt>
                <c:pt idx="17">
                  <c:v>A02</c:v>
                </c:pt>
                <c:pt idx="18">
                  <c:v>A25</c:v>
                </c:pt>
                <c:pt idx="19">
                  <c:v>A24</c:v>
                </c:pt>
                <c:pt idx="20">
                  <c:v>A01</c:v>
                </c:pt>
                <c:pt idx="21">
                  <c:v>A21</c:v>
                </c:pt>
                <c:pt idx="22">
                  <c:v>A03</c:v>
                </c:pt>
                <c:pt idx="23">
                  <c:v>B08</c:v>
                </c:pt>
                <c:pt idx="24">
                  <c:v>A14</c:v>
                </c:pt>
                <c:pt idx="25">
                  <c:v>A05</c:v>
                </c:pt>
                <c:pt idx="26">
                  <c:v>A04</c:v>
                </c:pt>
                <c:pt idx="27">
                  <c:v>B03</c:v>
                </c:pt>
                <c:pt idx="28">
                  <c:v>A18</c:v>
                </c:pt>
                <c:pt idx="29">
                  <c:v>A26</c:v>
                </c:pt>
                <c:pt idx="30">
                  <c:v>B04</c:v>
                </c:pt>
                <c:pt idx="31">
                  <c:v>A11</c:v>
                </c:pt>
                <c:pt idx="32">
                  <c:v>A07</c:v>
                </c:pt>
                <c:pt idx="33">
                  <c:v>A12</c:v>
                </c:pt>
                <c:pt idx="34">
                  <c:v>B06</c:v>
                </c:pt>
                <c:pt idx="35">
                  <c:v>A13</c:v>
                </c:pt>
              </c:strCache>
            </c:strRef>
          </c:cat>
          <c:val>
            <c:numRef>
              <c:f>'Boeing Total'!$C$11:$C$46</c:f>
              <c:numCache>
                <c:formatCode>0.0</c:formatCode>
                <c:ptCount val="36"/>
                <c:pt idx="0">
                  <c:v>52.629999999999995</c:v>
                </c:pt>
                <c:pt idx="1">
                  <c:v>54.293566666666663</c:v>
                </c:pt>
                <c:pt idx="2">
                  <c:v>58.786666666666669</c:v>
                </c:pt>
                <c:pt idx="3">
                  <c:v>61</c:v>
                </c:pt>
                <c:pt idx="4">
                  <c:v>61.589999999999996</c:v>
                </c:pt>
                <c:pt idx="5">
                  <c:v>63.666666666666664</c:v>
                </c:pt>
                <c:pt idx="6">
                  <c:v>63.956666666666671</c:v>
                </c:pt>
                <c:pt idx="7">
                  <c:v>66.476666666666659</c:v>
                </c:pt>
                <c:pt idx="8">
                  <c:v>66.756666666666661</c:v>
                </c:pt>
                <c:pt idx="9">
                  <c:v>67</c:v>
                </c:pt>
                <c:pt idx="10">
                  <c:v>67.163333333333341</c:v>
                </c:pt>
                <c:pt idx="11">
                  <c:v>67.436666666666667</c:v>
                </c:pt>
                <c:pt idx="12">
                  <c:v>67.453333333333333</c:v>
                </c:pt>
                <c:pt idx="13">
                  <c:v>67.633333333333326</c:v>
                </c:pt>
                <c:pt idx="14">
                  <c:v>68.444666666666663</c:v>
                </c:pt>
                <c:pt idx="15">
                  <c:v>68.623333333333335</c:v>
                </c:pt>
                <c:pt idx="16">
                  <c:v>69.38666666666667</c:v>
                </c:pt>
                <c:pt idx="17">
                  <c:v>69.866881333333325</c:v>
                </c:pt>
                <c:pt idx="18">
                  <c:v>69.900000000000006</c:v>
                </c:pt>
                <c:pt idx="19">
                  <c:v>70.099999999999994</c:v>
                </c:pt>
                <c:pt idx="20">
                  <c:v>70.8</c:v>
                </c:pt>
                <c:pt idx="21">
                  <c:v>71.3</c:v>
                </c:pt>
                <c:pt idx="22">
                  <c:v>72.899999999999991</c:v>
                </c:pt>
                <c:pt idx="23">
                  <c:v>74.8</c:v>
                </c:pt>
                <c:pt idx="24">
                  <c:v>75.433333333333337</c:v>
                </c:pt>
                <c:pt idx="25">
                  <c:v>76.823333333333338</c:v>
                </c:pt>
                <c:pt idx="26">
                  <c:v>79.553333333333327</c:v>
                </c:pt>
                <c:pt idx="27">
                  <c:v>79.58</c:v>
                </c:pt>
                <c:pt idx="28">
                  <c:v>81.033333333333346</c:v>
                </c:pt>
                <c:pt idx="29">
                  <c:v>81.24666666666667</c:v>
                </c:pt>
                <c:pt idx="30">
                  <c:v>81.533333333333331</c:v>
                </c:pt>
                <c:pt idx="31">
                  <c:v>81.61</c:v>
                </c:pt>
                <c:pt idx="32">
                  <c:v>81.720733333333328</c:v>
                </c:pt>
                <c:pt idx="33">
                  <c:v>82.99966666666667</c:v>
                </c:pt>
                <c:pt idx="34">
                  <c:v>89.386666666666656</c:v>
                </c:pt>
                <c:pt idx="35">
                  <c:v>94.969999999999985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151424"/>
        <c:axId val="118153600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'Boeing Total'!$A$11:$A$46</c:f>
              <c:strCache>
                <c:ptCount val="36"/>
                <c:pt idx="0">
                  <c:v>A06</c:v>
                </c:pt>
                <c:pt idx="1">
                  <c:v>A10</c:v>
                </c:pt>
                <c:pt idx="2">
                  <c:v>B07</c:v>
                </c:pt>
                <c:pt idx="3">
                  <c:v>A09</c:v>
                </c:pt>
                <c:pt idx="4">
                  <c:v>B14</c:v>
                </c:pt>
                <c:pt idx="5">
                  <c:v>A20</c:v>
                </c:pt>
                <c:pt idx="6">
                  <c:v>B11</c:v>
                </c:pt>
                <c:pt idx="7">
                  <c:v>B10</c:v>
                </c:pt>
                <c:pt idx="8">
                  <c:v>B12</c:v>
                </c:pt>
                <c:pt idx="9">
                  <c:v>B17</c:v>
                </c:pt>
                <c:pt idx="10">
                  <c:v>B05</c:v>
                </c:pt>
                <c:pt idx="11">
                  <c:v>A17</c:v>
                </c:pt>
                <c:pt idx="12">
                  <c:v>A22</c:v>
                </c:pt>
                <c:pt idx="13">
                  <c:v>A23</c:v>
                </c:pt>
                <c:pt idx="14">
                  <c:v>A16</c:v>
                </c:pt>
                <c:pt idx="15">
                  <c:v>B15</c:v>
                </c:pt>
                <c:pt idx="16">
                  <c:v>B09</c:v>
                </c:pt>
                <c:pt idx="17">
                  <c:v>A02</c:v>
                </c:pt>
                <c:pt idx="18">
                  <c:v>A25</c:v>
                </c:pt>
                <c:pt idx="19">
                  <c:v>A24</c:v>
                </c:pt>
                <c:pt idx="20">
                  <c:v>A01</c:v>
                </c:pt>
                <c:pt idx="21">
                  <c:v>A21</c:v>
                </c:pt>
                <c:pt idx="22">
                  <c:v>A03</c:v>
                </c:pt>
                <c:pt idx="23">
                  <c:v>B08</c:v>
                </c:pt>
                <c:pt idx="24">
                  <c:v>A14</c:v>
                </c:pt>
                <c:pt idx="25">
                  <c:v>A05</c:v>
                </c:pt>
                <c:pt idx="26">
                  <c:v>A04</c:v>
                </c:pt>
                <c:pt idx="27">
                  <c:v>B03</c:v>
                </c:pt>
                <c:pt idx="28">
                  <c:v>A18</c:v>
                </c:pt>
                <c:pt idx="29">
                  <c:v>A26</c:v>
                </c:pt>
                <c:pt idx="30">
                  <c:v>B04</c:v>
                </c:pt>
                <c:pt idx="31">
                  <c:v>A11</c:v>
                </c:pt>
                <c:pt idx="32">
                  <c:v>A07</c:v>
                </c:pt>
                <c:pt idx="33">
                  <c:v>A12</c:v>
                </c:pt>
                <c:pt idx="34">
                  <c:v>B06</c:v>
                </c:pt>
                <c:pt idx="35">
                  <c:v>A13</c:v>
                </c:pt>
              </c:strCache>
            </c:strRef>
          </c:cat>
          <c:val>
            <c:numRef>
              <c:f>'Boeing Total'!$G$11:$G$46</c:f>
              <c:numCache>
                <c:formatCode>0%</c:formatCode>
                <c:ptCount val="36"/>
                <c:pt idx="0">
                  <c:v>6.5929513862426261E-3</c:v>
                </c:pt>
                <c:pt idx="1">
                  <c:v>7.6948098722108921E-2</c:v>
                </c:pt>
                <c:pt idx="2">
                  <c:v>8.2661014876239503E-2</c:v>
                </c:pt>
                <c:pt idx="3">
                  <c:v>0</c:v>
                </c:pt>
                <c:pt idx="4">
                  <c:v>4.4443869747493078E-2</c:v>
                </c:pt>
                <c:pt idx="5">
                  <c:v>6.4423440219229661E-2</c:v>
                </c:pt>
                <c:pt idx="6">
                  <c:v>8.5443771816516648E-2</c:v>
                </c:pt>
                <c:pt idx="7">
                  <c:v>3.556433199476676E-2</c:v>
                </c:pt>
                <c:pt idx="8">
                  <c:v>6.9667614411667175E-2</c:v>
                </c:pt>
                <c:pt idx="9">
                  <c:v>2.5851504590580256E-2</c:v>
                </c:pt>
                <c:pt idx="10">
                  <c:v>4.2361014105468095E-2</c:v>
                </c:pt>
                <c:pt idx="11">
                  <c:v>1.4271318802355356E-2</c:v>
                </c:pt>
                <c:pt idx="12">
                  <c:v>6.683347674270318E-2</c:v>
                </c:pt>
                <c:pt idx="13">
                  <c:v>2.9877663018684435E-2</c:v>
                </c:pt>
                <c:pt idx="14">
                  <c:v>8.2680483167760485E-2</c:v>
                </c:pt>
                <c:pt idx="15">
                  <c:v>2.2869850987187856E-2</c:v>
                </c:pt>
                <c:pt idx="16">
                  <c:v>3.9862986390915449E-2</c:v>
                </c:pt>
                <c:pt idx="17">
                  <c:v>7.3790278988433794E-2</c:v>
                </c:pt>
                <c:pt idx="18">
                  <c:v>3.2371125891229674E-2</c:v>
                </c:pt>
                <c:pt idx="21">
                  <c:v>2.3518542610730286E-2</c:v>
                </c:pt>
                <c:pt idx="22">
                  <c:v>1.3510093006579064E-2</c:v>
                </c:pt>
                <c:pt idx="23">
                  <c:v>6.9672803319761348E-2</c:v>
                </c:pt>
                <c:pt idx="24">
                  <c:v>1.1881864480555657E-2</c:v>
                </c:pt>
                <c:pt idx="25">
                  <c:v>5.5545071252415743E-2</c:v>
                </c:pt>
                <c:pt idx="26">
                  <c:v>4.9865196104529906E-2</c:v>
                </c:pt>
                <c:pt idx="27">
                  <c:v>3.9663707787083148E-2</c:v>
                </c:pt>
                <c:pt idx="28">
                  <c:v>2.4381146051398458E-2</c:v>
                </c:pt>
                <c:pt idx="29">
                  <c:v>6.1971538933265652E-2</c:v>
                </c:pt>
                <c:pt idx="30">
                  <c:v>1.8370107881161918E-2</c:v>
                </c:pt>
                <c:pt idx="31">
                  <c:v>2.7143978426173991E-2</c:v>
                </c:pt>
                <c:pt idx="32">
                  <c:v>7.2457393400084419E-2</c:v>
                </c:pt>
                <c:pt idx="33">
                  <c:v>5.3465012380173711E-2</c:v>
                </c:pt>
                <c:pt idx="34">
                  <c:v>8.8049023506527931E-3</c:v>
                </c:pt>
                <c:pt idx="35">
                  <c:v>1.4978761210557686E-2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7973376"/>
        <c:axId val="118155520"/>
      </c:barChart>
      <c:catAx>
        <c:axId val="11815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  <a:latin typeface="+mn-lt"/>
                  </a:rPr>
                  <a:t>Lab Code (A03 = Tech Center HR2 Prototype; A20 = Tech Center OSU)</a:t>
                </a:r>
                <a:endParaRPr lang="en-US" sz="1000" dirty="0">
                  <a:effectLst/>
                  <a:latin typeface="+mn-lt"/>
                </a:endParaRPr>
              </a:p>
            </c:rich>
          </c:tx>
          <c:overlay val="0"/>
        </c:title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18153600"/>
        <c:crosses val="autoZero"/>
        <c:auto val="1"/>
        <c:lblAlgn val="ctr"/>
        <c:lblOffset val="100"/>
        <c:noMultiLvlLbl val="0"/>
      </c:catAx>
      <c:valAx>
        <c:axId val="118153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Kw*min/m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8151424"/>
        <c:crosses val="autoZero"/>
        <c:crossBetween val="between"/>
      </c:valAx>
      <c:valAx>
        <c:axId val="1181555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/>
                  <a:t>Lab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7973376"/>
        <c:crosses val="max"/>
        <c:crossBetween val="between"/>
      </c:valAx>
      <c:catAx>
        <c:axId val="11797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1555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Dark Brown Honeycomb Panel</a:t>
            </a:r>
          </a:p>
          <a:p>
            <a:pPr>
              <a:defRPr/>
            </a:pPr>
            <a:r>
              <a:rPr lang="en-US" dirty="0"/>
              <a:t>Peak </a:t>
            </a:r>
            <a:r>
              <a:rPr lang="en-US" dirty="0" smtClean="0"/>
              <a:t>HRR vs. % STDEV</a:t>
            </a:r>
            <a:endParaRPr lang="en-US" dirty="0"/>
          </a:p>
          <a:p>
            <a:pPr>
              <a:defRPr/>
            </a:pPr>
            <a:r>
              <a:rPr lang="en-US" dirty="0"/>
              <a:t>Avg = 49 kW/m</a:t>
            </a:r>
            <a:r>
              <a:rPr lang="en-US" baseline="30000" dirty="0"/>
              <a:t>2</a:t>
            </a:r>
            <a:r>
              <a:rPr lang="en-US" dirty="0"/>
              <a:t>; 12%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Peak'!$A$11:$A$46</c:f>
              <c:strCache>
                <c:ptCount val="36"/>
                <c:pt idx="0">
                  <c:v>A10</c:v>
                </c:pt>
                <c:pt idx="1">
                  <c:v>B14</c:v>
                </c:pt>
                <c:pt idx="2">
                  <c:v>B11</c:v>
                </c:pt>
                <c:pt idx="3">
                  <c:v>A12</c:v>
                </c:pt>
                <c:pt idx="4">
                  <c:v>A20</c:v>
                </c:pt>
                <c:pt idx="5">
                  <c:v>A06</c:v>
                </c:pt>
                <c:pt idx="6">
                  <c:v>B03</c:v>
                </c:pt>
                <c:pt idx="7">
                  <c:v>A21</c:v>
                </c:pt>
                <c:pt idx="8">
                  <c:v>A03</c:v>
                </c:pt>
                <c:pt idx="9">
                  <c:v>A16</c:v>
                </c:pt>
                <c:pt idx="10">
                  <c:v>A01</c:v>
                </c:pt>
                <c:pt idx="11">
                  <c:v>A25</c:v>
                </c:pt>
                <c:pt idx="12">
                  <c:v>B08</c:v>
                </c:pt>
                <c:pt idx="13">
                  <c:v>B17</c:v>
                </c:pt>
                <c:pt idx="14">
                  <c:v>A26</c:v>
                </c:pt>
                <c:pt idx="15">
                  <c:v>A04</c:v>
                </c:pt>
                <c:pt idx="16">
                  <c:v>A24</c:v>
                </c:pt>
                <c:pt idx="17">
                  <c:v>B12</c:v>
                </c:pt>
                <c:pt idx="18">
                  <c:v>B07</c:v>
                </c:pt>
                <c:pt idx="19">
                  <c:v>A22</c:v>
                </c:pt>
                <c:pt idx="20">
                  <c:v>A14</c:v>
                </c:pt>
                <c:pt idx="21">
                  <c:v>B10</c:v>
                </c:pt>
                <c:pt idx="22">
                  <c:v>A02</c:v>
                </c:pt>
                <c:pt idx="23">
                  <c:v>A17</c:v>
                </c:pt>
                <c:pt idx="24">
                  <c:v>A09</c:v>
                </c:pt>
                <c:pt idx="25">
                  <c:v>B05</c:v>
                </c:pt>
                <c:pt idx="26">
                  <c:v>B04</c:v>
                </c:pt>
                <c:pt idx="27">
                  <c:v>A18</c:v>
                </c:pt>
                <c:pt idx="28">
                  <c:v>A23</c:v>
                </c:pt>
                <c:pt idx="29">
                  <c:v>A13</c:v>
                </c:pt>
                <c:pt idx="30">
                  <c:v>B15</c:v>
                </c:pt>
                <c:pt idx="31">
                  <c:v>B09</c:v>
                </c:pt>
                <c:pt idx="32">
                  <c:v>B06</c:v>
                </c:pt>
                <c:pt idx="33">
                  <c:v>A11</c:v>
                </c:pt>
                <c:pt idx="34">
                  <c:v>A07</c:v>
                </c:pt>
                <c:pt idx="35">
                  <c:v>A05</c:v>
                </c:pt>
              </c:strCache>
            </c:strRef>
          </c:cat>
          <c:val>
            <c:numRef>
              <c:f>'Schneller Peak'!$C$11:$C$46</c:f>
              <c:numCache>
                <c:formatCode>0.0</c:formatCode>
                <c:ptCount val="36"/>
                <c:pt idx="0">
                  <c:v>36.190466666666659</c:v>
                </c:pt>
                <c:pt idx="1">
                  <c:v>38.79</c:v>
                </c:pt>
                <c:pt idx="2">
                  <c:v>40.4</c:v>
                </c:pt>
                <c:pt idx="3">
                  <c:v>41.733333333333334</c:v>
                </c:pt>
                <c:pt idx="4">
                  <c:v>42.233333333333327</c:v>
                </c:pt>
                <c:pt idx="5">
                  <c:v>43.4</c:v>
                </c:pt>
                <c:pt idx="6">
                  <c:v>44.24</c:v>
                </c:pt>
                <c:pt idx="7">
                  <c:v>45.196666666666658</c:v>
                </c:pt>
                <c:pt idx="8">
                  <c:v>45.400000000000006</c:v>
                </c:pt>
                <c:pt idx="9">
                  <c:v>45.499000000000002</c:v>
                </c:pt>
                <c:pt idx="10">
                  <c:v>45.9</c:v>
                </c:pt>
                <c:pt idx="11">
                  <c:v>46.166666666666664</c:v>
                </c:pt>
                <c:pt idx="12">
                  <c:v>46.333333333333336</c:v>
                </c:pt>
                <c:pt idx="13">
                  <c:v>46.333333333333336</c:v>
                </c:pt>
                <c:pt idx="14">
                  <c:v>46.656666666666666</c:v>
                </c:pt>
                <c:pt idx="15">
                  <c:v>47.436666666666667</c:v>
                </c:pt>
                <c:pt idx="16">
                  <c:v>48.8</c:v>
                </c:pt>
                <c:pt idx="17">
                  <c:v>49.22</c:v>
                </c:pt>
                <c:pt idx="18">
                  <c:v>49.54666666666666</c:v>
                </c:pt>
                <c:pt idx="19">
                  <c:v>49.566666666666663</c:v>
                </c:pt>
                <c:pt idx="20">
                  <c:v>49.566666666666663</c:v>
                </c:pt>
                <c:pt idx="21">
                  <c:v>50.666666666666664</c:v>
                </c:pt>
                <c:pt idx="22">
                  <c:v>50.779853666666668</c:v>
                </c:pt>
                <c:pt idx="23">
                  <c:v>50.99666666666667</c:v>
                </c:pt>
                <c:pt idx="24">
                  <c:v>51.333333333333336</c:v>
                </c:pt>
                <c:pt idx="25">
                  <c:v>51.53</c:v>
                </c:pt>
                <c:pt idx="26">
                  <c:v>51.800000000000004</c:v>
                </c:pt>
                <c:pt idx="27">
                  <c:v>52.099999999999994</c:v>
                </c:pt>
                <c:pt idx="28">
                  <c:v>52.366666666666667</c:v>
                </c:pt>
                <c:pt idx="29">
                  <c:v>53.466666666666661</c:v>
                </c:pt>
                <c:pt idx="30">
                  <c:v>53.74</c:v>
                </c:pt>
                <c:pt idx="31">
                  <c:v>54.056666666666672</c:v>
                </c:pt>
                <c:pt idx="32">
                  <c:v>57.876666666666665</c:v>
                </c:pt>
                <c:pt idx="33">
                  <c:v>58.599999999999994</c:v>
                </c:pt>
                <c:pt idx="34">
                  <c:v>58.710733333333337</c:v>
                </c:pt>
                <c:pt idx="35">
                  <c:v>65.173333333333332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131584"/>
        <c:axId val="122133504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Peak'!$A$11:$A$46</c:f>
              <c:strCache>
                <c:ptCount val="36"/>
                <c:pt idx="0">
                  <c:v>A10</c:v>
                </c:pt>
                <c:pt idx="1">
                  <c:v>B14</c:v>
                </c:pt>
                <c:pt idx="2">
                  <c:v>B11</c:v>
                </c:pt>
                <c:pt idx="3">
                  <c:v>A12</c:v>
                </c:pt>
                <c:pt idx="4">
                  <c:v>A20</c:v>
                </c:pt>
                <c:pt idx="5">
                  <c:v>A06</c:v>
                </c:pt>
                <c:pt idx="6">
                  <c:v>B03</c:v>
                </c:pt>
                <c:pt idx="7">
                  <c:v>A21</c:v>
                </c:pt>
                <c:pt idx="8">
                  <c:v>A03</c:v>
                </c:pt>
                <c:pt idx="9">
                  <c:v>A16</c:v>
                </c:pt>
                <c:pt idx="10">
                  <c:v>A01</c:v>
                </c:pt>
                <c:pt idx="11">
                  <c:v>A25</c:v>
                </c:pt>
                <c:pt idx="12">
                  <c:v>B08</c:v>
                </c:pt>
                <c:pt idx="13">
                  <c:v>B17</c:v>
                </c:pt>
                <c:pt idx="14">
                  <c:v>A26</c:v>
                </c:pt>
                <c:pt idx="15">
                  <c:v>A04</c:v>
                </c:pt>
                <c:pt idx="16">
                  <c:v>A24</c:v>
                </c:pt>
                <c:pt idx="17">
                  <c:v>B12</c:v>
                </c:pt>
                <c:pt idx="18">
                  <c:v>B07</c:v>
                </c:pt>
                <c:pt idx="19">
                  <c:v>A22</c:v>
                </c:pt>
                <c:pt idx="20">
                  <c:v>A14</c:v>
                </c:pt>
                <c:pt idx="21">
                  <c:v>B10</c:v>
                </c:pt>
                <c:pt idx="22">
                  <c:v>A02</c:v>
                </c:pt>
                <c:pt idx="23">
                  <c:v>A17</c:v>
                </c:pt>
                <c:pt idx="24">
                  <c:v>A09</c:v>
                </c:pt>
                <c:pt idx="25">
                  <c:v>B05</c:v>
                </c:pt>
                <c:pt idx="26">
                  <c:v>B04</c:v>
                </c:pt>
                <c:pt idx="27">
                  <c:v>A18</c:v>
                </c:pt>
                <c:pt idx="28">
                  <c:v>A23</c:v>
                </c:pt>
                <c:pt idx="29">
                  <c:v>A13</c:v>
                </c:pt>
                <c:pt idx="30">
                  <c:v>B15</c:v>
                </c:pt>
                <c:pt idx="31">
                  <c:v>B09</c:v>
                </c:pt>
                <c:pt idx="32">
                  <c:v>B06</c:v>
                </c:pt>
                <c:pt idx="33">
                  <c:v>A11</c:v>
                </c:pt>
                <c:pt idx="34">
                  <c:v>A07</c:v>
                </c:pt>
                <c:pt idx="35">
                  <c:v>A05</c:v>
                </c:pt>
              </c:strCache>
            </c:strRef>
          </c:cat>
          <c:val>
            <c:numRef>
              <c:f>'Schneller Peak'!$G$11:$G$46</c:f>
              <c:numCache>
                <c:formatCode>0%</c:formatCode>
                <c:ptCount val="36"/>
                <c:pt idx="0">
                  <c:v>3.1082287594774338E-2</c:v>
                </c:pt>
                <c:pt idx="1">
                  <c:v>2.7176647266019916E-2</c:v>
                </c:pt>
                <c:pt idx="2">
                  <c:v>6.672754996932917E-2</c:v>
                </c:pt>
                <c:pt idx="3">
                  <c:v>0.14016022142015949</c:v>
                </c:pt>
                <c:pt idx="4">
                  <c:v>6.8352439130579231E-3</c:v>
                </c:pt>
                <c:pt idx="5">
                  <c:v>1.5814913563038945E-2</c:v>
                </c:pt>
                <c:pt idx="6">
                  <c:v>0.17339048971880505</c:v>
                </c:pt>
                <c:pt idx="7">
                  <c:v>4.1270085796808166E-2</c:v>
                </c:pt>
                <c:pt idx="8">
                  <c:v>1.5418502202643155E-2</c:v>
                </c:pt>
                <c:pt idx="9">
                  <c:v>8.8492407704246823E-2</c:v>
                </c:pt>
                <c:pt idx="11">
                  <c:v>2.4346159278104459E-2</c:v>
                </c:pt>
                <c:pt idx="12">
                  <c:v>7.5796070164408534E-3</c:v>
                </c:pt>
                <c:pt idx="13">
                  <c:v>4.4928043153945309E-2</c:v>
                </c:pt>
                <c:pt idx="14">
                  <c:v>9.1946109638703935E-2</c:v>
                </c:pt>
                <c:pt idx="15">
                  <c:v>1.3005865102940934E-2</c:v>
                </c:pt>
                <c:pt idx="17">
                  <c:v>8.9568926018688114E-2</c:v>
                </c:pt>
                <c:pt idx="18">
                  <c:v>0.14295092712788046</c:v>
                </c:pt>
                <c:pt idx="19">
                  <c:v>2.1594942917275133E-2</c:v>
                </c:pt>
                <c:pt idx="20">
                  <c:v>2.4237822852643028E-2</c:v>
                </c:pt>
                <c:pt idx="21">
                  <c:v>2.4506556870353909E-2</c:v>
                </c:pt>
                <c:pt idx="22">
                  <c:v>6.5050959029628153E-2</c:v>
                </c:pt>
                <c:pt idx="23">
                  <c:v>5.0697204324635911E-2</c:v>
                </c:pt>
                <c:pt idx="24">
                  <c:v>2.2494166332063345E-2</c:v>
                </c:pt>
                <c:pt idx="25">
                  <c:v>2.9914472792289412E-2</c:v>
                </c:pt>
                <c:pt idx="26">
                  <c:v>3.7234172822366629E-2</c:v>
                </c:pt>
                <c:pt idx="27">
                  <c:v>8.366408720807475E-3</c:v>
                </c:pt>
                <c:pt idx="28">
                  <c:v>5.9362003473121649E-2</c:v>
                </c:pt>
                <c:pt idx="29">
                  <c:v>7.3839284126737084E-2</c:v>
                </c:pt>
                <c:pt idx="30">
                  <c:v>6.2692497840118128E-2</c:v>
                </c:pt>
                <c:pt idx="31">
                  <c:v>2.8965921798890883E-2</c:v>
                </c:pt>
                <c:pt idx="32">
                  <c:v>4.8027062036536207E-2</c:v>
                </c:pt>
                <c:pt idx="33">
                  <c:v>2.5612623381602025E-2</c:v>
                </c:pt>
                <c:pt idx="34">
                  <c:v>2.4375210855652293E-2</c:v>
                </c:pt>
                <c:pt idx="35">
                  <c:v>4.4467705277152374E-2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22149888"/>
        <c:axId val="122147968"/>
      </c:barChart>
      <c:catAx>
        <c:axId val="12213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  <a:latin typeface="+mn-lt"/>
                  </a:rPr>
                  <a:t>Lab Code (A03 = Tech Center HR2 Prototype; A20 = Tech Center OSU)</a:t>
                </a:r>
                <a:endParaRPr lang="en-US" sz="1000" dirty="0">
                  <a:effectLst/>
                  <a:latin typeface="+mn-lt"/>
                </a:endParaRPr>
              </a:p>
            </c:rich>
          </c:tx>
          <c:overlay val="0"/>
        </c:title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22133504"/>
        <c:crosses val="autoZero"/>
        <c:auto val="1"/>
        <c:lblAlgn val="ctr"/>
        <c:lblOffset val="100"/>
        <c:noMultiLvlLbl val="0"/>
      </c:catAx>
      <c:valAx>
        <c:axId val="12213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22131584"/>
        <c:crosses val="autoZero"/>
        <c:crossBetween val="between"/>
      </c:valAx>
      <c:valAx>
        <c:axId val="1221479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 Repeatability (% STDEV)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22149888"/>
        <c:crosses val="max"/>
        <c:crossBetween val="between"/>
      </c:valAx>
      <c:catAx>
        <c:axId val="122149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22147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Dark Brown Honeycomb Panel</a:t>
            </a:r>
          </a:p>
          <a:p>
            <a:pPr>
              <a:defRPr/>
            </a:pPr>
            <a:r>
              <a:rPr lang="en-US" dirty="0"/>
              <a:t>Total </a:t>
            </a:r>
            <a:r>
              <a:rPr lang="en-US" dirty="0" smtClean="0"/>
              <a:t>HR vs. % STDEV</a:t>
            </a:r>
            <a:endParaRPr lang="en-US" dirty="0"/>
          </a:p>
          <a:p>
            <a:pPr>
              <a:defRPr/>
            </a:pPr>
            <a:r>
              <a:rPr lang="en-US" dirty="0"/>
              <a:t>Avg = 36 kW*min/m</a:t>
            </a:r>
            <a:r>
              <a:rPr lang="en-US" baseline="30000" dirty="0"/>
              <a:t>2</a:t>
            </a:r>
            <a:r>
              <a:rPr lang="en-US" dirty="0"/>
              <a:t>; 16% STDEV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0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Total'!$A$11:$A$46</c:f>
              <c:strCache>
                <c:ptCount val="36"/>
                <c:pt idx="0">
                  <c:v>A10</c:v>
                </c:pt>
                <c:pt idx="1">
                  <c:v>A16</c:v>
                </c:pt>
                <c:pt idx="2">
                  <c:v>B05</c:v>
                </c:pt>
                <c:pt idx="3">
                  <c:v>A06</c:v>
                </c:pt>
                <c:pt idx="4">
                  <c:v>A01</c:v>
                </c:pt>
                <c:pt idx="5">
                  <c:v>B11</c:v>
                </c:pt>
                <c:pt idx="6">
                  <c:v>B14</c:v>
                </c:pt>
                <c:pt idx="7">
                  <c:v>A02</c:v>
                </c:pt>
                <c:pt idx="8">
                  <c:v>B03</c:v>
                </c:pt>
                <c:pt idx="9">
                  <c:v>B07</c:v>
                </c:pt>
                <c:pt idx="10">
                  <c:v>A12</c:v>
                </c:pt>
                <c:pt idx="11">
                  <c:v>A23</c:v>
                </c:pt>
                <c:pt idx="12">
                  <c:v>A17</c:v>
                </c:pt>
                <c:pt idx="13">
                  <c:v>A24</c:v>
                </c:pt>
                <c:pt idx="14">
                  <c:v>A25</c:v>
                </c:pt>
                <c:pt idx="15">
                  <c:v>A21</c:v>
                </c:pt>
                <c:pt idx="16">
                  <c:v>B12</c:v>
                </c:pt>
                <c:pt idx="17">
                  <c:v>A20</c:v>
                </c:pt>
                <c:pt idx="18">
                  <c:v>B15</c:v>
                </c:pt>
                <c:pt idx="19">
                  <c:v>A22</c:v>
                </c:pt>
                <c:pt idx="20">
                  <c:v>A09</c:v>
                </c:pt>
                <c:pt idx="21">
                  <c:v>A04</c:v>
                </c:pt>
                <c:pt idx="22">
                  <c:v>A14</c:v>
                </c:pt>
                <c:pt idx="23">
                  <c:v>A03</c:v>
                </c:pt>
                <c:pt idx="24">
                  <c:v>B17</c:v>
                </c:pt>
                <c:pt idx="25">
                  <c:v>A18</c:v>
                </c:pt>
                <c:pt idx="26">
                  <c:v>A26</c:v>
                </c:pt>
                <c:pt idx="27">
                  <c:v>B04</c:v>
                </c:pt>
                <c:pt idx="28">
                  <c:v>B10</c:v>
                </c:pt>
                <c:pt idx="29">
                  <c:v>A07</c:v>
                </c:pt>
                <c:pt idx="30">
                  <c:v>A11</c:v>
                </c:pt>
                <c:pt idx="31">
                  <c:v>B09</c:v>
                </c:pt>
                <c:pt idx="32">
                  <c:v>B08</c:v>
                </c:pt>
                <c:pt idx="33">
                  <c:v>B06</c:v>
                </c:pt>
                <c:pt idx="34">
                  <c:v>A13</c:v>
                </c:pt>
                <c:pt idx="35">
                  <c:v>A05</c:v>
                </c:pt>
              </c:strCache>
            </c:strRef>
          </c:cat>
          <c:val>
            <c:numRef>
              <c:f>'Schneller Total'!$C$11:$C$46</c:f>
              <c:numCache>
                <c:formatCode>0.0</c:formatCode>
                <c:ptCount val="36"/>
                <c:pt idx="0">
                  <c:v>19.611666666666668</c:v>
                </c:pt>
                <c:pt idx="1">
                  <c:v>26.163</c:v>
                </c:pt>
                <c:pt idx="2">
                  <c:v>27.564999999999998</c:v>
                </c:pt>
                <c:pt idx="3">
                  <c:v>27.636666666666667</c:v>
                </c:pt>
                <c:pt idx="4">
                  <c:v>27.7</c:v>
                </c:pt>
                <c:pt idx="5">
                  <c:v>28.196666666666669</c:v>
                </c:pt>
                <c:pt idx="6">
                  <c:v>32.543333333333329</c:v>
                </c:pt>
                <c:pt idx="7">
                  <c:v>32.576272333333328</c:v>
                </c:pt>
                <c:pt idx="8">
                  <c:v>33.15</c:v>
                </c:pt>
                <c:pt idx="9">
                  <c:v>33.25</c:v>
                </c:pt>
                <c:pt idx="10">
                  <c:v>33.753333333333337</c:v>
                </c:pt>
                <c:pt idx="11">
                  <c:v>34.133333333333333</c:v>
                </c:pt>
                <c:pt idx="12">
                  <c:v>34.176666666666669</c:v>
                </c:pt>
                <c:pt idx="13">
                  <c:v>34.5</c:v>
                </c:pt>
                <c:pt idx="14">
                  <c:v>34.9</c:v>
                </c:pt>
                <c:pt idx="15">
                  <c:v>35.15</c:v>
                </c:pt>
                <c:pt idx="16">
                  <c:v>35.376666666666665</c:v>
                </c:pt>
                <c:pt idx="17">
                  <c:v>35.6</c:v>
                </c:pt>
                <c:pt idx="18">
                  <c:v>36.336666666666666</c:v>
                </c:pt>
                <c:pt idx="19">
                  <c:v>36.660000000000004</c:v>
                </c:pt>
                <c:pt idx="20">
                  <c:v>36.666666666666664</c:v>
                </c:pt>
                <c:pt idx="21">
                  <c:v>36.763333333333335</c:v>
                </c:pt>
                <c:pt idx="22">
                  <c:v>36.866666666666667</c:v>
                </c:pt>
                <c:pt idx="23">
                  <c:v>36.93333333333333</c:v>
                </c:pt>
                <c:pt idx="24">
                  <c:v>37</c:v>
                </c:pt>
                <c:pt idx="25">
                  <c:v>39.073333333333331</c:v>
                </c:pt>
                <c:pt idx="26">
                  <c:v>39.486666666666672</c:v>
                </c:pt>
                <c:pt idx="27">
                  <c:v>39.733333333333327</c:v>
                </c:pt>
                <c:pt idx="28">
                  <c:v>41.07</c:v>
                </c:pt>
                <c:pt idx="29">
                  <c:v>41.230366666666669</c:v>
                </c:pt>
                <c:pt idx="30">
                  <c:v>41.296666666666674</c:v>
                </c:pt>
                <c:pt idx="31">
                  <c:v>41.73</c:v>
                </c:pt>
                <c:pt idx="32">
                  <c:v>41.9</c:v>
                </c:pt>
                <c:pt idx="33">
                  <c:v>46.059999999999995</c:v>
                </c:pt>
                <c:pt idx="34">
                  <c:v>46.183333333333337</c:v>
                </c:pt>
                <c:pt idx="35">
                  <c:v>47.283333333333339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298496"/>
        <c:axId val="118308864"/>
      </c:barChart>
      <c:barChart>
        <c:barDir val="col"/>
        <c:grouping val="clustered"/>
        <c:varyColors val="0"/>
        <c:ser>
          <c:idx val="1"/>
          <c:order val="1"/>
          <c:spPr>
            <a:noFill/>
            <a:ln>
              <a:solidFill>
                <a:schemeClr val="accent1"/>
              </a:solidFill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'Schneller Total'!$A$11:$A$46</c:f>
              <c:strCache>
                <c:ptCount val="36"/>
                <c:pt idx="0">
                  <c:v>A10</c:v>
                </c:pt>
                <c:pt idx="1">
                  <c:v>A16</c:v>
                </c:pt>
                <c:pt idx="2">
                  <c:v>B05</c:v>
                </c:pt>
                <c:pt idx="3">
                  <c:v>A06</c:v>
                </c:pt>
                <c:pt idx="4">
                  <c:v>A01</c:v>
                </c:pt>
                <c:pt idx="5">
                  <c:v>B11</c:v>
                </c:pt>
                <c:pt idx="6">
                  <c:v>B14</c:v>
                </c:pt>
                <c:pt idx="7">
                  <c:v>A02</c:v>
                </c:pt>
                <c:pt idx="8">
                  <c:v>B03</c:v>
                </c:pt>
                <c:pt idx="9">
                  <c:v>B07</c:v>
                </c:pt>
                <c:pt idx="10">
                  <c:v>A12</c:v>
                </c:pt>
                <c:pt idx="11">
                  <c:v>A23</c:v>
                </c:pt>
                <c:pt idx="12">
                  <c:v>A17</c:v>
                </c:pt>
                <c:pt idx="13">
                  <c:v>A24</c:v>
                </c:pt>
                <c:pt idx="14">
                  <c:v>A25</c:v>
                </c:pt>
                <c:pt idx="15">
                  <c:v>A21</c:v>
                </c:pt>
                <c:pt idx="16">
                  <c:v>B12</c:v>
                </c:pt>
                <c:pt idx="17">
                  <c:v>A20</c:v>
                </c:pt>
                <c:pt idx="18">
                  <c:v>B15</c:v>
                </c:pt>
                <c:pt idx="19">
                  <c:v>A22</c:v>
                </c:pt>
                <c:pt idx="20">
                  <c:v>A09</c:v>
                </c:pt>
                <c:pt idx="21">
                  <c:v>A04</c:v>
                </c:pt>
                <c:pt idx="22">
                  <c:v>A14</c:v>
                </c:pt>
                <c:pt idx="23">
                  <c:v>A03</c:v>
                </c:pt>
                <c:pt idx="24">
                  <c:v>B17</c:v>
                </c:pt>
                <c:pt idx="25">
                  <c:v>A18</c:v>
                </c:pt>
                <c:pt idx="26">
                  <c:v>A26</c:v>
                </c:pt>
                <c:pt idx="27">
                  <c:v>B04</c:v>
                </c:pt>
                <c:pt idx="28">
                  <c:v>B10</c:v>
                </c:pt>
                <c:pt idx="29">
                  <c:v>A07</c:v>
                </c:pt>
                <c:pt idx="30">
                  <c:v>A11</c:v>
                </c:pt>
                <c:pt idx="31">
                  <c:v>B09</c:v>
                </c:pt>
                <c:pt idx="32">
                  <c:v>B08</c:v>
                </c:pt>
                <c:pt idx="33">
                  <c:v>B06</c:v>
                </c:pt>
                <c:pt idx="34">
                  <c:v>A13</c:v>
                </c:pt>
                <c:pt idx="35">
                  <c:v>A05</c:v>
                </c:pt>
              </c:strCache>
            </c:strRef>
          </c:cat>
          <c:val>
            <c:numRef>
              <c:f>'Schneller Total'!$G$11:$G$46</c:f>
              <c:numCache>
                <c:formatCode>0%</c:formatCode>
                <c:ptCount val="36"/>
                <c:pt idx="0">
                  <c:v>0.20075261847241166</c:v>
                </c:pt>
                <c:pt idx="1">
                  <c:v>0.16215035747103321</c:v>
                </c:pt>
                <c:pt idx="2">
                  <c:v>8.5935342534915027E-2</c:v>
                </c:pt>
                <c:pt idx="3">
                  <c:v>0.14819042535567295</c:v>
                </c:pt>
                <c:pt idx="5">
                  <c:v>0.18533955482282169</c:v>
                </c:pt>
                <c:pt idx="6">
                  <c:v>6.5564582843566518E-2</c:v>
                </c:pt>
                <c:pt idx="7">
                  <c:v>5.1466264225922854E-2</c:v>
                </c:pt>
                <c:pt idx="8">
                  <c:v>0.27373184643975007</c:v>
                </c:pt>
                <c:pt idx="9">
                  <c:v>0.18210693951284465</c:v>
                </c:pt>
                <c:pt idx="10">
                  <c:v>8.5315818804163696E-2</c:v>
                </c:pt>
                <c:pt idx="11">
                  <c:v>0.12908368470201678</c:v>
                </c:pt>
                <c:pt idx="12">
                  <c:v>5.6088185836729018E-2</c:v>
                </c:pt>
                <c:pt idx="14">
                  <c:v>0.12662681830363517</c:v>
                </c:pt>
                <c:pt idx="15">
                  <c:v>9.5305832147937461E-2</c:v>
                </c:pt>
                <c:pt idx="16">
                  <c:v>3.3230918817351171E-2</c:v>
                </c:pt>
                <c:pt idx="17">
                  <c:v>3.5196528331858615E-2</c:v>
                </c:pt>
                <c:pt idx="18">
                  <c:v>0.13874663858955741</c:v>
                </c:pt>
                <c:pt idx="19">
                  <c:v>6.602721732016846E-2</c:v>
                </c:pt>
                <c:pt idx="20">
                  <c:v>8.7669552372663218E-2</c:v>
                </c:pt>
                <c:pt idx="21">
                  <c:v>6.0160587107132214E-2</c:v>
                </c:pt>
                <c:pt idx="22">
                  <c:v>2.1924693766694668E-2</c:v>
                </c:pt>
                <c:pt idx="23">
                  <c:v>3.3636543598527517E-2</c:v>
                </c:pt>
                <c:pt idx="24">
                  <c:v>5.4054054054054057E-2</c:v>
                </c:pt>
                <c:pt idx="25">
                  <c:v>0.14374495292097689</c:v>
                </c:pt>
                <c:pt idx="26">
                  <c:v>0.10824605184315696</c:v>
                </c:pt>
                <c:pt idx="27">
                  <c:v>1.6375185650958971E-2</c:v>
                </c:pt>
                <c:pt idx="28">
                  <c:v>5.8487519598073249E-3</c:v>
                </c:pt>
                <c:pt idx="29">
                  <c:v>6.7242248087873741E-2</c:v>
                </c:pt>
                <c:pt idx="30">
                  <c:v>7.147345331174336E-2</c:v>
                </c:pt>
                <c:pt idx="31">
                  <c:v>3.0099815119278693E-2</c:v>
                </c:pt>
                <c:pt idx="32">
                  <c:v>3.3070182483415297E-2</c:v>
                </c:pt>
                <c:pt idx="33">
                  <c:v>5.2546893128812978E-2</c:v>
                </c:pt>
                <c:pt idx="34">
                  <c:v>0.13146681744977068</c:v>
                </c:pt>
                <c:pt idx="35">
                  <c:v>9.2171590728776856E-2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18317056"/>
        <c:axId val="118310784"/>
      </c:barChart>
      <c:catAx>
        <c:axId val="118298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Lab Code (A03 = Tech Center HR2 Prototype; A20 = Tech Center OSU)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 rot="-3000000"/>
          <a:lstStyle/>
          <a:p>
            <a:pPr>
              <a:defRPr/>
            </a:pPr>
            <a:endParaRPr lang="en-US"/>
          </a:p>
        </c:txPr>
        <c:crossAx val="118308864"/>
        <c:crosses val="autoZero"/>
        <c:auto val="1"/>
        <c:lblAlgn val="ctr"/>
        <c:lblOffset val="100"/>
        <c:noMultiLvlLbl val="0"/>
      </c:catAx>
      <c:valAx>
        <c:axId val="118308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Kw*min/m</a:t>
                </a:r>
                <a:r>
                  <a:rPr lang="en-US" baseline="30000" dirty="0"/>
                  <a:t>2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8298496"/>
        <c:crosses val="autoZero"/>
        <c:crossBetween val="between"/>
      </c:valAx>
      <c:valAx>
        <c:axId val="1183107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Lab</a:t>
                </a:r>
                <a:r>
                  <a:rPr lang="en-US" baseline="0" dirty="0"/>
                  <a:t> Repeatability (% STDEV)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8317056"/>
        <c:crosses val="max"/>
        <c:crossBetween val="between"/>
      </c:valAx>
      <c:catAx>
        <c:axId val="118317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183107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0.51667</cdr:x>
      <cdr:y>0.23163</cdr:y>
    </cdr:from>
    <cdr:to>
      <cdr:x>0.51667</cdr:x>
      <cdr:y>0.36667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4724400" y="1588532"/>
          <a:ext cx="0" cy="92606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C92768-B90E-4E0F-808D-C0198C3BDAED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07" tIns="47604" rIns="95207" bIns="4760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7"/>
            <a:ext cx="5850835" cy="4320213"/>
          </a:xfrm>
          <a:prstGeom prst="rect">
            <a:avLst/>
          </a:prstGeom>
        </p:spPr>
        <p:txBody>
          <a:bodyPr vert="horz" lIns="95207" tIns="47604" rIns="95207" bIns="4760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207" tIns="47604" rIns="95207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A5AC4-8D80-46C8-9034-4FFDCB2F6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1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55379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 defTabSz="9553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 defTabSz="95537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defTabSz="95537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D97B401-3BBD-432E-9842-A972A548F323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</a:t>
            </a:fld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4F4BB-0678-48D5-A7D4-257AD4B8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A5AC4-8D80-46C8-9034-4FFDCB2F68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2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14F4BB-0678-48D5-A7D4-257AD4B87F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3560" indent="-29752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90092" indent="-23801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6128" indent="-23801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42165" indent="-23801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8202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94238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70275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46311" indent="-23801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A14F4BB-0678-48D5-A7D4-257AD4B87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8519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9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EDC6-3CE3-4B3C-ADEF-27C43D7E56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FBBF-4A0A-45F5-88DF-CE06968BB9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D0CB-3A27-40A6-8A7A-AEB5BAB10C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595C-C585-4F3D-B6BC-274591A6CD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7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68C-2234-44BD-8471-4E36C967E418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D90-D3B5-4454-AC0F-97E24428A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B11F-DDB9-4F23-A311-C1F6E60F5D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9401-197B-48D8-84B2-9134E126EE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A680-CE17-4A80-8478-F4124A8627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8E6D-E023-4E7E-9D4E-33D7E4E73B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5318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203-42C4-4C0A-9911-A3BEAB0DC329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6357F-BAE8-4855-824C-056A44393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4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55" descr="NEW FAA LOGO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47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edit master title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9119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0368E95-FE0D-4279-859F-36827E4969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61A368A-4618-4894-AFA5-878D06D5B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0AB01-C10C-4BED-91BE-2371CC9C0242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4D8C-8AB7-4FE0-AEDF-A09258A358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7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DEDB76-5700-4C0F-BEC8-399EBCD98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ACA4AB9-1C5B-42E2-BE6B-DE00ECE0D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5F19C3C-2631-44F0-8883-231C924A7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9D3DC70-9733-438B-8184-0AE232239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D067FFF2-7088-4EB0-9050-CE0C80520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577DF96-2E7A-4654-BFB1-5D73A2FC9F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953BA7B-8BAB-46F3-94C2-AC0E15701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508125"/>
            <a:ext cx="8050213" cy="4391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525E4555-042A-406E-902A-54A74F4DA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0181F-4A42-4961-9336-F136F805099F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4C5C3-0092-4185-8FCC-D4E52D838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E0F1-2ACA-4B30-90A6-0F89F835151B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60DF4-72CA-4177-91B8-CD117C4BF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F7F7-1F26-4B4F-9B03-3E1DB6C9743A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8F05-35F1-4E5D-8CD2-A79472C9B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1E0D-4764-43A2-A65E-D19F26935617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11AA9-C228-45A2-B1E4-B7C030A91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/>
              <a:pPr>
                <a:defRPr/>
              </a:pPr>
              <a:t>11/15/2013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  <a:cs typeface="+mn-cs"/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  <a:cs typeface="+mn-cs"/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  <a:cs typeface="+mn-cs"/>
              </a:rPr>
              <a:t>March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5BEB4-9798-4386-AE09-AC1FBF006C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512BEA-7155-49D9-8B9A-201565CC43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3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1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20640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B7820CA-5E37-44FD-9933-8C0E38B3C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057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2060" name="Picture 26" descr="NEW FAA LOGO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dirty="0" smtClean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C0C0C0"/>
                </a:solidFill>
              </a:rPr>
              <a:t>Heat Release Rate Test Apparatus </a:t>
            </a:r>
            <a:endParaRPr lang="en-US" sz="1200" dirty="0" smtClean="0">
              <a:solidFill>
                <a:srgbClr val="C0C0C0"/>
              </a:solidFill>
            </a:endParaRP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C0C0C0"/>
                </a:solidFill>
              </a:rPr>
              <a:t>March 2013</a:t>
            </a:r>
          </a:p>
        </p:txBody>
      </p:sp>
    </p:spTree>
    <p:extLst>
      <p:ext uri="{BB962C8B-B14F-4D97-AF65-F5344CB8AC3E}">
        <p14:creationId xmlns:p14="http://schemas.microsoft.com/office/powerpoint/2010/main" val="1852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Rate of Heat Release Test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Method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/>
              <a:t>2013 December </a:t>
            </a:r>
            <a:br>
              <a:rPr lang="en-US" sz="2400" dirty="0" smtClean="0"/>
            </a:br>
            <a:r>
              <a:rPr lang="en-US" sz="2400" dirty="0" smtClean="0"/>
              <a:t>Triennial Conference</a:t>
            </a:r>
            <a:br>
              <a:rPr lang="en-US" sz="2400" dirty="0" smtClean="0"/>
            </a:br>
            <a:r>
              <a:rPr lang="en-US" sz="2400" dirty="0" smtClean="0"/>
              <a:t>Philadelphia, PA USA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8988" y="4875213"/>
            <a:ext cx="380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Michael Burns, FAA Tech Center</a:t>
            </a:r>
          </a:p>
        </p:txBody>
      </p:sp>
    </p:spTree>
    <p:extLst>
      <p:ext uri="{BB962C8B-B14F-4D97-AF65-F5344CB8AC3E}">
        <p14:creationId xmlns:p14="http://schemas.microsoft.com/office/powerpoint/2010/main" val="2393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67537"/>
              </p:ext>
            </p:extLst>
          </p:nvPr>
        </p:nvGraphicFramePr>
        <p:xfrm>
          <a:off x="928688" y="3200400"/>
          <a:ext cx="7286624" cy="3505202"/>
        </p:xfrm>
        <a:graphic>
          <a:graphicData uri="http://schemas.openxmlformats.org/drawingml/2006/table">
            <a:tbl>
              <a:tblPr firstRow="1" firstCol="1" bandRow="1"/>
              <a:tblGrid>
                <a:gridCol w="2304773"/>
                <a:gridCol w="1843818"/>
                <a:gridCol w="3138033"/>
              </a:tblGrid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¼ inch Aluminum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 Door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Air Distribution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93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+/- 0.003 Alum.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Exhaust Stack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Covering </a:t>
                      </a:r>
                      <a:r>
                        <a:rPr lang="en-US" sz="1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(New)</a:t>
                      </a:r>
                      <a:endParaRPr lang="en-US" sz="18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0.125 ± 0.005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1/8 inch Retaining Rod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1628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0.048 ± 0.004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(0.049 ± 0.002)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Main Body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Globar Pan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Holding Chamber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Second Stage Plate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469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Lower Air Plenum</a:t>
                      </a:r>
                      <a:endParaRPr lang="en-US" sz="1800" b="0" i="0" u="none" strike="noStrike" baseline="0" dirty="0">
                        <a:effectLst/>
                        <a:latin typeface="Arial"/>
                      </a:endParaRPr>
                    </a:p>
                  </a:txBody>
                  <a:tcPr marL="38354" marR="38354" marT="7366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85800" y="1066800"/>
            <a:ext cx="7696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Insulation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Thermal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Conductivity Criteria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Overlap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Criteria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  <a:tabLst>
                <a:tab pos="9144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Component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Metal Thickness &amp; Tolerances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9700" y="2669232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42503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79668"/>
              </p:ext>
            </p:extLst>
          </p:nvPr>
        </p:nvGraphicFramePr>
        <p:xfrm>
          <a:off x="914400" y="1905003"/>
          <a:ext cx="7238999" cy="4571996"/>
        </p:xfrm>
        <a:graphic>
          <a:graphicData uri="http://schemas.openxmlformats.org/drawingml/2006/table">
            <a:tbl>
              <a:tblPr firstRow="1" firstCol="1" bandRow="1"/>
              <a:tblGrid>
                <a:gridCol w="2289707"/>
                <a:gridCol w="1831767"/>
                <a:gridCol w="3117525"/>
              </a:tblGrid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0.042 ± 0.004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(0.042 ± 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Diamond Mask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0.036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(0.030 ± 0.008)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Reflector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24-Gauge Steal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 Plate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0.030 ± 0.003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(0.031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±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0.002)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Outer Pyramid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Not Specified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Radiation Doors (2)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52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0.018 ± 0.002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Inner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Pyramid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(Modified)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Chimney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Baffle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Plate (Removed)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Sample Holders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Holder Spring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04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effectLst/>
                        <a:latin typeface="Times New Roman"/>
                      </a:endParaRPr>
                    </a:p>
                  </a:txBody>
                  <a:tcPr marL="49530" marR="49530" marT="9525" marB="0" anchor="b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Unchanged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7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Retaining 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9530" marR="49530" marT="9525" marB="0" anchor="b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3716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         	    Previous	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Component</a:t>
            </a:r>
          </a:p>
        </p:txBody>
      </p:sp>
    </p:spTree>
    <p:extLst>
      <p:ext uri="{BB962C8B-B14F-4D97-AF65-F5344CB8AC3E}">
        <p14:creationId xmlns:p14="http://schemas.microsoft.com/office/powerpoint/2010/main" val="12043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Exhaust Assembly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999"/>
            <a:ext cx="8285163" cy="524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1969532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Stiffening Doubler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5747266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1” Flange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77000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750" y="6444734"/>
            <a:ext cx="419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275" y="1066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Exhaust Stack Mounting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#10-32 </a:t>
            </a:r>
            <a:r>
              <a:rPr lang="en-US" sz="2000" dirty="0">
                <a:latin typeface="Times New Roman"/>
                <a:ea typeface="Times New Roman"/>
              </a:rPr>
              <a:t>x ¾” Bolts / Washers / </a:t>
            </a:r>
            <a:r>
              <a:rPr lang="en-US" sz="2000" dirty="0" smtClean="0">
                <a:latin typeface="Times New Roman"/>
                <a:ea typeface="Times New Roman"/>
              </a:rPr>
              <a:t>nuts (28)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Gasket 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0.036 +/- 0.003 Aluminum </a:t>
            </a:r>
            <a:r>
              <a:rPr lang="en-US" sz="2000" dirty="0" smtClean="0">
                <a:latin typeface="Times New Roman"/>
                <a:ea typeface="Times New Roman"/>
              </a:rPr>
              <a:t>Covering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No substitutions permitted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Main body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Observation window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Inner radiation doors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Rear globar pan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Reflector plate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Diamond plate shaft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Upper Pilot/Calibration Burner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Second </a:t>
            </a:r>
            <a:r>
              <a:rPr lang="en-US" sz="2000" dirty="0" smtClean="0">
                <a:latin typeface="Times New Roman"/>
                <a:ea typeface="Times New Roman"/>
              </a:rPr>
              <a:t>Stage Plate</a:t>
            </a:r>
            <a:endParaRPr lang="en-US" sz="2000" dirty="0">
              <a:latin typeface="Times New Roman"/>
              <a:ea typeface="Times New Roman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Hole pattern (Centered in Chamber)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Perimeter sealed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Wingdings"/>
              <a:buChar char=""/>
            </a:pPr>
            <a:r>
              <a:rPr lang="en-US" sz="2000" dirty="0">
                <a:latin typeface="Times New Roman"/>
                <a:ea typeface="Times New Roman"/>
              </a:rPr>
              <a:t>Removable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54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Construction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4850" y="12954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latin typeface="Times New Roman"/>
                <a:ea typeface="Times New Roman"/>
              </a:rPr>
              <a:t>Holding </a:t>
            </a:r>
            <a:r>
              <a:rPr lang="en-US" sz="2000" dirty="0" smtClean="0">
                <a:latin typeface="Times New Roman"/>
                <a:ea typeface="Times New Roman"/>
              </a:rPr>
              <a:t>Chamber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Outer door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Preheat sample position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Specimen </a:t>
            </a:r>
            <a:r>
              <a:rPr lang="en-US" sz="2000" dirty="0">
                <a:latin typeface="Times New Roman"/>
                <a:ea typeface="Times New Roman"/>
              </a:rPr>
              <a:t>Holder / </a:t>
            </a:r>
            <a:r>
              <a:rPr lang="en-US" sz="2000" dirty="0" smtClean="0">
                <a:latin typeface="Times New Roman"/>
                <a:ea typeface="Times New Roman"/>
              </a:rPr>
              <a:t>Components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latin typeface="Times New Roman"/>
                <a:ea typeface="Times New Roman"/>
              </a:rPr>
              <a:t>Dimensions</a:t>
            </a:r>
            <a:endParaRPr lang="en-US" sz="2000" dirty="0">
              <a:latin typeface="Times New Roman"/>
              <a:ea typeface="Times New Roman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Retaining Ring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Spring Plate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Retaining Rod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Drip Pan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Times New Roman"/>
                <a:ea typeface="Times New Roman"/>
              </a:rPr>
              <a:t>HFG </a:t>
            </a:r>
            <a:r>
              <a:rPr lang="en-US" sz="2000" dirty="0">
                <a:latin typeface="Times New Roman"/>
                <a:ea typeface="Times New Roman"/>
              </a:rPr>
              <a:t>Mounting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Refractory Board (Thickness, HFG flush mount)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Corner HFG position</a:t>
            </a:r>
          </a:p>
        </p:txBody>
      </p:sp>
    </p:spTree>
    <p:extLst>
      <p:ext uri="{BB962C8B-B14F-4D97-AF65-F5344CB8AC3E}">
        <p14:creationId xmlns:p14="http://schemas.microsoft.com/office/powerpoint/2010/main" val="28919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ctrTitle"/>
          </p:nvPr>
        </p:nvSpPr>
        <p:spPr bwMode="auto">
          <a:xfrm>
            <a:off x="685800" y="228600"/>
            <a:ext cx="7772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Standardized </a:t>
            </a:r>
            <a:r>
              <a:rPr lang="en-US" sz="4000" dirty="0">
                <a:latin typeface="Times New Roman"/>
                <a:ea typeface="Times New Roman"/>
              </a:rPr>
              <a:t>Thermopile / Globars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850" y="12954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latin typeface="Times New Roman"/>
                <a:ea typeface="Times New Roman"/>
              </a:rPr>
              <a:t>Thermopile mV Generating System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New Thermocouples (9)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Detailed Wiring Diagram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96 inch Overall Length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24 Gauge, Solid Conductor, Thermocouple Grade Wire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Quick Disconnects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Cold Junctions Centrally Located </a:t>
            </a:r>
            <a:r>
              <a:rPr lang="en-US" sz="2000" dirty="0" smtClean="0">
                <a:latin typeface="Times New Roman"/>
                <a:ea typeface="Times New Roman"/>
              </a:rPr>
              <a:t>in </a:t>
            </a:r>
            <a:r>
              <a:rPr lang="en-US" sz="2000" dirty="0">
                <a:latin typeface="Times New Roman"/>
                <a:ea typeface="Times New Roman"/>
              </a:rPr>
              <a:t>Lower Plenum: 1.5 inch Spacing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Reference Junction: Closest To Air Inlet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/>
                <a:ea typeface="Times New Roman"/>
              </a:rPr>
              <a:t>Globars</a:t>
            </a:r>
            <a:endParaRPr lang="en-US" sz="20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latin typeface="Times New Roman"/>
                <a:ea typeface="Times New Roman"/>
              </a:rPr>
              <a:t>Construction: CHZ, Length, Diameter, Resistance</a:t>
            </a:r>
            <a:endParaRPr lang="en-US" sz="2000" dirty="0">
              <a:latin typeface="Times New Roman"/>
              <a:ea typeface="Times New Roman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Rheostat control of upper/lower pairs or individually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Advisory on final power adjustments / Uniformity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latin typeface="Times New Roman"/>
                <a:ea typeface="Times New Roman"/>
              </a:rPr>
              <a:t>	Voltage </a:t>
            </a:r>
            <a:r>
              <a:rPr lang="en-US" sz="2000" dirty="0" smtClean="0">
                <a:latin typeface="Times New Roman"/>
                <a:ea typeface="Times New Roman"/>
              </a:rPr>
              <a:t>Fluctuation Tolerance (</a:t>
            </a:r>
            <a:r>
              <a:rPr lang="en-US" sz="2000" dirty="0" err="1" smtClean="0">
                <a:latin typeface="Times New Roman"/>
                <a:ea typeface="Times New Roman"/>
              </a:rPr>
              <a:t>Globars</a:t>
            </a:r>
            <a:r>
              <a:rPr lang="en-US" sz="2000" dirty="0" smtClean="0">
                <a:latin typeface="Times New Roman"/>
                <a:ea typeface="Times New Roman"/>
              </a:rPr>
              <a:t>)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15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>
                <a:latin typeface="Times New Roman"/>
                <a:ea typeface="Times New Roman"/>
              </a:rPr>
              <a:t>New Procedures: Calibration</a:t>
            </a:r>
            <a:endParaRPr lang="en-US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 lvl="1" algn="l"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Goals: 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Achieve better stability at each step change in flow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Obtain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 mV rise possible for each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 change in flow (resulting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factor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Linear analysis to mV rise per step change in flow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error (&lt;5%)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 time req’d to complete the calibration process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Reduced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 of Methane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</a:t>
            </a:r>
          </a:p>
          <a:p>
            <a:pPr marL="1371600" lvl="2" indent="-457200" algn="l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Make it easier</a:t>
            </a:r>
          </a:p>
        </p:txBody>
      </p:sp>
    </p:spTree>
    <p:extLst>
      <p:ext uri="{BB962C8B-B14F-4D97-AF65-F5344CB8AC3E}">
        <p14:creationId xmlns:p14="http://schemas.microsoft.com/office/powerpoint/2010/main" val="4989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New Procedures: Calibration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Replaced Wet Test Meter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with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Mass Flow Meter (MFM)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Calibration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Gas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MFM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Thermal-based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0.25 inch inlet/outlet fittings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annually with NIST traceability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Calibrated for Methane gas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0.5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%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Reading, 0.1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% Full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Scale, 2-sigma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level of confidence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STP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0ºC at 760 mmHg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Signal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Output To Data Acquisition System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Flow deviation of &lt; 0.2 SLPM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Dual Purpose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Burner (Upper)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Burner (Removed T-Burner)</a:t>
            </a: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Pilot Burner during testing – 2 SLPM / Air (Approx. 50/50 Ratio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New Procedures: Calibration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4864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Calibration Method Changes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Optimized flow settings from 1,4,6,8 L/min to 1,2,3,4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SLPM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Entire calibration sequence defined (Beginning to end)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3 minute Preheat at 4 L/min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Step Change: 1-2, 1-3, 1-4 SLPM </a:t>
            </a:r>
            <a:endParaRPr lang="en-US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Longer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dwell – Increased from 2 to 3 minutes (last 10 second average)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Methane MFM/MFC output recorded with Thermopile output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Only 3 step changes in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(previously 5)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Exhaust ventilation system must be on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 / Fail Criteria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Unchanged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 5%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STDEV error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the three calibration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constants derived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the calibration process (1-2, 1-3,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1-4 SLPM)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 Prototype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 PARAMETERS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94030"/>
              </p:ext>
            </p:extLst>
          </p:nvPr>
        </p:nvGraphicFramePr>
        <p:xfrm>
          <a:off x="228600" y="1447800"/>
          <a:ext cx="8763000" cy="521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347"/>
                <a:gridCol w="1351253"/>
                <a:gridCol w="216493"/>
                <a:gridCol w="1307507"/>
                <a:gridCol w="304800"/>
                <a:gridCol w="1335992"/>
                <a:gridCol w="163795"/>
                <a:gridCol w="1064664"/>
                <a:gridCol w="1474149"/>
              </a:tblGrid>
              <a:tr h="9732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METHANE</a:t>
                      </a:r>
                      <a:r>
                        <a:rPr lang="en-US" sz="2800" baseline="0" dirty="0" smtClean="0"/>
                        <a:t> FLOW (SLPM)</a:t>
                      </a:r>
                      <a:endParaRPr lang="en-US" sz="28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T="45717" marB="45717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THERMOPILE</a:t>
                      </a:r>
                      <a:r>
                        <a:rPr lang="en-US" sz="2800" baseline="0" dirty="0" smtClean="0"/>
                        <a:t> OUTPUT (mV)</a:t>
                      </a:r>
                      <a:endParaRPr lang="en-US" sz="28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21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Range</a:t>
                      </a:r>
                      <a:endParaRPr lang="en-US" sz="20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TARGET</a:t>
                      </a:r>
                      <a:endParaRPr lang="en-US" sz="2000" dirty="0"/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Range</a:t>
                      </a:r>
                      <a:endParaRPr lang="en-US" sz="20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7" marB="45717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 Range</a:t>
                      </a:r>
                      <a:endParaRPr lang="en-US" sz="2000" dirty="0"/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TARGET</a:t>
                      </a:r>
                      <a:endParaRPr lang="en-US" sz="2000" dirty="0"/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Range</a:t>
                      </a:r>
                      <a:endParaRPr lang="en-US" sz="2000" dirty="0"/>
                    </a:p>
                  </a:txBody>
                  <a:tcPr marT="45717" marB="45717" anchor="ctr"/>
                </a:tc>
              </a:tr>
              <a:tr h="40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0.98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1.02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60.0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61.0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62.0</a:t>
                      </a:r>
                      <a:endParaRPr lang="en-US" sz="2000" dirty="0"/>
                    </a:p>
                  </a:txBody>
                  <a:tcPr marT="45717" marB="45717"/>
                </a:tc>
              </a:tr>
              <a:tr h="40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1.96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2.04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67.0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68.0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69.0</a:t>
                      </a:r>
                      <a:endParaRPr lang="en-US" sz="2000" dirty="0"/>
                    </a:p>
                  </a:txBody>
                  <a:tcPr marT="45717" marB="45717"/>
                </a:tc>
              </a:tr>
              <a:tr h="40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2.94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</a:t>
                      </a:r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3.06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73.0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75.0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77.0</a:t>
                      </a:r>
                      <a:endParaRPr lang="en-US" sz="2000" dirty="0"/>
                    </a:p>
                  </a:txBody>
                  <a:tcPr marT="45717" marB="45717"/>
                </a:tc>
              </a:tr>
              <a:tr h="4081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3.92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4.0</a:t>
                      </a:r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4.08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45717" marB="4571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78.0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80.0</a:t>
                      </a:r>
                      <a:endParaRPr lang="en-US" sz="20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82.0</a:t>
                      </a:r>
                      <a:endParaRPr lang="en-US" sz="2000" dirty="0"/>
                    </a:p>
                  </a:txBody>
                  <a:tcPr marT="45717" marB="45717"/>
                </a:tc>
              </a:tr>
              <a:tr h="533735">
                <a:tc gridSpan="9"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</a:rPr>
                        <a:t>CALIBRATION FACTOR RANGE</a:t>
                      </a:r>
                      <a:endParaRPr lang="en-US" sz="2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081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Low Range</a:t>
                      </a:r>
                      <a:endParaRPr lang="en-US" sz="20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TARGET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High Range</a:t>
                      </a:r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709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kW/mv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0.08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kW/mV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0.09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kW/mV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47094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/mV</a:t>
                      </a:r>
                      <a:endParaRPr lang="en-US" sz="2400" baseline="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/mV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4.0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kW/m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/mV</a:t>
                      </a:r>
                      <a:endParaRPr lang="en-US" sz="24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00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239000" cy="4343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Method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for Revision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 Data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New Procedures: Heat Flux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8686800" cy="51054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Type: Replaced Gardon with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Schmidt-Boelter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HFG Guidance: Paint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Care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Mounting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insitu method (Center)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3.65 +/- 0.05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New Uniformity Tolerance (4-Corners)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3.65 +/-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0.10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4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Calibration Factor / HRR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OSU – FAA Fire Test Handbook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273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sz="1100" b="0" i="1" baseline="-250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−</m:t>
                          </m:r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𝑃𝑣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760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1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0.02323</m:t>
                          </m:r>
                        </m:den>
                      </m:f>
                      <m:r>
                        <a:rPr lang="en-US" sz="11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25.31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</m:t>
                      </m:r>
                      <m:r>
                        <a:rPr lang="en-US" sz="1400" i="1" baseline="300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2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𝑚𝑉</m:t>
                      </m:r>
                      <m:r>
                        <a:rPr lang="en-US" sz="1400">
                          <a:solidFill>
                            <a:schemeClr val="tx1"/>
                          </a:solidFill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 smtClean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200" dirty="0">
                  <a:solidFill>
                    <a:schemeClr val="tx1"/>
                  </a:solidFill>
                  <a:latin typeface="Times New Roman"/>
                  <a:ea typeface="Times New Roman"/>
                </a:endParaRPr>
              </a:p>
              <a:p>
                <a:pPr eaLnBrk="1" hangingPunct="1"/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</m:e>
                    </m:d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  <m:r>
                      <m:rPr>
                        <m:sty m:val="p"/>
                      </m:rPr>
                      <a:rPr lang="en-US" sz="1200" b="0" i="0" baseline="-25000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 lvl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HR2 </a:t>
                </a:r>
                <a:r>
                  <a:rPr lang="en-US" sz="1600" dirty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–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Chapter HR</a:t>
                </a: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100" i="1" dirty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210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8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22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.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𝑚𝑜𝑙𝑒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𝐶𝐻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𝑆𝑇𝑃</m:t>
                              </m:r>
                            </m:e>
                          </m:d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22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41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𝑊𝐴𝑇𝑇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𝑚𝑖𝑛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.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01433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𝑘𝐶𝑎𝑙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𝑘𝑊</m:t>
                          </m:r>
                        </m:num>
                        <m:den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1000</m:t>
                          </m:r>
                          <m:r>
                            <a:rPr lang="en-US" sz="1100" b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 </m:t>
                          </m:r>
                          <m:r>
                            <a:rPr lang="en-US" sz="11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𝑊</m:t>
                          </m:r>
                        </m:den>
                      </m:f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∗</m:t>
                      </m:r>
                      <m:f>
                        <m:f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1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1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1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1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 </m:t>
                      </m:r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1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1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𝑚𝑉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  <m:t>h</m:t>
                          </m:r>
                        </m:sub>
                      </m:sSub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0.5879∗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𝑚𝑉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−</m:t>
                              </m:r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 </m:t>
                              </m:r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Times New Roman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𝑘𝑊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/</m:t>
                      </m:r>
                      <m:r>
                        <a:rPr lang="en-US" sz="1400" b="0" i="1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𝑚𝑉</m:t>
                      </m:r>
                      <m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Times New Roman"/>
                        </a:rPr>
                        <m:t> 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r>
                  <a:rPr lang="en-US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Heat Release Rate 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𝑇𝑒𝑠𝑡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2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200" b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𝐵𝑎𝑠𝑒𝑙𝑖𝑛𝑒</m:t>
                            </m:r>
                          </m:e>
                          <m:sub>
                            <m:r>
                              <a:rPr lang="en-US" sz="1200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𝑚𝑉</m:t>
                            </m:r>
                          </m:sub>
                        </m:sSub>
                      </m:e>
                    </m:d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1200" b="0" i="1">
                        <a:solidFill>
                          <a:schemeClr val="tx1"/>
                        </a:solidFill>
                        <a:latin typeface="Cambria Math"/>
                      </a:rPr>
                      <m:t>∗</m:t>
                    </m:r>
                    <m:r>
                      <a:rPr lang="en-US" sz="1200" b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02323</m:t>
                                </m:r>
                                <m:r>
                                  <a:rPr lang="en-US" sz="1200" b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kW/m</a:t>
                </a:r>
                <a:r>
                  <a:rPr lang="en-US" sz="120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lang="en-US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 eaLnBrk="1" hangingPunct="1">
                  <a:buFont typeface="Arial" pitchFamily="34" charset="0"/>
                  <a:buChar char="•"/>
                </a:pPr>
                <a:endParaRPr lang="en-US" sz="1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700" y="1089891"/>
                <a:ext cx="8610600" cy="5410200"/>
              </a:xfrm>
              <a:blipFill rotWithShape="1">
                <a:blip r:embed="rId2"/>
                <a:stretch>
                  <a:fillRect l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33800" y="1828800"/>
            <a:ext cx="8382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0100" y="1812636"/>
            <a:ext cx="571500" cy="533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7827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Deleted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Sample Area Moved to HRR Calculation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3000" y="1436132"/>
            <a:ext cx="228600" cy="39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1436132"/>
            <a:ext cx="2667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1436132"/>
            <a:ext cx="3200400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34200" y="1752600"/>
            <a:ext cx="1447800" cy="487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72200" y="6400800"/>
            <a:ext cx="762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387" idx="1"/>
            <a:endCxn id="16387" idx="3"/>
          </p:cNvCxnSpPr>
          <p:nvPr/>
        </p:nvCxnSpPr>
        <p:spPr>
          <a:xfrm>
            <a:off x="266700" y="3794991"/>
            <a:ext cx="8610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3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HR2: Total Heat Release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Total Heat Release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naryPr>
                      <m:sub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  <m:sup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2</m:t>
                        </m:r>
                      </m:sup>
                      <m:e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Test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mV</m:t>
                                </m:r>
                              </m:sub>
                            </m:sSub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18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Baseline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mV</m:t>
                                </m:r>
                              </m:sub>
                            </m:sSub>
                          </m:e>
                        </m:d>
                        <m: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r>
                          <a:rPr lang="en-US" sz="11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∗</m:t>
                        </m:r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1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h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0.02323 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m</m:t>
                                    </m:r>
                                  </m:e>
                                  <m:sup>
                                    <m:r>
                                      <a:rPr lang="en-US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</m:t>
                        </m:r>
                        <m:d>
                          <m:dPr>
                            <m:ctrlPr>
                              <a:rPr lang="en-US" sz="11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1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t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1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dt</m:t>
                        </m:r>
                      </m:e>
                    </m:nary>
                  </m:oMath>
                </a14:m>
                <a:r>
                  <a:rPr lang="en-US" sz="105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	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4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Simplifying this gives…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/>
                </a:r>
                <a:br>
                  <a:rPr lang="en-US" sz="1400" dirty="0" smtClean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</a:br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6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Total Heat Release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  = 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t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  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Test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mV</m:t>
                                        </m:r>
                                      </m:sub>
                                    </m:sSub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 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  <m:t>  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Baseline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  <m:t>mV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∗</m:t>
                                </m:r>
                                <m:r>
                                  <a:rPr lang="en-US" sz="16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  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K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0.02323 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x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 </a:t>
                </a: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kW · min/m²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 smtClean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Where: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 = Total number of data collection points in 2 minutes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x = Total number of data collection points in 1 minute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Baseline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mV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Average thermopile millivolt reading at baseline (mV)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Test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mV</m:t>
                        </m:r>
                      </m:sub>
                    </m:sSub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Thermopile millivolt reading at any point during test (mV)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</a:rPr>
                          <m:t>h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 Calibration factor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 (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kW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/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mV</m:t>
                    </m:r>
                    <m:r>
                      <a:rPr lang="en-US" sz="1800">
                        <a:solidFill>
                          <a:schemeClr val="tx1"/>
                        </a:solidFill>
                        <a:effectLst/>
                        <a:latin typeface="Cambria Math"/>
                        <a:ea typeface="Times New Roman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 </a:t>
                </a: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i="1" dirty="0">
                    <a:solidFill>
                      <a:schemeClr val="tx1"/>
                    </a:solidFill>
                    <a:effectLst/>
                    <a:latin typeface="Times New Roman"/>
                    <a:ea typeface="Times New Roman"/>
                  </a:rPr>
                  <a:t>Note: This formula uses the Riemann Left Hand Sum method of integration.</a:t>
                </a:r>
                <a:endParaRPr lang="en-US" sz="1800" dirty="0">
                  <a:solidFill>
                    <a:schemeClr val="tx1"/>
                  </a:solidFill>
                  <a:effectLst/>
                  <a:latin typeface="Times New Roman"/>
                  <a:ea typeface="Times New Roman"/>
                </a:endParaRPr>
              </a:p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 lang="en-US" sz="1200" i="1" dirty="0" smtClean="0">
                  <a:solidFill>
                    <a:schemeClr val="tx1"/>
                  </a:solidFill>
                  <a:latin typeface="Cambria Math"/>
                  <a:ea typeface="Times New Roman"/>
                </a:endParaRPr>
              </a:p>
            </p:txBody>
          </p:sp>
        </mc:Choice>
        <mc:Fallback xmlns="">
          <p:sp>
            <p:nvSpPr>
              <p:cNvPr id="16387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1295400"/>
                <a:ext cx="8610600" cy="4472709"/>
              </a:xfrm>
              <a:blipFill rotWithShape="1">
                <a:blip r:embed="rId2"/>
                <a:stretch>
                  <a:fillRect l="-637" t="-4502" b="-10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5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54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Chapter HF: Definitions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610600" cy="55626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 (K</a:t>
            </a:r>
            <a:r>
              <a:rPr lang="en-US" sz="2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Correlates the heat released by a specimen when burned to the known heat content of Methane.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Thermopile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 Meter (MFM)/Mass Flow Controller (MFC)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Methane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 (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CH4) - Minimum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purity of 99%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Supply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pressures – Methane @ 20 ± 2 psig, Air @ 30 ± 2 psig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NIST -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National Institute of Standards and Technology (USA)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NIST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Traceability - A calibration entity using NIST traceable calibration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instrumentation.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flux gauges (Chapter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HF)	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acquisition / Display devices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meters (System Airflow and MFM for thermopile calibration)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Stability Criteria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Heat flux, Chamber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equilibrium</a:t>
            </a:r>
          </a:p>
          <a:p>
            <a:pPr algn="l" eaLnBrk="1" hangingPunct="1"/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1545" y="228600"/>
            <a:ext cx="91440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Chapter HF: Calibration Requirements and Frequency</a:t>
            </a:r>
            <a:endParaRPr lang="en-US" sz="32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86800" cy="4953000"/>
          </a:xfrm>
        </p:spPr>
        <p:txBody>
          <a:bodyPr/>
          <a:lstStyle/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Equipment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Flux gauges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Data Acquisition System/Display Devices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MFM / MFC (Air)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MFM / MFC (Methane)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Procedures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System Heat Flux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Heat Flux Uniformity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Thermopile (Gas Calibration)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5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marR="0" lvl="0" algn="l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latin typeface="Times New Roman"/>
                <a:ea typeface="Times New Roman"/>
              </a:rPr>
              <a:t>Chapter HF: Misc.</a:t>
            </a:r>
            <a:endParaRPr lang="en-US" sz="4000" dirty="0">
              <a:latin typeface="Times New Roman"/>
              <a:ea typeface="Times New Roman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/ Scope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Drawings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Overview Drawing (assembled)</a:t>
            </a:r>
          </a:p>
          <a:p>
            <a:pPr marL="914400" lvl="1" indent="-457200" algn="l" eaLnBrk="1" hangingPunct="1"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Individual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Components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- 29 Detailed Drawings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Test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>Procedure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Aluminum foil thickness criteria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	Sample Insertion / Removal Time - Approximately 3 to 5 seconds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	Cleaning procedures</a:t>
            </a: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85750" marR="0" lvl="0" indent="-28575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Requirements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	65/65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(Peak HRR / Total HR) -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Unchanged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</a:rPr>
              <a:t>	&lt; 80 % must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pass</a:t>
            </a: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R="0" lvl="0" algn="l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46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HR2 Prototype Testing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600200"/>
            <a:ext cx="754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Materials (5 coupons each)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Schneller Panel (2012 RR)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Light Brown Panel (2012 RR)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04360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53.5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1734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69.6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1588532"/>
            <a:ext cx="0" cy="7736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7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0324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47.9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114800" y="1588532"/>
            <a:ext cx="228600" cy="8498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4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Method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105400"/>
          </a:xfrm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Required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Aviation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Qualify </a:t>
            </a:r>
            <a:r>
              <a:rPr lang="en-US" sz="2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surface area </a:t>
            </a:r>
            <a:r>
              <a:rPr lang="en-US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interior materials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 use in commercial passenger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aircraft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Ceilings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Stow bins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Sidewalls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Register 14 CFR parts 25 and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Description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</a:p>
          <a:p>
            <a:pPr marL="800100" lvl="1" indent="-342900" algn="l" eaLnBrk="1" hangingPunct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Fail criteria</a:t>
            </a:r>
          </a:p>
        </p:txBody>
      </p:sp>
    </p:spTree>
    <p:extLst>
      <p:ext uri="{BB962C8B-B14F-4D97-AF65-F5344CB8AC3E}">
        <p14:creationId xmlns:p14="http://schemas.microsoft.com/office/powerpoint/2010/main" val="157599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5940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0" y="1219200"/>
            <a:ext cx="114300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HR2: 36.9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1588532"/>
            <a:ext cx="0" cy="6212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7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Next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Participation in 2013 Round Robin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Conformance Documentation Development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Additional Unit Buildups for Comparative Testing</a:t>
            </a:r>
            <a:endParaRPr lang="en-US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305800" cy="784225"/>
          </a:xfrm>
        </p:spPr>
        <p:txBody>
          <a:bodyPr/>
          <a:lstStyle/>
          <a:p>
            <a:pPr algn="l" eaLnBrk="1" hangingPunct="1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Revised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Rate Test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Method</a:t>
            </a:r>
            <a:endParaRPr lang="en-US" sz="3600" dirty="0" smtClean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Simplify and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Streamline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Method</a:t>
            </a:r>
          </a:p>
          <a:p>
            <a:pPr algn="l" eaLnBrk="1" hangingPunct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Multi-laboratory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studies in which the same material was tested at different locations indicate reproducibility of test results can be improved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contribute to poor agreement between test laboratories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describes a detailed revision of the test apparatus conducted by the International Aircraft Materials Fire Test Working Group to better standardize components, procedures and calibration of equipment for this test method.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6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Improvements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839200" cy="4343400"/>
          </a:xfrm>
        </p:spPr>
        <p:txBody>
          <a:bodyPr/>
          <a:lstStyle/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Airflow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(Dual Flow to Single Flow)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Construction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 Equipment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Documentation (Chapter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14" y="764309"/>
            <a:ext cx="4703053" cy="5917850"/>
          </a:xfrm>
          <a:prstGeom prst="rect">
            <a:avLst/>
          </a:prstGeom>
        </p:spPr>
      </p:pic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Airflow – Single Flow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4648200" cy="541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6747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OSU: Orifice Meter, Natural 3:1 Airflow Split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476750" y="923924"/>
            <a:ext cx="76200" cy="592605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6435209"/>
            <a:ext cx="339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HR2: Mass Flow Meter Controlled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Chimney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Baffle Plate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Outer Pyramid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Bypass Air Manifold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Piping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Surplus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Gasket Material and Hardware</a:t>
            </a:r>
          </a:p>
          <a:p>
            <a:pPr marL="971550" lvl="1" indent="-514350" algn="l" eaLnBrk="1" hangingPunct="1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Orifice Meter/Mercury Manometer</a:t>
            </a:r>
          </a:p>
        </p:txBody>
      </p:sp>
    </p:spTree>
    <p:extLst>
      <p:ext uri="{BB962C8B-B14F-4D97-AF65-F5344CB8AC3E}">
        <p14:creationId xmlns:p14="http://schemas.microsoft.com/office/powerpoint/2010/main" val="17819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784225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Removal of Bypass Air and Components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air source</a:t>
            </a: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MFM Req’d</a:t>
            </a:r>
          </a:p>
          <a:p>
            <a:pPr marL="1257300" lvl="2" indent="-342900" algn="l"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Smaller Compressed Air System Req’d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clean, inspect, maintain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Fewer Components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Manufacturing / Operating costs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Quieter system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Thermocouples operating in a better performance range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Higher gain in the Thermopile output signal</a:t>
            </a:r>
          </a:p>
          <a:p>
            <a:pPr marL="800100" lvl="1" indent="-342900" algn="l" eaLnBrk="1" hangingPunct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Calibration Factor (Approx. 4.0 kW/m</a:t>
            </a:r>
            <a:r>
              <a:rPr lang="en-US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/mV or 0.09 kW/mv)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</a:t>
            </a:r>
          </a:p>
          <a:p>
            <a:pPr marL="742950" lvl="1" indent="-285750" algn="l" eaLnBrk="1" hangingPunct="1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Higher Exhaust Gas Temperatures (approx. 500 degrees F)</a:t>
            </a: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84225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Airflow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86800" cy="5638800"/>
          </a:xfrm>
        </p:spPr>
        <p:txBody>
          <a:bodyPr/>
          <a:lstStyle/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Defined Air Quality</a:t>
            </a:r>
          </a:p>
          <a:p>
            <a:pPr marL="800100" lvl="1" indent="-3429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“…free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of oil mist, water and foreign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particles”</a:t>
            </a:r>
          </a:p>
          <a:p>
            <a:pPr marL="914400" lvl="1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457200" marR="0" lvl="0" indent="-457200" algn="l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Airflow (MFM/MFC Controlled)</a:t>
            </a:r>
            <a:endParaRPr lang="en-US" sz="2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Calibrated To STP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0º C at 760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mmHg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Accuracy: 1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%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Reading, 0.2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% Full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Scale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Flow Rate: 20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± 0.5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SCFM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Positioned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within 24 inches of the inlet port to the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system</a:t>
            </a:r>
          </a:p>
          <a:p>
            <a:pPr marL="914400" marR="0" lvl="1" indent="-45720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Provision for Flow Straightening Piping</a:t>
            </a:r>
            <a:endParaRPr lang="en-US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1371600" lvl="2" indent="-457200" algn="l" eaLnBrk="1" hangingPunct="1">
              <a:buFont typeface="Arial" pitchFamily="34" charset="0"/>
              <a:buChar char="•"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26119</TotalTime>
  <Words>1292</Words>
  <Application>Microsoft Office PowerPoint</Application>
  <PresentationFormat>On-screen Show (4:3)</PresentationFormat>
  <Paragraphs>408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2_Custom Design</vt:lpstr>
      <vt:lpstr>1_Office Theme</vt:lpstr>
      <vt:lpstr>3_Custom Design</vt:lpstr>
      <vt:lpstr>4_Custom Design</vt:lpstr>
      <vt:lpstr>Revised Rate of Heat Release Test Method  2013 December  Triennial Conference Philadelphia, PA USA</vt:lpstr>
      <vt:lpstr>Agenda</vt:lpstr>
      <vt:lpstr>Heat Release Rate Test Method</vt:lpstr>
      <vt:lpstr>Revised Heat Release Rate Test Method</vt:lpstr>
      <vt:lpstr>Categories Of Improvements</vt:lpstr>
      <vt:lpstr>Airflow – Single Flow Design</vt:lpstr>
      <vt:lpstr>Removal of Bypass Air and Components</vt:lpstr>
      <vt:lpstr>Removal of Bypass Air and Components</vt:lpstr>
      <vt:lpstr>Airflow</vt:lpstr>
      <vt:lpstr>PowerPoint Presentation</vt:lpstr>
      <vt:lpstr>Standardized Construction</vt:lpstr>
      <vt:lpstr>HR2 Exhaust Assembly</vt:lpstr>
      <vt:lpstr>Standardized Construction</vt:lpstr>
      <vt:lpstr>Standardized Construction</vt:lpstr>
      <vt:lpstr>Standardized Thermopile / Globars </vt:lpstr>
      <vt:lpstr>New Procedures: Calibration</vt:lpstr>
      <vt:lpstr>New Procedures: Calibration</vt:lpstr>
      <vt:lpstr>New Procedures: Calibration</vt:lpstr>
      <vt:lpstr>HR2 Prototype CALIBRATION PARAMETERS</vt:lpstr>
      <vt:lpstr>New Procedures: Heat Flux</vt:lpstr>
      <vt:lpstr>Calibration Factor / HRR Equation</vt:lpstr>
      <vt:lpstr>HR2: Total Heat Release Calculation</vt:lpstr>
      <vt:lpstr>Chapter HF: Definitions</vt:lpstr>
      <vt:lpstr>Chapter HF: Calibration Requirements and Frequency</vt:lpstr>
      <vt:lpstr>Chapter HF: Misc.</vt:lpstr>
      <vt:lpstr>HR2 Prototype Testing</vt:lpstr>
      <vt:lpstr>PowerPoint Presentation</vt:lpstr>
      <vt:lpstr>PowerPoint Presentation</vt:lpstr>
      <vt:lpstr>PowerPoint Presentation</vt:lpstr>
      <vt:lpstr>PowerPoint Presentation</vt:lpstr>
      <vt:lpstr>Next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Mike (FAA)</dc:creator>
  <cp:lastModifiedBy>Horner, April CTR (FAA)</cp:lastModifiedBy>
  <cp:revision>510</cp:revision>
  <cp:lastPrinted>2013-07-31T15:25:24Z</cp:lastPrinted>
  <dcterms:created xsi:type="dcterms:W3CDTF">2013-05-15T13:53:16Z</dcterms:created>
  <dcterms:modified xsi:type="dcterms:W3CDTF">2013-11-15T19:45:52Z</dcterms:modified>
</cp:coreProperties>
</file>