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73" r:id="rId3"/>
    <p:sldId id="301" r:id="rId4"/>
    <p:sldId id="274" r:id="rId5"/>
    <p:sldId id="302" r:id="rId6"/>
    <p:sldId id="278" r:id="rId7"/>
    <p:sldId id="303" r:id="rId8"/>
    <p:sldId id="279" r:id="rId9"/>
    <p:sldId id="280" r:id="rId10"/>
    <p:sldId id="299" r:id="rId11"/>
    <p:sldId id="298" r:id="rId12"/>
    <p:sldId id="319" r:id="rId13"/>
    <p:sldId id="320" r:id="rId14"/>
    <p:sldId id="321" r:id="rId15"/>
    <p:sldId id="322" r:id="rId16"/>
    <p:sldId id="281" r:id="rId17"/>
    <p:sldId id="304" r:id="rId18"/>
    <p:sldId id="282" r:id="rId19"/>
    <p:sldId id="305" r:id="rId20"/>
    <p:sldId id="283" r:id="rId21"/>
    <p:sldId id="311" r:id="rId22"/>
    <p:sldId id="312" r:id="rId23"/>
    <p:sldId id="313" r:id="rId24"/>
    <p:sldId id="306" r:id="rId25"/>
    <p:sldId id="285" r:id="rId26"/>
    <p:sldId id="316" r:id="rId27"/>
    <p:sldId id="326" r:id="rId28"/>
    <p:sldId id="327" r:id="rId29"/>
    <p:sldId id="328" r:id="rId30"/>
    <p:sldId id="309" r:id="rId31"/>
    <p:sldId id="286" r:id="rId32"/>
    <p:sldId id="315" r:id="rId33"/>
    <p:sldId id="323" r:id="rId34"/>
    <p:sldId id="329" r:id="rId35"/>
    <p:sldId id="325" r:id="rId36"/>
    <p:sldId id="290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01"/>
            <p14:sldId id="274"/>
            <p14:sldId id="302"/>
            <p14:sldId id="278"/>
            <p14:sldId id="303"/>
            <p14:sldId id="279"/>
            <p14:sldId id="280"/>
            <p14:sldId id="299"/>
            <p14:sldId id="298"/>
            <p14:sldId id="319"/>
            <p14:sldId id="320"/>
            <p14:sldId id="321"/>
            <p14:sldId id="322"/>
            <p14:sldId id="281"/>
            <p14:sldId id="304"/>
            <p14:sldId id="282"/>
            <p14:sldId id="305"/>
            <p14:sldId id="283"/>
            <p14:sldId id="311"/>
            <p14:sldId id="312"/>
            <p14:sldId id="313"/>
            <p14:sldId id="306"/>
            <p14:sldId id="285"/>
            <p14:sldId id="316"/>
            <p14:sldId id="326"/>
            <p14:sldId id="327"/>
            <p14:sldId id="328"/>
            <p14:sldId id="309"/>
            <p14:sldId id="286"/>
            <p14:sldId id="315"/>
            <p14:sldId id="323"/>
            <p14:sldId id="329"/>
            <p14:sldId id="325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717" autoAdjust="0"/>
  </p:normalViewPr>
  <p:slideViewPr>
    <p:cSldViewPr snapToGrid="0">
      <p:cViewPr>
        <p:scale>
          <a:sx n="110" d="100"/>
          <a:sy n="110" d="100"/>
        </p:scale>
        <p:origin x="-1788" y="-24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Transport of Lithium Batteries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88693" y="3439463"/>
            <a:ext cx="353243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FAA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Triennial Conference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88693" y="3747059"/>
            <a:ext cx="3465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/>
              <a:t>Michael D. Givens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 smtClean="0"/>
              <a:t>  FAA Hazmat Specialist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88692" y="4486244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October 26, 2016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Technical Instructions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30061"/>
            <a:ext cx="8050213" cy="4769090"/>
          </a:xfrm>
        </p:spPr>
        <p:txBody>
          <a:bodyPr/>
          <a:lstStyle/>
          <a:p>
            <a:r>
              <a:rPr lang="en-US" dirty="0" smtClean="0"/>
              <a:t>2015-2016 ICAO Technical Instructions</a:t>
            </a:r>
          </a:p>
          <a:p>
            <a:pPr lvl="1"/>
            <a:r>
              <a:rPr lang="en-US" dirty="0" smtClean="0"/>
              <a:t>Addendum 4, Effective April 1, 2016</a:t>
            </a:r>
          </a:p>
          <a:p>
            <a:pPr lvl="1"/>
            <a:endParaRPr lang="en-US" dirty="0"/>
          </a:p>
          <a:p>
            <a:r>
              <a:rPr lang="en-US" dirty="0" smtClean="0"/>
              <a:t>Prohibited UN 3480, Lithium ion batteries </a:t>
            </a:r>
            <a:r>
              <a:rPr lang="en-US" dirty="0"/>
              <a:t>(</a:t>
            </a:r>
            <a:r>
              <a:rPr lang="en-US" dirty="0" smtClean="0"/>
              <a:t>by themselves with no equipment) in cargo on Passenger Aircraft</a:t>
            </a:r>
          </a:p>
          <a:p>
            <a:endParaRPr lang="en-US" dirty="0" smtClean="0"/>
          </a:p>
          <a:p>
            <a:r>
              <a:rPr lang="en-US" dirty="0" smtClean="0"/>
              <a:t>Other consequential amendments were made to include the requirement for the Cargo Aircraft Only Label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51" y="344488"/>
            <a:ext cx="8590562" cy="609600"/>
          </a:xfrm>
        </p:spPr>
        <p:txBody>
          <a:bodyPr/>
          <a:lstStyle/>
          <a:p>
            <a:r>
              <a:rPr lang="en-US" sz="3200" dirty="0"/>
              <a:t>Class 9 Label Change for Lithium Batteries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Class 9 label for lithium </a:t>
            </a:r>
            <a:r>
              <a:rPr lang="en-US" dirty="0" smtClean="0"/>
              <a:t>batteries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includes a picture in the lower half of the label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51" y="344488"/>
            <a:ext cx="8590562" cy="609600"/>
          </a:xfrm>
        </p:spPr>
        <p:txBody>
          <a:bodyPr/>
          <a:lstStyle/>
          <a:p>
            <a:r>
              <a:rPr lang="en-US" sz="3200" dirty="0"/>
              <a:t>Class 9 Label Change for Lithium Batteries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46" y="1508125"/>
            <a:ext cx="460012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51" y="344488"/>
            <a:ext cx="8590562" cy="609600"/>
          </a:xfrm>
        </p:spPr>
        <p:txBody>
          <a:bodyPr/>
          <a:lstStyle/>
          <a:p>
            <a:r>
              <a:rPr lang="en-US" sz="3200" dirty="0"/>
              <a:t>Lithium Battery Handling Mark Change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49238"/>
            <a:ext cx="8050213" cy="444991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A new lithium battery handling label will be required on all modes of transportation, not just air.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UN number(s) would be required on the handling label.  Now you will be able to tell the difference between metals and ions, as well as bulk and contained in/packed with </a:t>
            </a:r>
            <a:r>
              <a:rPr lang="en-US" dirty="0" smtClean="0">
                <a:solidFill>
                  <a:srgbClr val="000000"/>
                </a:solidFill>
              </a:rPr>
              <a:t>packages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51" y="344488"/>
            <a:ext cx="8590562" cy="609600"/>
          </a:xfrm>
        </p:spPr>
        <p:txBody>
          <a:bodyPr/>
          <a:lstStyle/>
          <a:p>
            <a:r>
              <a:rPr lang="en-US" sz="3200" dirty="0"/>
              <a:t>Lithium Battery Handling Mark Change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00" y="1508125"/>
            <a:ext cx="54760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&amp; Handling Mark Changes 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Class 9 label and the Lithium Battery Handling Mark are </a:t>
            </a:r>
            <a:r>
              <a:rPr lang="en-US" dirty="0"/>
              <a:t>incorporated into the 2017-2018 ICAO Technical Instructions</a:t>
            </a:r>
          </a:p>
          <a:p>
            <a:r>
              <a:rPr lang="en-US" dirty="0"/>
              <a:t>Voluntary use as of January 1, 2017</a:t>
            </a:r>
          </a:p>
          <a:p>
            <a:r>
              <a:rPr lang="en-US" dirty="0"/>
              <a:t>Mandatory use as of January 1, 2019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871267"/>
            <a:ext cx="8050213" cy="5027883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SAE G-27: </a:t>
            </a:r>
            <a:r>
              <a:rPr lang="en-US" sz="6400" dirty="0" smtClean="0">
                <a:solidFill>
                  <a:schemeClr val="accent2"/>
                </a:solidFill>
              </a:rPr>
              <a:t>Packaging Standard</a:t>
            </a:r>
            <a:endParaRPr lang="en-US" sz="6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G-27: Packaging Standard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briefing was given earlier today on the specifics of this Packaging Standard</a:t>
            </a:r>
          </a:p>
          <a:p>
            <a:r>
              <a:rPr lang="en-US" dirty="0" smtClean="0"/>
              <a:t>Once completed, the Standard will go to ICAO for review and consideration for implementation</a:t>
            </a:r>
          </a:p>
          <a:p>
            <a:r>
              <a:rPr lang="en-US" dirty="0" smtClean="0"/>
              <a:t>It is more than the just the Dangerous Goods Panel at ICAO (Flight Ops Panel, Airworthiness Panel, </a:t>
            </a:r>
            <a:r>
              <a:rPr lang="en-US" dirty="0"/>
              <a:t>Air Navigation </a:t>
            </a:r>
            <a:r>
              <a:rPr lang="en-US" dirty="0" smtClean="0"/>
              <a:t>Commission, </a:t>
            </a:r>
            <a:r>
              <a:rPr lang="en-US" dirty="0"/>
              <a:t>etc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785005"/>
            <a:ext cx="8050213" cy="5114146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NTSB Recommendations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NTSB Recommendations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Asiana 991, B747-400F, crashed into the ocean on July 28, 2011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Aviation and Railway Accident Investigation Board (ARAIB) finalized the accident report on July 24, 2015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NTSB Issued </a:t>
            </a:r>
            <a:r>
              <a:rPr lang="en-US" dirty="0"/>
              <a:t>2 </a:t>
            </a:r>
            <a:r>
              <a:rPr lang="en-US" dirty="0" smtClean="0"/>
              <a:t>Recommendations </a:t>
            </a:r>
            <a:r>
              <a:rPr lang="en-US" dirty="0"/>
              <a:t>on February 9, </a:t>
            </a:r>
            <a:r>
              <a:rPr lang="en-US" dirty="0" smtClean="0"/>
              <a:t>2016 to DOT/PHMSA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Introduction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NTSB Recommendations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86929"/>
            <a:ext cx="8050213" cy="481222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A-16-001: </a:t>
            </a:r>
            <a:r>
              <a:rPr lang="en-US" sz="2400" i="1" dirty="0" smtClean="0">
                <a:latin typeface="Times New Roman"/>
                <a:ea typeface="Times New Roman"/>
              </a:rPr>
              <a:t>Require </a:t>
            </a:r>
            <a:r>
              <a:rPr lang="en-US" sz="2400" i="1" dirty="0">
                <a:latin typeface="Times New Roman"/>
                <a:ea typeface="Times New Roman"/>
              </a:rPr>
              <a:t>that </a:t>
            </a:r>
            <a:r>
              <a:rPr lang="en-US" sz="2400" i="1" u="sng" dirty="0">
                <a:latin typeface="Times New Roman"/>
                <a:ea typeface="Times New Roman"/>
              </a:rPr>
              <a:t>Class 3 flammable liquids and fully regulated Class 9 lithium batteries be physically segregated </a:t>
            </a:r>
            <a:r>
              <a:rPr lang="en-US" sz="2400" i="1" dirty="0">
                <a:latin typeface="Times New Roman"/>
                <a:ea typeface="Times New Roman"/>
              </a:rPr>
              <a:t>when stowed on board an aircraft such that packages containing these materials may not be placed on the same or adjacent pallets or ULDs.</a:t>
            </a:r>
            <a:endParaRPr lang="en-US" sz="24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Times New Roman"/>
                <a:ea typeface="Times New Roman"/>
              </a:rPr>
              <a:t> </a:t>
            </a:r>
            <a:endParaRPr lang="en-US" sz="24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A-16-002:  </a:t>
            </a:r>
            <a:r>
              <a:rPr lang="en-US" sz="2400" i="1" dirty="0" smtClean="0">
                <a:latin typeface="Times New Roman"/>
                <a:ea typeface="Times New Roman"/>
              </a:rPr>
              <a:t>Establish </a:t>
            </a:r>
            <a:r>
              <a:rPr lang="en-US" sz="2400" i="1" dirty="0">
                <a:latin typeface="Times New Roman"/>
                <a:ea typeface="Times New Roman"/>
              </a:rPr>
              <a:t>maximum </a:t>
            </a:r>
            <a:r>
              <a:rPr lang="en-US" sz="2400" i="1" u="sng" dirty="0">
                <a:latin typeface="Times New Roman"/>
                <a:ea typeface="Times New Roman"/>
              </a:rPr>
              <a:t>loading density </a:t>
            </a:r>
            <a:r>
              <a:rPr lang="en-US" sz="2400" i="1" dirty="0">
                <a:latin typeface="Times New Roman"/>
                <a:ea typeface="Times New Roman"/>
              </a:rPr>
              <a:t>requirements that </a:t>
            </a:r>
            <a:r>
              <a:rPr lang="en-US" sz="2400" i="1" u="sng" dirty="0">
                <a:latin typeface="Times New Roman"/>
                <a:ea typeface="Times New Roman"/>
              </a:rPr>
              <a:t>restrict the quantities of Class 3 flammable hazardous materials or Class 9 lithium batteries </a:t>
            </a:r>
            <a:r>
              <a:rPr lang="en-US" sz="2400" i="1" dirty="0">
                <a:latin typeface="Times New Roman"/>
                <a:ea typeface="Times New Roman"/>
              </a:rPr>
              <a:t>stowed on a single pallet or ULD, or on a group of pallets or ULDs, within an aircraft such that </a:t>
            </a:r>
            <a:r>
              <a:rPr lang="en-US" sz="2400" i="1" u="sng" dirty="0">
                <a:latin typeface="Times New Roman"/>
                <a:ea typeface="Times New Roman"/>
              </a:rPr>
              <a:t>cargo fires can be effectively managed by on-board fire suppression capabilities</a:t>
            </a:r>
            <a:r>
              <a:rPr lang="en-US" sz="2400" i="1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NTSB Recommendations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86929"/>
            <a:ext cx="8050213" cy="481222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A-16-001: </a:t>
            </a:r>
            <a:r>
              <a:rPr lang="en-US" sz="2400" i="1" u="sng" dirty="0" smtClean="0">
                <a:latin typeface="Times New Roman"/>
                <a:ea typeface="Times New Roman"/>
              </a:rPr>
              <a:t>…Class </a:t>
            </a:r>
            <a:r>
              <a:rPr lang="en-US" sz="2400" i="1" u="sng" dirty="0">
                <a:latin typeface="Times New Roman"/>
                <a:ea typeface="Times New Roman"/>
              </a:rPr>
              <a:t>3 flammable liquids and fully regulated Class 9 lithium batteries be physically </a:t>
            </a:r>
            <a:r>
              <a:rPr lang="en-US" sz="2400" i="1" u="sng" dirty="0" smtClean="0">
                <a:latin typeface="Times New Roman"/>
                <a:ea typeface="Times New Roman"/>
              </a:rPr>
              <a:t>segregated…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DOT (PHMSA &amp; FAA) and Int’l Federation of Airline Pilot’s Assoc. (IFALPA) brought forward two separate papers on the subject of segregation to the ICAO DGP meeting (Oct 17-21, 2016)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NTSB Recommendations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86929"/>
            <a:ext cx="8050213" cy="4812222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A-16-002:  </a:t>
            </a:r>
            <a:r>
              <a:rPr lang="en-US" sz="2400" i="1" u="sng" dirty="0" smtClean="0">
                <a:latin typeface="Times New Roman"/>
                <a:ea typeface="Times New Roman"/>
              </a:rPr>
              <a:t>…loading density…restrict </a:t>
            </a:r>
            <a:r>
              <a:rPr lang="en-US" sz="2400" i="1" u="sng" dirty="0">
                <a:latin typeface="Times New Roman"/>
                <a:ea typeface="Times New Roman"/>
              </a:rPr>
              <a:t>the quantities of Class 3 flammable hazardous materials or Class 9 lithium </a:t>
            </a:r>
            <a:r>
              <a:rPr lang="en-US" sz="2400" i="1" u="sng" dirty="0" smtClean="0">
                <a:latin typeface="Times New Roman"/>
                <a:ea typeface="Times New Roman"/>
              </a:rPr>
              <a:t>batteries…cargo </a:t>
            </a:r>
            <a:r>
              <a:rPr lang="en-US" sz="2400" i="1" u="sng" dirty="0">
                <a:latin typeface="Times New Roman"/>
                <a:ea typeface="Times New Roman"/>
              </a:rPr>
              <a:t>fires can be effectively managed by on-board fire suppression capabilities</a:t>
            </a:r>
            <a:r>
              <a:rPr lang="en-US" sz="2400" i="1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sz="2000" dirty="0" smtClean="0"/>
          </a:p>
          <a:p>
            <a:r>
              <a:rPr lang="en-US" dirty="0" smtClean="0"/>
              <a:t>This needs further work to be done in conjunction with the A-16-001 Segregation recommendation.</a:t>
            </a:r>
          </a:p>
          <a:p>
            <a:r>
              <a:rPr lang="en-US" dirty="0" smtClean="0"/>
              <a:t>FAA is looking at the many variables encompassing this recommendation to see what are the best possibilities to address it.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17917"/>
            <a:ext cx="8050213" cy="4881234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Operator Equipment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Equipment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Handheld portable electronic devices (PED), (e.g. iPhones), external PED battery packs, electronic card readers, In-Flight Entertainment tablets, electronic baggage tags, etc.</a:t>
            </a:r>
          </a:p>
          <a:p>
            <a:r>
              <a:rPr lang="en-US" dirty="0" smtClean="0"/>
              <a:t>This type of operator equipment that is not installed on the aircraft is increasing in demand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Equipment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tests, procedures, manufacturing standards are appropriate before such equipment should be allowed to be brought aboard an aircraft?</a:t>
            </a:r>
          </a:p>
          <a:p>
            <a:r>
              <a:rPr lang="en-US" dirty="0" smtClean="0"/>
              <a:t>Can you imagine if the Samsung Galaxy Note 7 had been chosen and issued to every cabin safety crew member of a major passenger operator?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48907"/>
            <a:ext cx="8050213" cy="4950244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Lithium Battery Testing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Battery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transportation: Are </a:t>
            </a:r>
            <a:r>
              <a:rPr lang="en-US" dirty="0"/>
              <a:t>the UN </a:t>
            </a:r>
            <a:r>
              <a:rPr lang="en-US" dirty="0" smtClean="0"/>
              <a:t>Manual of Tests and Criteria, sub-section 38.3 </a:t>
            </a:r>
            <a:r>
              <a:rPr lang="en-US" dirty="0"/>
              <a:t>tests really adequate </a:t>
            </a:r>
            <a:r>
              <a:rPr lang="en-US" dirty="0" smtClean="0"/>
              <a:t>anymore to classify by risk?</a:t>
            </a:r>
          </a:p>
          <a:p>
            <a:r>
              <a:rPr lang="en-US" dirty="0" smtClean="0"/>
              <a:t>Do we need to explore more of a risk based classification system for lithium batteries in transportation?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6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Battery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2809"/>
            <a:ext cx="8050213" cy="478634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batteries in the Samsung Galaxy Note 7 passed all the </a:t>
            </a:r>
            <a:r>
              <a:rPr lang="en-US" dirty="0" smtClean="0"/>
              <a:t>UN 38.3 </a:t>
            </a:r>
            <a:r>
              <a:rPr lang="en-US" dirty="0"/>
              <a:t>tests.</a:t>
            </a:r>
          </a:p>
          <a:p>
            <a:r>
              <a:rPr lang="en-US" dirty="0" smtClean="0"/>
              <a:t>In the UN 38.3 tests for lithium ion batteries, it allows a 20% increase in Voltage or Watt-hours and the cell/battery would still be considered the same design type.</a:t>
            </a:r>
          </a:p>
          <a:p>
            <a:r>
              <a:rPr lang="en-US" dirty="0" smtClean="0"/>
              <a:t>UN 38.3: “a change that would lead to the failure of any of the tests…” </a:t>
            </a:r>
          </a:p>
          <a:p>
            <a:pPr lvl="1"/>
            <a:r>
              <a:rPr lang="en-US" b="1" dirty="0" smtClean="0"/>
              <a:t>How do you enforce something so subjective?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44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Lithium Battery Third Party Oversight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285337"/>
            <a:ext cx="8050213" cy="4613814"/>
          </a:xfrm>
        </p:spPr>
        <p:txBody>
          <a:bodyPr/>
          <a:lstStyle/>
          <a:p>
            <a:r>
              <a:rPr lang="en-US" dirty="0" smtClean="0"/>
              <a:t>ICAO &amp; UN Two Year Cycles</a:t>
            </a:r>
          </a:p>
          <a:p>
            <a:r>
              <a:rPr lang="en-US" dirty="0" smtClean="0"/>
              <a:t>ICAO Technical Instruction Changes regarding Lithium Batteries</a:t>
            </a:r>
          </a:p>
          <a:p>
            <a:r>
              <a:rPr lang="en-US" dirty="0" smtClean="0"/>
              <a:t>SAE G-27: Packaging Standard</a:t>
            </a:r>
          </a:p>
          <a:p>
            <a:r>
              <a:rPr lang="en-US" dirty="0" smtClean="0"/>
              <a:t>NTSB Recommendations</a:t>
            </a:r>
          </a:p>
          <a:p>
            <a:r>
              <a:rPr lang="en-US" dirty="0" smtClean="0"/>
              <a:t>Operator </a:t>
            </a:r>
            <a:r>
              <a:rPr lang="en-US" dirty="0" smtClean="0"/>
              <a:t>Equipment</a:t>
            </a:r>
          </a:p>
          <a:p>
            <a:r>
              <a:rPr lang="en-US" dirty="0"/>
              <a:t>Lithium Battery Testing</a:t>
            </a:r>
          </a:p>
          <a:p>
            <a:r>
              <a:rPr lang="en-US" dirty="0" smtClean="0"/>
              <a:t>Lithium </a:t>
            </a:r>
            <a:r>
              <a:rPr lang="en-US" dirty="0" smtClean="0"/>
              <a:t>Battery Third Party Oversight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Oversight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47313"/>
            <a:ext cx="8050213" cy="4751837"/>
          </a:xfrm>
        </p:spPr>
        <p:txBody>
          <a:bodyPr/>
          <a:lstStyle/>
          <a:p>
            <a:r>
              <a:rPr lang="en-US" dirty="0" smtClean="0"/>
              <a:t>Lithium Battery Industry, IATA, and others are stressing the concerns about a lack of enforcement of non-compliant lithium battery shippers for transportation.</a:t>
            </a:r>
          </a:p>
          <a:p>
            <a:r>
              <a:rPr lang="en-US" dirty="0" smtClean="0"/>
              <a:t>The ICAO Technical Instructions and UN Manual of Tests and Criteria testing requirements are very complex and difficult to enforce as currently written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Oversight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47313"/>
            <a:ext cx="8050213" cy="4751837"/>
          </a:xfrm>
        </p:spPr>
        <p:txBody>
          <a:bodyPr/>
          <a:lstStyle/>
          <a:p>
            <a:r>
              <a:rPr lang="en-US" dirty="0" smtClean="0"/>
              <a:t>No State/Country is going to have enough inspectors or oversight capability to be able to effectively eliminate non-compliant lithium battery shipments on its own</a:t>
            </a:r>
          </a:p>
          <a:p>
            <a:r>
              <a:rPr lang="en-US" dirty="0" smtClean="0"/>
              <a:t>The regulations are minimum standards, but to ensure an acceptable level of safety it may take more than just following the regulations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Oversight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47313"/>
            <a:ext cx="8050213" cy="4751837"/>
          </a:xfrm>
        </p:spPr>
        <p:txBody>
          <a:bodyPr/>
          <a:lstStyle/>
          <a:p>
            <a:r>
              <a:rPr lang="en-US" dirty="0"/>
              <a:t>The Dangerous Goods/Hazardous Materials Transportation Regulations are not setup to  regulate the manufacturing process for an article like lithium batteries </a:t>
            </a:r>
          </a:p>
          <a:p>
            <a:r>
              <a:rPr lang="en-US" dirty="0" smtClean="0"/>
              <a:t>Is it time for the industry to create a lithium battery manufacturer and shipper qualification and certification process?</a:t>
            </a:r>
          </a:p>
          <a:p>
            <a:r>
              <a:rPr lang="en-US" dirty="0" smtClean="0"/>
              <a:t>Need to look at other industries that have had similar problems to find solutions (e.g. explosives, etc.)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285337"/>
            <a:ext cx="8050213" cy="4613814"/>
          </a:xfrm>
        </p:spPr>
        <p:txBody>
          <a:bodyPr/>
          <a:lstStyle/>
          <a:p>
            <a:r>
              <a:rPr lang="en-US" dirty="0" smtClean="0"/>
              <a:t>ICAO </a:t>
            </a:r>
            <a:r>
              <a:rPr lang="en-US" dirty="0" smtClean="0"/>
              <a:t>Technical Instruction Changes regarding Lithium Batteries</a:t>
            </a:r>
          </a:p>
          <a:p>
            <a:r>
              <a:rPr lang="en-US" dirty="0" smtClean="0"/>
              <a:t>SAE G-27: Packaging Standard</a:t>
            </a:r>
          </a:p>
          <a:p>
            <a:r>
              <a:rPr lang="en-US" dirty="0" smtClean="0"/>
              <a:t>NTSB Recommendations</a:t>
            </a:r>
          </a:p>
          <a:p>
            <a:r>
              <a:rPr lang="en-US" dirty="0" smtClean="0"/>
              <a:t>Operator </a:t>
            </a:r>
            <a:r>
              <a:rPr lang="en-US" dirty="0" smtClean="0"/>
              <a:t>Equipment</a:t>
            </a:r>
          </a:p>
          <a:p>
            <a:r>
              <a:rPr lang="en-US" dirty="0"/>
              <a:t>Lithium Battery Testing</a:t>
            </a:r>
          </a:p>
          <a:p>
            <a:r>
              <a:rPr lang="en-US" dirty="0" smtClean="0"/>
              <a:t>Lithium </a:t>
            </a:r>
            <a:r>
              <a:rPr lang="en-US" dirty="0" smtClean="0"/>
              <a:t>Battery Third Party Oversight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Questions</a:t>
            </a:r>
            <a:r>
              <a:rPr lang="en-US" sz="6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Michael D. Givens</a:t>
            </a:r>
          </a:p>
          <a:p>
            <a:pPr marL="0" indent="0" algn="ctr">
              <a:buNone/>
            </a:pPr>
            <a:r>
              <a:rPr lang="en-US" sz="2400" dirty="0" smtClean="0"/>
              <a:t>Federal Aviation Administration (FAA)</a:t>
            </a:r>
          </a:p>
          <a:p>
            <a:pPr marL="0" indent="0" algn="ctr">
              <a:buNone/>
            </a:pPr>
            <a:r>
              <a:rPr lang="en-US" sz="2400" dirty="0" smtClean="0"/>
              <a:t>Office of Hazardous Materials Safety (ADG)</a:t>
            </a:r>
          </a:p>
          <a:p>
            <a:pPr marL="0" indent="0" algn="ctr">
              <a:buNone/>
            </a:pPr>
            <a:r>
              <a:rPr lang="en-US" sz="2400" dirty="0" smtClean="0"/>
              <a:t>Aviation Hazardous Materials Specialist</a:t>
            </a:r>
          </a:p>
          <a:p>
            <a:pPr marL="0" indent="0" algn="ctr">
              <a:buNone/>
            </a:pPr>
            <a:r>
              <a:rPr lang="en-US" sz="2400" dirty="0" smtClean="0"/>
              <a:t>michael.givens@faa.gov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81819"/>
            <a:ext cx="8050213" cy="4717331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ICAO &amp; UN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Two Year Cycles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16929" r="19870" b="5864"/>
          <a:stretch/>
        </p:blipFill>
        <p:spPr bwMode="auto">
          <a:xfrm>
            <a:off x="490192" y="129396"/>
            <a:ext cx="8255281" cy="58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ICAO Technical Instructions: Lithium Batteries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Technical Instructions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UN 3090, Lithium metal batteries (by themselves with no equipment)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Prohibited in Cargo on Passenger Aircraft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Effective January 1, 2015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U.S. made the same rulemaking change in 2004 (Title 49 CFR)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Technical Instructions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2015-2016 ICAO Technical Instructions</a:t>
            </a:r>
          </a:p>
          <a:p>
            <a:pPr lvl="1"/>
            <a:r>
              <a:rPr lang="en-US" dirty="0" smtClean="0"/>
              <a:t>Addendum 3, Effective April 1, 2016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For UN3480, Lithium ion batteries, in Packing Instruction 965, must be offered at a state of charge not to exceed 30% in cargo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Applies to UN3480, Lithium ion batteries in Packing Instruction 965, Section IA, Section IB, &amp; Section II packages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Technical Instructions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293963"/>
            <a:ext cx="8050213" cy="4605188"/>
          </a:xfrm>
        </p:spPr>
        <p:txBody>
          <a:bodyPr/>
          <a:lstStyle/>
          <a:p>
            <a:r>
              <a:rPr lang="en-US" dirty="0" smtClean="0"/>
              <a:t>2015-2016 ICAO Technical Instructions</a:t>
            </a:r>
          </a:p>
          <a:p>
            <a:pPr lvl="1"/>
            <a:r>
              <a:rPr lang="en-US" dirty="0" smtClean="0"/>
              <a:t>Addendum 3, Effective April 1, 2016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 3480, Lithium ion batteries, &amp; UN 3090, Lithium metal batteries, Section II Packages</a:t>
            </a:r>
          </a:p>
          <a:p>
            <a:pPr lvl="1"/>
            <a:r>
              <a:rPr lang="en-US" dirty="0" smtClean="0"/>
              <a:t>One package per consignment</a:t>
            </a:r>
          </a:p>
          <a:p>
            <a:pPr lvl="1"/>
            <a:r>
              <a:rPr lang="en-US" dirty="0" smtClean="0"/>
              <a:t>Packages must be offered separately</a:t>
            </a:r>
          </a:p>
          <a:p>
            <a:pPr lvl="1"/>
            <a:r>
              <a:rPr lang="en-US" dirty="0" smtClean="0"/>
              <a:t>One package per overpack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</TotalTime>
  <Words>1195</Words>
  <Application>Microsoft Office PowerPoint</Application>
  <PresentationFormat>On-screen Show (4:3)</PresentationFormat>
  <Paragraphs>196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1_Custom Design</vt:lpstr>
      <vt:lpstr>2_Custom Design</vt:lpstr>
      <vt:lpstr>Air Transport of Lithium Batteries</vt:lpstr>
      <vt:lpstr>PowerPoint Presentation</vt:lpstr>
      <vt:lpstr>Introduction</vt:lpstr>
      <vt:lpstr>PowerPoint Presentation</vt:lpstr>
      <vt:lpstr>PowerPoint Presentation</vt:lpstr>
      <vt:lpstr>PowerPoint Presentation</vt:lpstr>
      <vt:lpstr>ICAO Technical Instructions</vt:lpstr>
      <vt:lpstr>ICAO Technical Instructions</vt:lpstr>
      <vt:lpstr>ICAO Technical Instructions</vt:lpstr>
      <vt:lpstr>ICAO Technical Instructions</vt:lpstr>
      <vt:lpstr>Class 9 Label Change for Lithium Batteries</vt:lpstr>
      <vt:lpstr>Class 9 Label Change for Lithium Batteries</vt:lpstr>
      <vt:lpstr>Lithium Battery Handling Mark Change</vt:lpstr>
      <vt:lpstr>Lithium Battery Handling Mark Change</vt:lpstr>
      <vt:lpstr>Label &amp; Handling Mark Changes </vt:lpstr>
      <vt:lpstr>PowerPoint Presentation</vt:lpstr>
      <vt:lpstr>SAE G-27: Packaging Standard</vt:lpstr>
      <vt:lpstr>PowerPoint Presentation</vt:lpstr>
      <vt:lpstr>NTSB Recommendations</vt:lpstr>
      <vt:lpstr>NTSB Recommendations</vt:lpstr>
      <vt:lpstr>NTSB Recommendations</vt:lpstr>
      <vt:lpstr>NTSB Recommendations</vt:lpstr>
      <vt:lpstr>PowerPoint Presentation</vt:lpstr>
      <vt:lpstr>Operator Equipment</vt:lpstr>
      <vt:lpstr>Operator Equipment</vt:lpstr>
      <vt:lpstr>PowerPoint Presentation</vt:lpstr>
      <vt:lpstr>Lithium Battery Testing</vt:lpstr>
      <vt:lpstr>Lithium Battery Testing</vt:lpstr>
      <vt:lpstr>PowerPoint Presentation</vt:lpstr>
      <vt:lpstr>Third Party Oversight</vt:lpstr>
      <vt:lpstr>Third Party Oversight</vt:lpstr>
      <vt:lpstr>Third Party Oversight</vt:lpstr>
      <vt:lpstr>Summary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Givens, Michael (FAA)</cp:lastModifiedBy>
  <cp:revision>179</cp:revision>
  <dcterms:created xsi:type="dcterms:W3CDTF">2005-01-28T20:32:53Z</dcterms:created>
  <dcterms:modified xsi:type="dcterms:W3CDTF">2016-10-26T18:34:43Z</dcterms:modified>
</cp:coreProperties>
</file>