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sldIdLst>
    <p:sldId id="271" r:id="rId4"/>
    <p:sldId id="275" r:id="rId5"/>
    <p:sldId id="279" r:id="rId6"/>
    <p:sldId id="276" r:id="rId7"/>
    <p:sldId id="277" r:id="rId8"/>
    <p:sldId id="278" r:id="rId9"/>
    <p:sldId id="262" r:id="rId10"/>
    <p:sldId id="260" r:id="rId11"/>
    <p:sldId id="261" r:id="rId12"/>
    <p:sldId id="272" r:id="rId13"/>
    <p:sldId id="273" r:id="rId14"/>
    <p:sldId id="274" r:id="rId15"/>
    <p:sldId id="269" r:id="rId16"/>
    <p:sldId id="267" r:id="rId17"/>
    <p:sldId id="268" r:id="rId18"/>
    <p:sldId id="264" r:id="rId19"/>
    <p:sldId id="280" r:id="rId20"/>
    <p:sldId id="263"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465A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4" d="100"/>
          <a:sy n="64" d="100"/>
        </p:scale>
        <p:origin x="-1344" y="-94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A64569C-C7F7-49EC-A570-908EF7624530}" type="datetimeFigureOut">
              <a:rPr lang="en-US" smtClean="0"/>
              <a:t>9/13/2016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5814D0-C552-427E-98FF-7D23DC65B85D}" type="slidenum">
              <a:rPr lang="en-US" smtClean="0"/>
              <a:t>‹#›</a:t>
            </a:fld>
            <a:endParaRPr lang="en-US"/>
          </a:p>
        </p:txBody>
      </p:sp>
    </p:spTree>
    <p:extLst>
      <p:ext uri="{BB962C8B-B14F-4D97-AF65-F5344CB8AC3E}">
        <p14:creationId xmlns:p14="http://schemas.microsoft.com/office/powerpoint/2010/main" val="4030073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A64569C-C7F7-49EC-A570-908EF7624530}" type="datetimeFigureOut">
              <a:rPr lang="en-US" smtClean="0"/>
              <a:t>9/13/2016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5814D0-C552-427E-98FF-7D23DC65B85D}" type="slidenum">
              <a:rPr lang="en-US" smtClean="0"/>
              <a:t>‹#›</a:t>
            </a:fld>
            <a:endParaRPr lang="en-US"/>
          </a:p>
        </p:txBody>
      </p:sp>
    </p:spTree>
    <p:extLst>
      <p:ext uri="{BB962C8B-B14F-4D97-AF65-F5344CB8AC3E}">
        <p14:creationId xmlns:p14="http://schemas.microsoft.com/office/powerpoint/2010/main" val="12391022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A64569C-C7F7-49EC-A570-908EF7624530}" type="datetimeFigureOut">
              <a:rPr lang="en-US" smtClean="0"/>
              <a:t>9/13/2016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5814D0-C552-427E-98FF-7D23DC65B85D}" type="slidenum">
              <a:rPr lang="en-US" smtClean="0"/>
              <a:t>‹#›</a:t>
            </a:fld>
            <a:endParaRPr lang="en-US"/>
          </a:p>
        </p:txBody>
      </p:sp>
    </p:spTree>
    <p:extLst>
      <p:ext uri="{BB962C8B-B14F-4D97-AF65-F5344CB8AC3E}">
        <p14:creationId xmlns:p14="http://schemas.microsoft.com/office/powerpoint/2010/main" val="3795376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10201C0-231F-41F1-836F-A02826645774}" type="datetimeFigureOut">
              <a:rPr lang="en-US" smtClean="0">
                <a:solidFill>
                  <a:prstClr val="black">
                    <a:tint val="75000"/>
                  </a:prstClr>
                </a:solidFill>
              </a:rPr>
              <a:pPr/>
              <a:t>9/13/2016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78FF790-9D60-4E98-A5D4-0449CB247B5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271582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10201C0-231F-41F1-836F-A02826645774}" type="datetimeFigureOut">
              <a:rPr lang="en-US" smtClean="0">
                <a:solidFill>
                  <a:prstClr val="black">
                    <a:tint val="75000"/>
                  </a:prstClr>
                </a:solidFill>
              </a:rPr>
              <a:pPr/>
              <a:t>9/13/2016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78FF790-9D60-4E98-A5D4-0449CB247B5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533460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10201C0-231F-41F1-836F-A02826645774}" type="datetimeFigureOut">
              <a:rPr lang="en-US" smtClean="0">
                <a:solidFill>
                  <a:prstClr val="black">
                    <a:tint val="75000"/>
                  </a:prstClr>
                </a:solidFill>
              </a:rPr>
              <a:pPr/>
              <a:t>9/13/2016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78FF790-9D60-4E98-A5D4-0449CB247B5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548366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10201C0-231F-41F1-836F-A02826645774}" type="datetimeFigureOut">
              <a:rPr lang="en-US" smtClean="0">
                <a:solidFill>
                  <a:prstClr val="black">
                    <a:tint val="75000"/>
                  </a:prstClr>
                </a:solidFill>
              </a:rPr>
              <a:pPr/>
              <a:t>9/13/2016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778FF790-9D60-4E98-A5D4-0449CB247B5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605925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10201C0-231F-41F1-836F-A02826645774}" type="datetimeFigureOut">
              <a:rPr lang="en-US" smtClean="0">
                <a:solidFill>
                  <a:prstClr val="black">
                    <a:tint val="75000"/>
                  </a:prstClr>
                </a:solidFill>
              </a:rPr>
              <a:pPr/>
              <a:t>9/13/2016</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778FF790-9D60-4E98-A5D4-0449CB247B5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68612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10201C0-231F-41F1-836F-A02826645774}" type="datetimeFigureOut">
              <a:rPr lang="en-US" smtClean="0">
                <a:solidFill>
                  <a:prstClr val="black">
                    <a:tint val="75000"/>
                  </a:prstClr>
                </a:solidFill>
              </a:rPr>
              <a:pPr/>
              <a:t>9/13/2016</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778FF790-9D60-4E98-A5D4-0449CB247B5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376328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0201C0-231F-41F1-836F-A02826645774}" type="datetimeFigureOut">
              <a:rPr lang="en-US" smtClean="0">
                <a:solidFill>
                  <a:prstClr val="black">
                    <a:tint val="75000"/>
                  </a:prstClr>
                </a:solidFill>
              </a:rPr>
              <a:pPr/>
              <a:t>9/13/2016</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778FF790-9D60-4E98-A5D4-0449CB247B5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907470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10201C0-231F-41F1-836F-A02826645774}" type="datetimeFigureOut">
              <a:rPr lang="en-US" smtClean="0">
                <a:solidFill>
                  <a:prstClr val="black">
                    <a:tint val="75000"/>
                  </a:prstClr>
                </a:solidFill>
              </a:rPr>
              <a:pPr/>
              <a:t>9/13/2016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778FF790-9D60-4E98-A5D4-0449CB247B5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532830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A64569C-C7F7-49EC-A570-908EF7624530}" type="datetimeFigureOut">
              <a:rPr lang="en-US" smtClean="0"/>
              <a:t>9/13/2016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5814D0-C552-427E-98FF-7D23DC65B85D}" type="slidenum">
              <a:rPr lang="en-US" smtClean="0"/>
              <a:t>‹#›</a:t>
            </a:fld>
            <a:endParaRPr lang="en-US"/>
          </a:p>
        </p:txBody>
      </p:sp>
    </p:spTree>
    <p:extLst>
      <p:ext uri="{BB962C8B-B14F-4D97-AF65-F5344CB8AC3E}">
        <p14:creationId xmlns:p14="http://schemas.microsoft.com/office/powerpoint/2010/main" val="13471481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10201C0-231F-41F1-836F-A02826645774}" type="datetimeFigureOut">
              <a:rPr lang="en-US" smtClean="0">
                <a:solidFill>
                  <a:prstClr val="black">
                    <a:tint val="75000"/>
                  </a:prstClr>
                </a:solidFill>
              </a:rPr>
              <a:pPr/>
              <a:t>9/13/2016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778FF790-9D60-4E98-A5D4-0449CB247B5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994257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10201C0-231F-41F1-836F-A02826645774}" type="datetimeFigureOut">
              <a:rPr lang="en-US" smtClean="0">
                <a:solidFill>
                  <a:prstClr val="black">
                    <a:tint val="75000"/>
                  </a:prstClr>
                </a:solidFill>
              </a:rPr>
              <a:pPr/>
              <a:t>9/13/2016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78FF790-9D60-4E98-A5D4-0449CB247B5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918381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10201C0-231F-41F1-836F-A02826645774}" type="datetimeFigureOut">
              <a:rPr lang="en-US" smtClean="0">
                <a:solidFill>
                  <a:prstClr val="black">
                    <a:tint val="75000"/>
                  </a:prstClr>
                </a:solidFill>
              </a:rPr>
              <a:pPr/>
              <a:t>9/13/2016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78FF790-9D60-4E98-A5D4-0449CB247B5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9004676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10201C0-231F-41F1-836F-A02826645774}" type="datetimeFigureOut">
              <a:rPr lang="en-US" smtClean="0">
                <a:solidFill>
                  <a:prstClr val="black">
                    <a:tint val="75000"/>
                  </a:prstClr>
                </a:solidFill>
              </a:rPr>
              <a:pPr/>
              <a:t>9/13/2016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78FF790-9D60-4E98-A5D4-0449CB247B5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1112623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10201C0-231F-41F1-836F-A02826645774}" type="datetimeFigureOut">
              <a:rPr lang="en-US" smtClean="0">
                <a:solidFill>
                  <a:prstClr val="black">
                    <a:tint val="75000"/>
                  </a:prstClr>
                </a:solidFill>
              </a:rPr>
              <a:pPr/>
              <a:t>9/13/2016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78FF790-9D60-4E98-A5D4-0449CB247B5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6632904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10201C0-231F-41F1-836F-A02826645774}" type="datetimeFigureOut">
              <a:rPr lang="en-US" smtClean="0">
                <a:solidFill>
                  <a:prstClr val="black">
                    <a:tint val="75000"/>
                  </a:prstClr>
                </a:solidFill>
              </a:rPr>
              <a:pPr/>
              <a:t>9/13/2016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78FF790-9D60-4E98-A5D4-0449CB247B5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9452577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10201C0-231F-41F1-836F-A02826645774}" type="datetimeFigureOut">
              <a:rPr lang="en-US" smtClean="0">
                <a:solidFill>
                  <a:prstClr val="black">
                    <a:tint val="75000"/>
                  </a:prstClr>
                </a:solidFill>
              </a:rPr>
              <a:pPr/>
              <a:t>9/13/2016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778FF790-9D60-4E98-A5D4-0449CB247B5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8038124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10201C0-231F-41F1-836F-A02826645774}" type="datetimeFigureOut">
              <a:rPr lang="en-US" smtClean="0">
                <a:solidFill>
                  <a:prstClr val="black">
                    <a:tint val="75000"/>
                  </a:prstClr>
                </a:solidFill>
              </a:rPr>
              <a:pPr/>
              <a:t>9/13/2016</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778FF790-9D60-4E98-A5D4-0449CB247B5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3998378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10201C0-231F-41F1-836F-A02826645774}" type="datetimeFigureOut">
              <a:rPr lang="en-US" smtClean="0">
                <a:solidFill>
                  <a:prstClr val="black">
                    <a:tint val="75000"/>
                  </a:prstClr>
                </a:solidFill>
              </a:rPr>
              <a:pPr/>
              <a:t>9/13/2016</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778FF790-9D60-4E98-A5D4-0449CB247B5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6631672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0201C0-231F-41F1-836F-A02826645774}" type="datetimeFigureOut">
              <a:rPr lang="en-US" smtClean="0">
                <a:solidFill>
                  <a:prstClr val="black">
                    <a:tint val="75000"/>
                  </a:prstClr>
                </a:solidFill>
              </a:rPr>
              <a:pPr/>
              <a:t>9/13/2016</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778FF790-9D60-4E98-A5D4-0449CB247B5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737838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A64569C-C7F7-49EC-A570-908EF7624530}" type="datetimeFigureOut">
              <a:rPr lang="en-US" smtClean="0"/>
              <a:t>9/13/2016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5814D0-C552-427E-98FF-7D23DC65B85D}" type="slidenum">
              <a:rPr lang="en-US" smtClean="0"/>
              <a:t>‹#›</a:t>
            </a:fld>
            <a:endParaRPr lang="en-US"/>
          </a:p>
        </p:txBody>
      </p:sp>
    </p:spTree>
    <p:extLst>
      <p:ext uri="{BB962C8B-B14F-4D97-AF65-F5344CB8AC3E}">
        <p14:creationId xmlns:p14="http://schemas.microsoft.com/office/powerpoint/2010/main" val="208217369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10201C0-231F-41F1-836F-A02826645774}" type="datetimeFigureOut">
              <a:rPr lang="en-US" smtClean="0">
                <a:solidFill>
                  <a:prstClr val="black">
                    <a:tint val="75000"/>
                  </a:prstClr>
                </a:solidFill>
              </a:rPr>
              <a:pPr/>
              <a:t>9/13/2016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778FF790-9D60-4E98-A5D4-0449CB247B5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7753266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10201C0-231F-41F1-836F-A02826645774}" type="datetimeFigureOut">
              <a:rPr lang="en-US" smtClean="0">
                <a:solidFill>
                  <a:prstClr val="black">
                    <a:tint val="75000"/>
                  </a:prstClr>
                </a:solidFill>
              </a:rPr>
              <a:pPr/>
              <a:t>9/13/2016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778FF790-9D60-4E98-A5D4-0449CB247B5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3134817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10201C0-231F-41F1-836F-A02826645774}" type="datetimeFigureOut">
              <a:rPr lang="en-US" smtClean="0">
                <a:solidFill>
                  <a:prstClr val="black">
                    <a:tint val="75000"/>
                  </a:prstClr>
                </a:solidFill>
              </a:rPr>
              <a:pPr/>
              <a:t>9/13/2016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78FF790-9D60-4E98-A5D4-0449CB247B5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1013728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10201C0-231F-41F1-836F-A02826645774}" type="datetimeFigureOut">
              <a:rPr lang="en-US" smtClean="0">
                <a:solidFill>
                  <a:prstClr val="black">
                    <a:tint val="75000"/>
                  </a:prstClr>
                </a:solidFill>
              </a:rPr>
              <a:pPr/>
              <a:t>9/13/2016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78FF790-9D60-4E98-A5D4-0449CB247B5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381953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A64569C-C7F7-49EC-A570-908EF7624530}" type="datetimeFigureOut">
              <a:rPr lang="en-US" smtClean="0"/>
              <a:t>9/13/2016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5814D0-C552-427E-98FF-7D23DC65B85D}" type="slidenum">
              <a:rPr lang="en-US" smtClean="0"/>
              <a:t>‹#›</a:t>
            </a:fld>
            <a:endParaRPr lang="en-US"/>
          </a:p>
        </p:txBody>
      </p:sp>
    </p:spTree>
    <p:extLst>
      <p:ext uri="{BB962C8B-B14F-4D97-AF65-F5344CB8AC3E}">
        <p14:creationId xmlns:p14="http://schemas.microsoft.com/office/powerpoint/2010/main" val="2028136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A64569C-C7F7-49EC-A570-908EF7624530}" type="datetimeFigureOut">
              <a:rPr lang="en-US" smtClean="0"/>
              <a:t>9/13/2016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05814D0-C552-427E-98FF-7D23DC65B85D}" type="slidenum">
              <a:rPr lang="en-US" smtClean="0"/>
              <a:t>‹#›</a:t>
            </a:fld>
            <a:endParaRPr lang="en-US"/>
          </a:p>
        </p:txBody>
      </p:sp>
    </p:spTree>
    <p:extLst>
      <p:ext uri="{BB962C8B-B14F-4D97-AF65-F5344CB8AC3E}">
        <p14:creationId xmlns:p14="http://schemas.microsoft.com/office/powerpoint/2010/main" val="41454575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A64569C-C7F7-49EC-A570-908EF7624530}" type="datetimeFigureOut">
              <a:rPr lang="en-US" smtClean="0"/>
              <a:t>9/13/2016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05814D0-C552-427E-98FF-7D23DC65B85D}" type="slidenum">
              <a:rPr lang="en-US" smtClean="0"/>
              <a:t>‹#›</a:t>
            </a:fld>
            <a:endParaRPr lang="en-US"/>
          </a:p>
        </p:txBody>
      </p:sp>
    </p:spTree>
    <p:extLst>
      <p:ext uri="{BB962C8B-B14F-4D97-AF65-F5344CB8AC3E}">
        <p14:creationId xmlns:p14="http://schemas.microsoft.com/office/powerpoint/2010/main" val="20049147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64569C-C7F7-49EC-A570-908EF7624530}" type="datetimeFigureOut">
              <a:rPr lang="en-US" smtClean="0"/>
              <a:t>9/13/2016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05814D0-C552-427E-98FF-7D23DC65B85D}" type="slidenum">
              <a:rPr lang="en-US" smtClean="0"/>
              <a:t>‹#›</a:t>
            </a:fld>
            <a:endParaRPr lang="en-US"/>
          </a:p>
        </p:txBody>
      </p:sp>
    </p:spTree>
    <p:extLst>
      <p:ext uri="{BB962C8B-B14F-4D97-AF65-F5344CB8AC3E}">
        <p14:creationId xmlns:p14="http://schemas.microsoft.com/office/powerpoint/2010/main" val="8635415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A64569C-C7F7-49EC-A570-908EF7624530}" type="datetimeFigureOut">
              <a:rPr lang="en-US" smtClean="0"/>
              <a:t>9/13/2016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5814D0-C552-427E-98FF-7D23DC65B85D}" type="slidenum">
              <a:rPr lang="en-US" smtClean="0"/>
              <a:t>‹#›</a:t>
            </a:fld>
            <a:endParaRPr lang="en-US"/>
          </a:p>
        </p:txBody>
      </p:sp>
    </p:spTree>
    <p:extLst>
      <p:ext uri="{BB962C8B-B14F-4D97-AF65-F5344CB8AC3E}">
        <p14:creationId xmlns:p14="http://schemas.microsoft.com/office/powerpoint/2010/main" val="16269128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A64569C-C7F7-49EC-A570-908EF7624530}" type="datetimeFigureOut">
              <a:rPr lang="en-US" smtClean="0"/>
              <a:t>9/13/2016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5814D0-C552-427E-98FF-7D23DC65B85D}" type="slidenum">
              <a:rPr lang="en-US" smtClean="0"/>
              <a:t>‹#›</a:t>
            </a:fld>
            <a:endParaRPr lang="en-US"/>
          </a:p>
        </p:txBody>
      </p:sp>
    </p:spTree>
    <p:extLst>
      <p:ext uri="{BB962C8B-B14F-4D97-AF65-F5344CB8AC3E}">
        <p14:creationId xmlns:p14="http://schemas.microsoft.com/office/powerpoint/2010/main" val="33917251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64569C-C7F7-49EC-A570-908EF7624530}" type="datetimeFigureOut">
              <a:rPr lang="en-US" smtClean="0"/>
              <a:t>9/13/2016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5814D0-C552-427E-98FF-7D23DC65B85D}" type="slidenum">
              <a:rPr lang="en-US" smtClean="0"/>
              <a:t>‹#›</a:t>
            </a:fld>
            <a:endParaRPr lang="en-US"/>
          </a:p>
        </p:txBody>
      </p:sp>
    </p:spTree>
    <p:extLst>
      <p:ext uri="{BB962C8B-B14F-4D97-AF65-F5344CB8AC3E}">
        <p14:creationId xmlns:p14="http://schemas.microsoft.com/office/powerpoint/2010/main" val="8651642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0201C0-231F-41F1-836F-A02826645774}" type="datetimeFigureOut">
              <a:rPr lang="en-US" smtClean="0">
                <a:solidFill>
                  <a:prstClr val="black">
                    <a:tint val="75000"/>
                  </a:prstClr>
                </a:solidFill>
              </a:rPr>
              <a:pPr/>
              <a:t>9/13/2016</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8FF790-9D60-4E98-A5D4-0449CB247B5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8450439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0201C0-231F-41F1-836F-A02826645774}" type="datetimeFigureOut">
              <a:rPr lang="en-US" smtClean="0">
                <a:solidFill>
                  <a:prstClr val="black">
                    <a:tint val="75000"/>
                  </a:prstClr>
                </a:solidFill>
              </a:rPr>
              <a:pPr/>
              <a:t>9/13/2016</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8FF790-9D60-4E98-A5D4-0449CB247B5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0365933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23.xml"/><Relationship Id="rId6" Type="http://schemas.openxmlformats.org/officeDocument/2006/relationships/image" Target="../media/image14.jpeg"/><Relationship Id="rId5" Type="http://schemas.openxmlformats.org/officeDocument/2006/relationships/image" Target="../media/image13.png"/><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2.jpeg"/><Relationship Id="rId1" Type="http://schemas.openxmlformats.org/officeDocument/2006/relationships/slideLayout" Target="../slideLayouts/slideLayout23.xml"/><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8" Type="http://schemas.openxmlformats.org/officeDocument/2006/relationships/image" Target="../media/image20.png"/><Relationship Id="rId13" Type="http://schemas.microsoft.com/office/2007/relationships/hdphoto" Target="../media/hdphoto6.wdp"/><Relationship Id="rId18" Type="http://schemas.openxmlformats.org/officeDocument/2006/relationships/image" Target="../media/image25.png"/><Relationship Id="rId3" Type="http://schemas.openxmlformats.org/officeDocument/2006/relationships/image" Target="../media/image17.png"/><Relationship Id="rId7" Type="http://schemas.openxmlformats.org/officeDocument/2006/relationships/image" Target="../media/image19.jpeg"/><Relationship Id="rId12" Type="http://schemas.openxmlformats.org/officeDocument/2006/relationships/image" Target="../media/image22.jpeg"/><Relationship Id="rId17" Type="http://schemas.microsoft.com/office/2007/relationships/hdphoto" Target="../media/hdphoto8.wdp"/><Relationship Id="rId2" Type="http://schemas.openxmlformats.org/officeDocument/2006/relationships/image" Target="../media/image2.jpeg"/><Relationship Id="rId16" Type="http://schemas.openxmlformats.org/officeDocument/2006/relationships/image" Target="../media/image24.jpeg"/><Relationship Id="rId1" Type="http://schemas.openxmlformats.org/officeDocument/2006/relationships/slideLayout" Target="../slideLayouts/slideLayout23.xml"/><Relationship Id="rId6" Type="http://schemas.microsoft.com/office/2007/relationships/hdphoto" Target="../media/hdphoto3.wdp"/><Relationship Id="rId11" Type="http://schemas.microsoft.com/office/2007/relationships/hdphoto" Target="../media/hdphoto5.wdp"/><Relationship Id="rId5" Type="http://schemas.openxmlformats.org/officeDocument/2006/relationships/image" Target="../media/image18.jpeg"/><Relationship Id="rId15" Type="http://schemas.microsoft.com/office/2007/relationships/hdphoto" Target="../media/hdphoto7.wdp"/><Relationship Id="rId10" Type="http://schemas.openxmlformats.org/officeDocument/2006/relationships/image" Target="../media/image21.png"/><Relationship Id="rId19" Type="http://schemas.openxmlformats.org/officeDocument/2006/relationships/image" Target="../media/image26.jpeg"/><Relationship Id="rId4" Type="http://schemas.microsoft.com/office/2007/relationships/hdphoto" Target="../media/hdphoto2.wdp"/><Relationship Id="rId9" Type="http://schemas.microsoft.com/office/2007/relationships/hdphoto" Target="../media/hdphoto4.wdp"/><Relationship Id="rId14" Type="http://schemas.openxmlformats.org/officeDocument/2006/relationships/image" Target="../media/image23.png"/></Relationships>
</file>

<file path=ppt/slides/_rels/slide13.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image" Target="../media/image27.jpeg"/><Relationship Id="rId7" Type="http://schemas.openxmlformats.org/officeDocument/2006/relationships/image" Target="../media/image31.jpeg"/><Relationship Id="rId12" Type="http://schemas.openxmlformats.org/officeDocument/2006/relationships/image" Target="../media/image36.jpe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30.jpeg"/><Relationship Id="rId11" Type="http://schemas.openxmlformats.org/officeDocument/2006/relationships/image" Target="../media/image35.jpeg"/><Relationship Id="rId5" Type="http://schemas.openxmlformats.org/officeDocument/2006/relationships/image" Target="../media/image29.jpeg"/><Relationship Id="rId10" Type="http://schemas.openxmlformats.org/officeDocument/2006/relationships/image" Target="../media/image34.jpeg"/><Relationship Id="rId4" Type="http://schemas.openxmlformats.org/officeDocument/2006/relationships/image" Target="../media/image28.jpeg"/><Relationship Id="rId9" Type="http://schemas.openxmlformats.org/officeDocument/2006/relationships/image" Target="../media/image33.jpeg"/></Relationships>
</file>

<file path=ppt/slides/_rels/slide14.xml.rels><?xml version="1.0" encoding="UTF-8" standalone="yes"?>
<Relationships xmlns="http://schemas.openxmlformats.org/package/2006/relationships"><Relationship Id="rId8" Type="http://schemas.openxmlformats.org/officeDocument/2006/relationships/image" Target="../media/image39.png"/><Relationship Id="rId13" Type="http://schemas.microsoft.com/office/2007/relationships/hdphoto" Target="../media/hdphoto13.wdp"/><Relationship Id="rId3" Type="http://schemas.microsoft.com/office/2007/relationships/hdphoto" Target="../media/hdphoto1.wdp"/><Relationship Id="rId7" Type="http://schemas.microsoft.com/office/2007/relationships/hdphoto" Target="../media/hdphoto10.wdp"/><Relationship Id="rId12" Type="http://schemas.openxmlformats.org/officeDocument/2006/relationships/image" Target="../media/image41.png"/><Relationship Id="rId17" Type="http://schemas.microsoft.com/office/2007/relationships/hdphoto" Target="../media/hdphoto15.wdp"/><Relationship Id="rId2" Type="http://schemas.openxmlformats.org/officeDocument/2006/relationships/image" Target="../media/image6.png"/><Relationship Id="rId16" Type="http://schemas.openxmlformats.org/officeDocument/2006/relationships/image" Target="../media/image43.png"/><Relationship Id="rId1" Type="http://schemas.openxmlformats.org/officeDocument/2006/relationships/slideLayout" Target="../slideLayouts/slideLayout1.xml"/><Relationship Id="rId6" Type="http://schemas.openxmlformats.org/officeDocument/2006/relationships/image" Target="../media/image38.png"/><Relationship Id="rId11" Type="http://schemas.microsoft.com/office/2007/relationships/hdphoto" Target="../media/hdphoto12.wdp"/><Relationship Id="rId5" Type="http://schemas.microsoft.com/office/2007/relationships/hdphoto" Target="../media/hdphoto9.wdp"/><Relationship Id="rId15" Type="http://schemas.microsoft.com/office/2007/relationships/hdphoto" Target="../media/hdphoto14.wdp"/><Relationship Id="rId10" Type="http://schemas.openxmlformats.org/officeDocument/2006/relationships/image" Target="../media/image40.png"/><Relationship Id="rId4" Type="http://schemas.openxmlformats.org/officeDocument/2006/relationships/image" Target="../media/image37.png"/><Relationship Id="rId9" Type="http://schemas.microsoft.com/office/2007/relationships/hdphoto" Target="../media/hdphoto11.wdp"/><Relationship Id="rId14" Type="http://schemas.openxmlformats.org/officeDocument/2006/relationships/image" Target="../media/image42.png"/></Relationships>
</file>

<file path=ppt/slides/_rels/slide15.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46.jpeg"/><Relationship Id="rId4" Type="http://schemas.openxmlformats.org/officeDocument/2006/relationships/image" Target="../media/image45.jpeg"/></Relationships>
</file>

<file path=ppt/slides/_rels/slide16.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51.png"/><Relationship Id="rId5" Type="http://schemas.openxmlformats.org/officeDocument/2006/relationships/image" Target="../media/image50.jpeg"/><Relationship Id="rId4" Type="http://schemas.openxmlformats.org/officeDocument/2006/relationships/image" Target="../media/image49.jpeg"/></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3" name="TextBox 2"/>
          <p:cNvSpPr txBox="1"/>
          <p:nvPr/>
        </p:nvSpPr>
        <p:spPr>
          <a:xfrm>
            <a:off x="744415" y="2057400"/>
            <a:ext cx="7848600" cy="1477328"/>
          </a:xfrm>
          <a:prstGeom prst="rect">
            <a:avLst/>
          </a:prstGeom>
          <a:noFill/>
        </p:spPr>
        <p:txBody>
          <a:bodyPr wrap="square" rtlCol="0">
            <a:spAutoFit/>
          </a:bodyPr>
          <a:lstStyle/>
          <a:p>
            <a:pPr algn="ctr"/>
            <a:r>
              <a:rPr lang="en-US" sz="3600" dirty="0" smtClean="0">
                <a:solidFill>
                  <a:srgbClr val="F79646">
                    <a:lumMod val="40000"/>
                    <a:lumOff val="60000"/>
                  </a:srgbClr>
                </a:solidFill>
                <a:latin typeface="Times New Roman" pitchFamily="18" charset="0"/>
                <a:cs typeface="Times New Roman" pitchFamily="18" charset="0"/>
              </a:rPr>
              <a:t>Lithium Metal and Lithium-ion Battery Packaging Development</a:t>
            </a:r>
            <a:endParaRPr lang="en-US" sz="3600" dirty="0">
              <a:solidFill>
                <a:srgbClr val="F79646">
                  <a:lumMod val="40000"/>
                  <a:lumOff val="60000"/>
                </a:srgbClr>
              </a:solidFill>
              <a:latin typeface="Times New Roman" pitchFamily="18" charset="0"/>
              <a:cs typeface="Times New Roman" pitchFamily="18" charset="0"/>
            </a:endParaRPr>
          </a:p>
          <a:p>
            <a:pPr algn="ctr"/>
            <a:endParaRPr lang="en-US" dirty="0">
              <a:solidFill>
                <a:prstClr val="black"/>
              </a:solidFill>
            </a:endParaRPr>
          </a:p>
        </p:txBody>
      </p:sp>
    </p:spTree>
    <p:extLst>
      <p:ext uri="{BB962C8B-B14F-4D97-AF65-F5344CB8AC3E}">
        <p14:creationId xmlns:p14="http://schemas.microsoft.com/office/powerpoint/2010/main" val="305726282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10000">
              <a:srgbClr val="00B0F0">
                <a:lumMod val="100000"/>
                <a:alpha val="5000"/>
              </a:srgbClr>
            </a:gs>
            <a:gs pos="100000">
              <a:schemeClr val="accent1">
                <a:tint val="23500"/>
                <a:satMod val="160000"/>
              </a:schemeClr>
            </a:gs>
          </a:gsLst>
          <a:path path="rect">
            <a:fillToRect l="50000" t="50000" r="50000" b="50000"/>
          </a:path>
          <a:tileRect/>
        </a:gradFill>
        <a:effectLst/>
      </p:bgPr>
    </p:bg>
    <p:spTree>
      <p:nvGrpSpPr>
        <p:cNvPr id="1" name=""/>
        <p:cNvGrpSpPr/>
        <p:nvPr/>
      </p:nvGrpSpPr>
      <p:grpSpPr>
        <a:xfrm>
          <a:off x="0" y="0"/>
          <a:ext cx="0" cy="0"/>
          <a:chOff x="0" y="0"/>
          <a:chExt cx="0" cy="0"/>
        </a:xfrm>
      </p:grpSpPr>
      <p:pic>
        <p:nvPicPr>
          <p:cNvPr id="4" name="Picture 3" descr="Logo II"/>
          <p:cNvPicPr>
            <a:picLocks noChangeAspect="1" noChangeArrowheads="1"/>
          </p:cNvPicPr>
          <p:nvPr/>
        </p:nvPicPr>
        <p:blipFill>
          <a:blip r:embed="rId2" cstate="email">
            <a:extLst>
              <a:ext uri="{BEBA8EAE-BF5A-486C-A8C5-ECC9F3942E4B}">
                <a14:imgProps xmlns:a14="http://schemas.microsoft.com/office/drawing/2010/main">
                  <a14:imgLayer r:embed="rId3">
                    <a14:imgEffect>
                      <a14:backgroundRemoval t="0" b="100000" l="10000" r="90000"/>
                    </a14:imgEffect>
                  </a14:imgLayer>
                </a14:imgProps>
              </a:ext>
              <a:ext uri="{28A0092B-C50C-407E-A947-70E740481C1C}">
                <a14:useLocalDpi xmlns:a14="http://schemas.microsoft.com/office/drawing/2010/main"/>
              </a:ext>
            </a:extLst>
          </a:blip>
          <a:srcRect/>
          <a:stretch>
            <a:fillRect/>
          </a:stretch>
        </p:blipFill>
        <p:spPr bwMode="auto">
          <a:xfrm>
            <a:off x="8153400" y="228600"/>
            <a:ext cx="762000" cy="495300"/>
          </a:xfrm>
          <a:prstGeom prst="rect">
            <a:avLst/>
          </a:prstGeom>
          <a:noFill/>
        </p:spPr>
      </p:pic>
      <p:sp>
        <p:nvSpPr>
          <p:cNvPr id="6" name="Slide Number Placeholder 5"/>
          <p:cNvSpPr>
            <a:spLocks noGrp="1"/>
          </p:cNvSpPr>
          <p:nvPr>
            <p:ph type="sldNum" sz="quarter" idx="12"/>
          </p:nvPr>
        </p:nvSpPr>
        <p:spPr>
          <a:xfrm>
            <a:off x="6553200" y="6245225"/>
            <a:ext cx="2133600" cy="476250"/>
          </a:xfrm>
        </p:spPr>
        <p:txBody>
          <a:bodyPr/>
          <a:lstStyle/>
          <a:p>
            <a:fld id="{AC31D722-F7F3-4560-BEE3-A2CF5CFBABB1}" type="slidenum">
              <a:rPr lang="en-US">
                <a:solidFill>
                  <a:prstClr val="black">
                    <a:tint val="75000"/>
                  </a:prstClr>
                </a:solidFill>
              </a:rPr>
              <a:pPr/>
              <a:t>10</a:t>
            </a:fld>
            <a:endParaRPr lang="en-US" dirty="0">
              <a:solidFill>
                <a:prstClr val="black">
                  <a:tint val="75000"/>
                </a:prstClr>
              </a:solidFill>
            </a:endParaRPr>
          </a:p>
        </p:txBody>
      </p:sp>
      <p:sp>
        <p:nvSpPr>
          <p:cNvPr id="10" name="TextBox 9"/>
          <p:cNvSpPr txBox="1"/>
          <p:nvPr/>
        </p:nvSpPr>
        <p:spPr>
          <a:xfrm>
            <a:off x="896815" y="952629"/>
            <a:ext cx="4343400" cy="4739759"/>
          </a:xfrm>
          <a:prstGeom prst="rect">
            <a:avLst/>
          </a:prstGeom>
          <a:noFill/>
        </p:spPr>
        <p:txBody>
          <a:bodyPr wrap="square" rtlCol="0">
            <a:spAutoFit/>
          </a:bodyPr>
          <a:lstStyle/>
          <a:p>
            <a:pPr>
              <a:spcAft>
                <a:spcPts val="600"/>
              </a:spcAft>
            </a:pPr>
            <a:r>
              <a:rPr lang="en-US" sz="2400" dirty="0" smtClean="0">
                <a:solidFill>
                  <a:prstClr val="black"/>
                </a:solidFill>
                <a:latin typeface="Times New Roman" panose="02020603050405020304" pitchFamily="18" charset="0"/>
                <a:cs typeface="Times New Roman" panose="02020603050405020304" pitchFamily="18" charset="0"/>
              </a:rPr>
              <a:t>Liquid Cooling Concept:</a:t>
            </a:r>
          </a:p>
          <a:p>
            <a:pPr>
              <a:spcAft>
                <a:spcPts val="600"/>
              </a:spcAft>
            </a:pPr>
            <a:endParaRPr lang="en-US" sz="800" dirty="0" smtClean="0">
              <a:solidFill>
                <a:prstClr val="black"/>
              </a:solidFill>
              <a:latin typeface="Times New Roman" panose="02020603050405020304" pitchFamily="18" charset="0"/>
              <a:cs typeface="Times New Roman" panose="02020603050405020304" pitchFamily="18" charset="0"/>
            </a:endParaRPr>
          </a:p>
          <a:p>
            <a:pPr>
              <a:spcAft>
                <a:spcPts val="600"/>
              </a:spcAft>
              <a:buFont typeface="Arial" pitchFamily="34" charset="0"/>
              <a:buChar char="•"/>
            </a:pPr>
            <a:r>
              <a:rPr lang="en-US" sz="2000" dirty="0" smtClean="0">
                <a:solidFill>
                  <a:prstClr val="black"/>
                </a:solidFill>
                <a:latin typeface="Times New Roman" panose="02020603050405020304" pitchFamily="18" charset="0"/>
                <a:cs typeface="Times New Roman" panose="02020603050405020304" pitchFamily="18" charset="0"/>
              </a:rPr>
              <a:t> A pouch containing a liquid coolant is placed above the cells.</a:t>
            </a:r>
          </a:p>
          <a:p>
            <a:pPr algn="just">
              <a:spcAft>
                <a:spcPts val="600"/>
              </a:spcAft>
              <a:buFont typeface="Arial" pitchFamily="34" charset="0"/>
              <a:buChar char="•"/>
            </a:pPr>
            <a:endParaRPr lang="en-US" sz="2000" dirty="0" smtClean="0">
              <a:solidFill>
                <a:prstClr val="black"/>
              </a:solidFill>
              <a:latin typeface="Times New Roman" panose="02020603050405020304" pitchFamily="18" charset="0"/>
              <a:cs typeface="Times New Roman" panose="02020603050405020304" pitchFamily="18" charset="0"/>
            </a:endParaRPr>
          </a:p>
          <a:p>
            <a:pPr>
              <a:spcAft>
                <a:spcPts val="600"/>
              </a:spcAft>
              <a:buFont typeface="Arial" pitchFamily="34" charset="0"/>
              <a:buChar char="•"/>
            </a:pPr>
            <a:r>
              <a:rPr lang="en-US" sz="2000" dirty="0" smtClean="0">
                <a:solidFill>
                  <a:prstClr val="black"/>
                </a:solidFill>
                <a:latin typeface="Times New Roman" panose="02020603050405020304" pitchFamily="18" charset="0"/>
                <a:cs typeface="Times New Roman" panose="02020603050405020304" pitchFamily="18" charset="0"/>
              </a:rPr>
              <a:t> When a cell experiences a thermal event, the heat from the cell ruptures the pouch thereby releasing the coolant.  </a:t>
            </a:r>
          </a:p>
          <a:p>
            <a:pPr algn="just">
              <a:spcAft>
                <a:spcPts val="600"/>
              </a:spcAft>
              <a:buFont typeface="Arial" pitchFamily="34" charset="0"/>
              <a:buChar char="•"/>
            </a:pPr>
            <a:endParaRPr lang="en-US" sz="2000" dirty="0" smtClean="0">
              <a:solidFill>
                <a:prstClr val="black"/>
              </a:solidFill>
              <a:latin typeface="Times New Roman" panose="02020603050405020304" pitchFamily="18" charset="0"/>
              <a:cs typeface="Times New Roman" panose="02020603050405020304" pitchFamily="18" charset="0"/>
            </a:endParaRPr>
          </a:p>
          <a:p>
            <a:pPr>
              <a:spcAft>
                <a:spcPts val="600"/>
              </a:spcAft>
              <a:buFont typeface="Arial" pitchFamily="34" charset="0"/>
              <a:buChar char="•"/>
            </a:pPr>
            <a:r>
              <a:rPr lang="en-US" sz="2000" dirty="0" smtClean="0">
                <a:solidFill>
                  <a:prstClr val="black"/>
                </a:solidFill>
                <a:latin typeface="Times New Roman" panose="02020603050405020304" pitchFamily="18" charset="0"/>
                <a:cs typeface="Times New Roman" panose="02020603050405020304" pitchFamily="18" charset="0"/>
              </a:rPr>
              <a:t> The coolant flowing over and around the cells decreases the temperature and prevents adjacent cells from experiencing temperatures that would cause additional thermal runaways.</a:t>
            </a:r>
          </a:p>
        </p:txBody>
      </p:sp>
      <p:pic>
        <p:nvPicPr>
          <p:cNvPr id="1026" name="Picture 2" descr="C:\Documents and Settings\320745\Desktop\Gel Pack 2.jp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5479019" y="1066800"/>
            <a:ext cx="1720477" cy="123451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4" name="Picture 13" descr="D:\My Documents\My Pictures\vlcsnap-2012-07-31-09h47m20s17.png"/>
          <p:cNvPicPr/>
          <p:nvPr/>
        </p:nvPicPr>
        <p:blipFill>
          <a:blip r:embed="rId5" cstate="email">
            <a:extLst>
              <a:ext uri="{28A0092B-C50C-407E-A947-70E740481C1C}">
                <a14:useLocalDpi xmlns:a14="http://schemas.microsoft.com/office/drawing/2010/main"/>
              </a:ext>
            </a:extLst>
          </a:blip>
          <a:srcRect/>
          <a:stretch>
            <a:fillRect/>
          </a:stretch>
        </p:blipFill>
        <p:spPr bwMode="auto">
          <a:xfrm>
            <a:off x="5479020" y="2514600"/>
            <a:ext cx="2764474" cy="1502410"/>
          </a:xfrm>
          <a:prstGeom prst="rect">
            <a:avLst/>
          </a:prstGeom>
          <a:ln>
            <a:noFill/>
          </a:ln>
          <a:effectLst>
            <a:outerShdw blurRad="292100" dist="139700" dir="2700000" algn="tl" rotWithShape="0">
              <a:srgbClr val="333333">
                <a:alpha val="65000"/>
              </a:srgbClr>
            </a:outerShdw>
          </a:effectLst>
        </p:spPr>
      </p:pic>
      <p:pic>
        <p:nvPicPr>
          <p:cNvPr id="1027" name="Picture 3" descr="C:\Documents and Settings\320745\Desktop\2012-07-23 Battery Packaging Testing 114.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5479019" y="4223500"/>
            <a:ext cx="2764475" cy="207335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81892" y="6127579"/>
            <a:ext cx="4546600" cy="338554"/>
          </a:xfrm>
          <a:prstGeom prst="rect">
            <a:avLst/>
          </a:prstGeom>
          <a:noFill/>
        </p:spPr>
        <p:txBody>
          <a:bodyPr wrap="square" rtlCol="0">
            <a:spAutoFit/>
          </a:bodyPr>
          <a:lstStyle/>
          <a:p>
            <a:r>
              <a:rPr lang="en-US" sz="1600" i="1" dirty="0" smtClean="0">
                <a:solidFill>
                  <a:prstClr val="black"/>
                </a:solidFill>
              </a:rPr>
              <a:t>Only the cell forced into thermal runaway vented</a:t>
            </a:r>
            <a:endParaRPr lang="en-US" sz="1600" i="1" dirty="0">
              <a:solidFill>
                <a:prstClr val="black"/>
              </a:solidFill>
            </a:endParaRPr>
          </a:p>
        </p:txBody>
      </p:sp>
      <p:cxnSp>
        <p:nvCxnSpPr>
          <p:cNvPr id="9" name="Straight Arrow Connector 8"/>
          <p:cNvCxnSpPr/>
          <p:nvPr/>
        </p:nvCxnSpPr>
        <p:spPr>
          <a:xfrm flipV="1">
            <a:off x="5465125" y="5064205"/>
            <a:ext cx="1164275" cy="1232651"/>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4869419" y="6296856"/>
            <a:ext cx="609600"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533400" y="381000"/>
            <a:ext cx="6400800" cy="338554"/>
          </a:xfrm>
          <a:prstGeom prst="rect">
            <a:avLst/>
          </a:prstGeom>
          <a:noFill/>
        </p:spPr>
        <p:txBody>
          <a:bodyPr wrap="square" rtlCol="0">
            <a:spAutoFit/>
          </a:bodyPr>
          <a:lstStyle/>
          <a:p>
            <a:r>
              <a:rPr lang="en-US" sz="1600" dirty="0" smtClean="0">
                <a:solidFill>
                  <a:prstClr val="white">
                    <a:lumMod val="50000"/>
                  </a:prstClr>
                </a:solidFill>
              </a:rPr>
              <a:t>Cooling Concept</a:t>
            </a:r>
            <a:endParaRPr lang="en-US" sz="1600" dirty="0">
              <a:solidFill>
                <a:prstClr val="white">
                  <a:lumMod val="50000"/>
                </a:prstClr>
              </a:solidFill>
            </a:endParaRPr>
          </a:p>
        </p:txBody>
      </p:sp>
    </p:spTree>
    <p:extLst>
      <p:ext uri="{BB962C8B-B14F-4D97-AF65-F5344CB8AC3E}">
        <p14:creationId xmlns:p14="http://schemas.microsoft.com/office/powerpoint/2010/main" val="25375356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go II"/>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153400" y="228600"/>
            <a:ext cx="762000" cy="495300"/>
          </a:xfrm>
          <a:prstGeom prst="rect">
            <a:avLst/>
          </a:prstGeom>
          <a:noFill/>
        </p:spPr>
      </p:pic>
      <p:sp>
        <p:nvSpPr>
          <p:cNvPr id="6" name="Slide Number Placeholder 5"/>
          <p:cNvSpPr>
            <a:spLocks noGrp="1"/>
          </p:cNvSpPr>
          <p:nvPr>
            <p:ph type="sldNum" sz="quarter" idx="12"/>
          </p:nvPr>
        </p:nvSpPr>
        <p:spPr>
          <a:xfrm>
            <a:off x="6553200" y="6245225"/>
            <a:ext cx="2133600" cy="476250"/>
          </a:xfrm>
        </p:spPr>
        <p:txBody>
          <a:bodyPr/>
          <a:lstStyle/>
          <a:p>
            <a:fld id="{AC31D722-F7F3-4560-BEE3-A2CF5CFBABB1}" type="slidenum">
              <a:rPr lang="en-US"/>
              <a:pPr/>
              <a:t>11</a:t>
            </a:fld>
            <a:endParaRPr lang="en-US" dirty="0"/>
          </a:p>
        </p:txBody>
      </p:sp>
      <p:sp>
        <p:nvSpPr>
          <p:cNvPr id="10" name="TextBox 9"/>
          <p:cNvSpPr txBox="1"/>
          <p:nvPr/>
        </p:nvSpPr>
        <p:spPr>
          <a:xfrm>
            <a:off x="908537" y="735623"/>
            <a:ext cx="7408985" cy="830997"/>
          </a:xfrm>
          <a:prstGeom prst="rect">
            <a:avLst/>
          </a:prstGeom>
          <a:noFill/>
        </p:spPr>
        <p:txBody>
          <a:bodyPr wrap="square" rtlCol="0">
            <a:spAutoFit/>
          </a:bodyPr>
          <a:lstStyle/>
          <a:p>
            <a:r>
              <a:rPr lang="en-US" sz="2400" dirty="0" smtClean="0">
                <a:latin typeface="Times New Roman" panose="02020603050405020304" pitchFamily="18" charset="0"/>
                <a:cs typeface="Times New Roman" panose="02020603050405020304" pitchFamily="18" charset="0"/>
              </a:rPr>
              <a:t>Modifications to the </a:t>
            </a:r>
            <a:r>
              <a:rPr lang="en-US" sz="2400" dirty="0" smtClean="0">
                <a:solidFill>
                  <a:schemeClr val="accent6">
                    <a:lumMod val="50000"/>
                  </a:schemeClr>
                </a:solidFill>
                <a:latin typeface="Times New Roman" panose="02020603050405020304" pitchFamily="18" charset="0"/>
                <a:cs typeface="Times New Roman" panose="02020603050405020304" pitchFamily="18" charset="0"/>
              </a:rPr>
              <a:t>existing packaging </a:t>
            </a:r>
            <a:r>
              <a:rPr lang="en-US" sz="2400" dirty="0" smtClean="0">
                <a:latin typeface="Times New Roman" panose="02020603050405020304" pitchFamily="18" charset="0"/>
                <a:cs typeface="Times New Roman" panose="02020603050405020304" pitchFamily="18" charset="0"/>
              </a:rPr>
              <a:t>to optimize the cooling concept are required.</a:t>
            </a:r>
          </a:p>
        </p:txBody>
      </p:sp>
      <p:pic>
        <p:nvPicPr>
          <p:cNvPr id="9" name="Picture 8" descr="C:\Documents and Settings\320745\Local Settings\Temporary Internet Files\Content.Word\0904120841.jpg"/>
          <p:cNvPicPr/>
          <p:nvPr/>
        </p:nvPicPr>
        <p:blipFill rotWithShape="1">
          <a:blip r:embed="rId3" cstate="email">
            <a:extLst>
              <a:ext uri="{28A0092B-C50C-407E-A947-70E740481C1C}">
                <a14:useLocalDpi xmlns:a14="http://schemas.microsoft.com/office/drawing/2010/main"/>
              </a:ext>
            </a:extLst>
          </a:blip>
          <a:srcRect/>
          <a:stretch/>
        </p:blipFill>
        <p:spPr bwMode="auto">
          <a:xfrm>
            <a:off x="5099538" y="1761660"/>
            <a:ext cx="2920014" cy="1803166"/>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sp>
        <p:nvSpPr>
          <p:cNvPr id="2" name="TextBox 1"/>
          <p:cNvSpPr txBox="1"/>
          <p:nvPr/>
        </p:nvSpPr>
        <p:spPr>
          <a:xfrm>
            <a:off x="914400" y="3886199"/>
            <a:ext cx="4572000" cy="2246769"/>
          </a:xfrm>
          <a:prstGeom prst="rect">
            <a:avLst/>
          </a:prstGeom>
          <a:noFill/>
        </p:spPr>
        <p:txBody>
          <a:bodyPr wrap="square" rtlCol="0">
            <a:spAutoFit/>
          </a:bodyPr>
          <a:lstStyle/>
          <a:p>
            <a:pPr algn="just"/>
            <a:r>
              <a:rPr lang="en-US" sz="2000" dirty="0" smtClean="0">
                <a:latin typeface="Times New Roman" panose="02020603050405020304" pitchFamily="18" charset="0"/>
                <a:cs typeface="Times New Roman" panose="02020603050405020304" pitchFamily="18" charset="0"/>
              </a:rPr>
              <a:t>A buffer was required between the cells and the gel pack.  Without a buffer the liquid in the gel pack would start to boil before the pouch ruptured.  Thereby cooling the top of the cell and allowing the bottom of the cell to continue to heat and vent out the side.</a:t>
            </a:r>
            <a:endParaRPr lang="en-US" sz="2000" dirty="0">
              <a:latin typeface="Times New Roman" panose="02020603050405020304" pitchFamily="18" charset="0"/>
              <a:cs typeface="Times New Roman" panose="02020603050405020304" pitchFamily="18" charset="0"/>
            </a:endParaRPr>
          </a:p>
        </p:txBody>
      </p:sp>
      <p:sp>
        <p:nvSpPr>
          <p:cNvPr id="3" name="TextBox 2"/>
          <p:cNvSpPr txBox="1"/>
          <p:nvPr/>
        </p:nvSpPr>
        <p:spPr>
          <a:xfrm>
            <a:off x="914400" y="1788305"/>
            <a:ext cx="3810000" cy="1938992"/>
          </a:xfrm>
          <a:prstGeom prst="rect">
            <a:avLst/>
          </a:prstGeom>
          <a:noFill/>
        </p:spPr>
        <p:txBody>
          <a:bodyPr wrap="square" rtlCol="0">
            <a:spAutoFit/>
          </a:bodyPr>
          <a:lstStyle/>
          <a:p>
            <a:pPr algn="just"/>
            <a:r>
              <a:rPr lang="en-US" sz="2000" dirty="0">
                <a:latin typeface="Times New Roman" panose="02020603050405020304" pitchFamily="18" charset="0"/>
                <a:cs typeface="Times New Roman" panose="02020603050405020304" pitchFamily="18" charset="0"/>
              </a:rPr>
              <a:t>The liquid coolant has a tendency to soak into  any absorbent material, i.e. cardboard.  Therefore the </a:t>
            </a:r>
            <a:r>
              <a:rPr lang="en-US" sz="2000" dirty="0" smtClean="0">
                <a:latin typeface="Times New Roman" panose="02020603050405020304" pitchFamily="18" charset="0"/>
                <a:cs typeface="Times New Roman" panose="02020603050405020304" pitchFamily="18" charset="0"/>
              </a:rPr>
              <a:t>cells </a:t>
            </a:r>
            <a:r>
              <a:rPr lang="en-US" sz="2000" dirty="0">
                <a:latin typeface="Times New Roman" panose="02020603050405020304" pitchFamily="18" charset="0"/>
                <a:cs typeface="Times New Roman" panose="02020603050405020304" pitchFamily="18" charset="0"/>
              </a:rPr>
              <a:t>have been placed in a coated tray in order to retain the fluid. </a:t>
            </a:r>
            <a:endParaRPr lang="en-US" dirty="0">
              <a:latin typeface="Times New Roman" panose="02020603050405020304" pitchFamily="18" charset="0"/>
              <a:cs typeface="Times New Roman" panose="02020603050405020304" pitchFamily="18" charset="0"/>
            </a:endParaRPr>
          </a:p>
        </p:txBody>
      </p:sp>
      <p:sp>
        <p:nvSpPr>
          <p:cNvPr id="11" name="TextBox 10"/>
          <p:cNvSpPr txBox="1"/>
          <p:nvPr/>
        </p:nvSpPr>
        <p:spPr>
          <a:xfrm>
            <a:off x="533400" y="381000"/>
            <a:ext cx="6400800" cy="338554"/>
          </a:xfrm>
          <a:prstGeom prst="rect">
            <a:avLst/>
          </a:prstGeom>
          <a:noFill/>
        </p:spPr>
        <p:txBody>
          <a:bodyPr wrap="square" rtlCol="0">
            <a:spAutoFit/>
          </a:bodyPr>
          <a:lstStyle/>
          <a:p>
            <a:r>
              <a:rPr lang="en-US" sz="1600" dirty="0" smtClean="0">
                <a:solidFill>
                  <a:schemeClr val="bg1">
                    <a:lumMod val="50000"/>
                  </a:schemeClr>
                </a:solidFill>
              </a:rPr>
              <a:t>Refinements</a:t>
            </a:r>
            <a:endParaRPr lang="en-US" sz="1600" dirty="0">
              <a:solidFill>
                <a:schemeClr val="bg1">
                  <a:lumMod val="50000"/>
                </a:schemeClr>
              </a:solidFill>
            </a:endParaRPr>
          </a:p>
        </p:txBody>
      </p:sp>
      <p:pic>
        <p:nvPicPr>
          <p:cNvPr id="1026" name="Picture 2" descr="C:\Users\320745\Desktop\Gel Pack Insert trays\IMG_0127.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848192" y="3886200"/>
            <a:ext cx="2171359" cy="210788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961304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go II"/>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153400" y="228600"/>
            <a:ext cx="762000" cy="495300"/>
          </a:xfrm>
          <a:prstGeom prst="rect">
            <a:avLst/>
          </a:prstGeom>
          <a:noFill/>
        </p:spPr>
      </p:pic>
      <p:sp>
        <p:nvSpPr>
          <p:cNvPr id="6" name="Slide Number Placeholder 5"/>
          <p:cNvSpPr>
            <a:spLocks noGrp="1"/>
          </p:cNvSpPr>
          <p:nvPr>
            <p:ph type="sldNum" sz="quarter" idx="12"/>
          </p:nvPr>
        </p:nvSpPr>
        <p:spPr>
          <a:xfrm>
            <a:off x="6553200" y="6248400"/>
            <a:ext cx="2133600" cy="476250"/>
          </a:xfrm>
        </p:spPr>
        <p:txBody>
          <a:bodyPr/>
          <a:lstStyle/>
          <a:p>
            <a:fld id="{AC31D722-F7F3-4560-BEE3-A2CF5CFBABB1}" type="slidenum">
              <a:rPr lang="en-US"/>
              <a:pPr/>
              <a:t>12</a:t>
            </a:fld>
            <a:endParaRPr lang="en-US" dirty="0"/>
          </a:p>
        </p:txBody>
      </p:sp>
      <p:sp>
        <p:nvSpPr>
          <p:cNvPr id="7" name="TextBox 6"/>
          <p:cNvSpPr txBox="1"/>
          <p:nvPr/>
        </p:nvSpPr>
        <p:spPr>
          <a:xfrm>
            <a:off x="914400" y="1065618"/>
            <a:ext cx="7391400" cy="1015663"/>
          </a:xfrm>
          <a:prstGeom prst="rect">
            <a:avLst/>
          </a:prstGeom>
          <a:noFill/>
        </p:spPr>
        <p:txBody>
          <a:bodyPr wrap="square" rtlCol="0">
            <a:spAutoFit/>
          </a:bodyPr>
          <a:lstStyle/>
          <a:p>
            <a:pPr algn="just"/>
            <a:r>
              <a:rPr lang="en-US" sz="2000" dirty="0" smtClean="0">
                <a:latin typeface="Times New Roman" panose="02020603050405020304" pitchFamily="18" charset="0"/>
                <a:cs typeface="Times New Roman" panose="02020603050405020304" pitchFamily="18" charset="0"/>
              </a:rPr>
              <a:t>Forced thermal runaway </a:t>
            </a:r>
            <a:r>
              <a:rPr lang="en-US" sz="2000" dirty="0">
                <a:latin typeface="Times New Roman" panose="02020603050405020304" pitchFamily="18" charset="0"/>
                <a:cs typeface="Times New Roman" panose="02020603050405020304" pitchFamily="18" charset="0"/>
              </a:rPr>
              <a:t>testing has been </a:t>
            </a:r>
            <a:r>
              <a:rPr lang="en-US" sz="2000" dirty="0" smtClean="0">
                <a:latin typeface="Times New Roman" panose="02020603050405020304" pitchFamily="18" charset="0"/>
                <a:cs typeface="Times New Roman" panose="02020603050405020304" pitchFamily="18" charset="0"/>
              </a:rPr>
              <a:t>successfully performed </a:t>
            </a:r>
            <a:r>
              <a:rPr lang="en-US" sz="2000" dirty="0">
                <a:latin typeface="Times New Roman" panose="02020603050405020304" pitchFamily="18" charset="0"/>
                <a:cs typeface="Times New Roman" panose="02020603050405020304" pitchFamily="18" charset="0"/>
              </a:rPr>
              <a:t>on CR123 </a:t>
            </a:r>
            <a:r>
              <a:rPr lang="en-US" sz="2000" dirty="0" smtClean="0">
                <a:latin typeface="Times New Roman" panose="02020603050405020304" pitchFamily="18" charset="0"/>
                <a:cs typeface="Times New Roman" panose="02020603050405020304" pitchFamily="18" charset="0"/>
              </a:rPr>
              <a:t>lithium primary, </a:t>
            </a:r>
            <a:r>
              <a:rPr lang="en-US" sz="2000" dirty="0">
                <a:latin typeface="Times New Roman" panose="02020603050405020304" pitchFamily="18" charset="0"/>
                <a:cs typeface="Times New Roman" panose="02020603050405020304" pitchFamily="18" charset="0"/>
              </a:rPr>
              <a:t>18650 lithium-ion (typically found in laptops) and “D” size </a:t>
            </a:r>
            <a:r>
              <a:rPr lang="en-US" sz="2000" dirty="0" smtClean="0">
                <a:latin typeface="Times New Roman" panose="02020603050405020304" pitchFamily="18" charset="0"/>
                <a:cs typeface="Times New Roman" panose="02020603050405020304" pitchFamily="18" charset="0"/>
              </a:rPr>
              <a:t>lithium primary cells</a:t>
            </a:r>
            <a:r>
              <a:rPr lang="en-US" sz="2000" dirty="0">
                <a:latin typeface="Times New Roman" panose="02020603050405020304" pitchFamily="18" charset="0"/>
                <a:cs typeface="Times New Roman" panose="02020603050405020304" pitchFamily="18" charset="0"/>
              </a:rPr>
              <a:t>.  </a:t>
            </a:r>
            <a:endParaRPr lang="en-US" sz="2000" dirty="0" smtClean="0">
              <a:latin typeface="Times New Roman" panose="02020603050405020304" pitchFamily="18" charset="0"/>
              <a:cs typeface="Times New Roman" panose="02020603050405020304" pitchFamily="18" charset="0"/>
            </a:endParaRPr>
          </a:p>
        </p:txBody>
      </p:sp>
      <p:pic>
        <p:nvPicPr>
          <p:cNvPr id="1029" name="Picture 5"/>
          <p:cNvPicPr>
            <a:picLocks noChangeAspect="1" noChangeArrowheads="1"/>
          </p:cNvPicPr>
          <p:nvPr/>
        </p:nvPicPr>
        <p:blipFill>
          <a:blip r:embed="rId3" cstate="email">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a:ext>
            </a:extLst>
          </a:blip>
          <a:srcRect/>
          <a:stretch>
            <a:fillRect/>
          </a:stretch>
        </p:blipFill>
        <p:spPr bwMode="auto">
          <a:xfrm>
            <a:off x="3271065" y="2114279"/>
            <a:ext cx="1407763" cy="1057978"/>
          </a:xfrm>
          <a:prstGeom prst="rect">
            <a:avLst/>
          </a:prstGeom>
          <a:noFill/>
          <a:ln w="9525">
            <a:noFill/>
            <a:miter lim="800000"/>
            <a:headEnd/>
            <a:tailEnd/>
          </a:ln>
          <a:effectLst/>
        </p:spPr>
      </p:pic>
      <p:pic>
        <p:nvPicPr>
          <p:cNvPr id="1032" name="Picture 8"/>
          <p:cNvPicPr>
            <a:picLocks noChangeAspect="1" noChangeArrowheads="1"/>
          </p:cNvPicPr>
          <p:nvPr/>
        </p:nvPicPr>
        <p:blipFill>
          <a:blip r:embed="rId5" cstate="email">
            <a:extLst>
              <a:ext uri="{BEBA8EAE-BF5A-486C-A8C5-ECC9F3942E4B}">
                <a14:imgProps xmlns:a14="http://schemas.microsoft.com/office/drawing/2010/main">
                  <a14:imgLayer r:embed="rId6">
                    <a14:imgEffect>
                      <a14:brightnessContrast bright="20000"/>
                    </a14:imgEffect>
                  </a14:imgLayer>
                </a14:imgProps>
              </a:ext>
              <a:ext uri="{28A0092B-C50C-407E-A947-70E740481C1C}">
                <a14:useLocalDpi xmlns:a14="http://schemas.microsoft.com/office/drawing/2010/main"/>
              </a:ext>
            </a:extLst>
          </a:blip>
          <a:srcRect/>
          <a:stretch>
            <a:fillRect/>
          </a:stretch>
        </p:blipFill>
        <p:spPr bwMode="auto">
          <a:xfrm>
            <a:off x="6123433" y="2081281"/>
            <a:ext cx="2029967" cy="1111763"/>
          </a:xfrm>
          <a:prstGeom prst="rect">
            <a:avLst/>
          </a:prstGeom>
          <a:noFill/>
          <a:ln w="9525">
            <a:noFill/>
            <a:miter lim="800000"/>
            <a:headEnd/>
            <a:tailEnd/>
          </a:ln>
          <a:effectLst/>
        </p:spPr>
      </p:pic>
      <p:pic>
        <p:nvPicPr>
          <p:cNvPr id="16" name="Picture 15" descr="C:\Documents and Settings\320745\Desktop\App D pics\4-2.3 DSC01205.JPG"/>
          <p:cNvPicPr/>
          <p:nvPr/>
        </p:nvPicPr>
        <p:blipFill>
          <a:blip r:embed="rId7" cstate="email">
            <a:extLst>
              <a:ext uri="{28A0092B-C50C-407E-A947-70E740481C1C}">
                <a14:useLocalDpi xmlns:a14="http://schemas.microsoft.com/office/drawing/2010/main"/>
              </a:ext>
            </a:extLst>
          </a:blip>
          <a:srcRect/>
          <a:stretch>
            <a:fillRect/>
          </a:stretch>
        </p:blipFill>
        <p:spPr bwMode="auto">
          <a:xfrm>
            <a:off x="3271064" y="3276600"/>
            <a:ext cx="1407763" cy="993748"/>
          </a:xfrm>
          <a:prstGeom prst="rect">
            <a:avLst/>
          </a:prstGeom>
          <a:noFill/>
          <a:ln>
            <a:noFill/>
          </a:ln>
        </p:spPr>
      </p:pic>
      <p:pic>
        <p:nvPicPr>
          <p:cNvPr id="17" name="Picture 16" descr="C:\Documents and Settings\320745\Desktop\App D pics\4-2.3 DSC01209.JPG"/>
          <p:cNvPicPr/>
          <p:nvPr/>
        </p:nvPicPr>
        <p:blipFill>
          <a:blip r:embed="rId8" cstate="email">
            <a:extLst>
              <a:ext uri="{BEBA8EAE-BF5A-486C-A8C5-ECC9F3942E4B}">
                <a14:imgProps xmlns:a14="http://schemas.microsoft.com/office/drawing/2010/main">
                  <a14:imgLayer r:embed="rId9">
                    <a14:imgEffect>
                      <a14:brightnessContrast bright="20000"/>
                    </a14:imgEffect>
                  </a14:imgLayer>
                </a14:imgProps>
              </a:ext>
              <a:ext uri="{28A0092B-C50C-407E-A947-70E740481C1C}">
                <a14:useLocalDpi xmlns:a14="http://schemas.microsoft.com/office/drawing/2010/main"/>
              </a:ext>
            </a:extLst>
          </a:blip>
          <a:srcRect/>
          <a:stretch>
            <a:fillRect/>
          </a:stretch>
        </p:blipFill>
        <p:spPr bwMode="auto">
          <a:xfrm>
            <a:off x="4753591" y="3276600"/>
            <a:ext cx="1293802" cy="993748"/>
          </a:xfrm>
          <a:prstGeom prst="rect">
            <a:avLst/>
          </a:prstGeom>
          <a:noFill/>
          <a:ln>
            <a:noFill/>
          </a:ln>
        </p:spPr>
      </p:pic>
      <p:pic>
        <p:nvPicPr>
          <p:cNvPr id="18" name="Picture 17"/>
          <p:cNvPicPr/>
          <p:nvPr/>
        </p:nvPicPr>
        <p:blipFill>
          <a:blip r:embed="rId10" cstate="email">
            <a:extLst>
              <a:ext uri="{BEBA8EAE-BF5A-486C-A8C5-ECC9F3942E4B}">
                <a14:imgProps xmlns:a14="http://schemas.microsoft.com/office/drawing/2010/main">
                  <a14:imgLayer r:embed="rId11">
                    <a14:imgEffect>
                      <a14:brightnessContrast bright="20000"/>
                    </a14:imgEffect>
                  </a14:imgLayer>
                </a14:imgProps>
              </a:ext>
              <a:ext uri="{28A0092B-C50C-407E-A947-70E740481C1C}">
                <a14:useLocalDpi xmlns:a14="http://schemas.microsoft.com/office/drawing/2010/main"/>
              </a:ext>
            </a:extLst>
          </a:blip>
          <a:stretch>
            <a:fillRect/>
          </a:stretch>
        </p:blipFill>
        <p:spPr>
          <a:xfrm>
            <a:off x="6123433" y="3276600"/>
            <a:ext cx="2029967" cy="993748"/>
          </a:xfrm>
          <a:prstGeom prst="rect">
            <a:avLst/>
          </a:prstGeom>
        </p:spPr>
      </p:pic>
      <p:pic>
        <p:nvPicPr>
          <p:cNvPr id="19" name="Picture 18" descr="D:\Testing Touchstone Sept 2011\Test 3-7.1 1064.JPG"/>
          <p:cNvPicPr/>
          <p:nvPr/>
        </p:nvPicPr>
        <p:blipFill>
          <a:blip r:embed="rId12" cstate="email">
            <a:extLst>
              <a:ext uri="{BEBA8EAE-BF5A-486C-A8C5-ECC9F3942E4B}">
                <a14:imgProps xmlns:a14="http://schemas.microsoft.com/office/drawing/2010/main">
                  <a14:imgLayer r:embed="rId13">
                    <a14:imgEffect>
                      <a14:brightnessContrast bright="20000"/>
                    </a14:imgEffect>
                  </a14:imgLayer>
                </a14:imgProps>
              </a:ext>
              <a:ext uri="{28A0092B-C50C-407E-A947-70E740481C1C}">
                <a14:useLocalDpi xmlns:a14="http://schemas.microsoft.com/office/drawing/2010/main"/>
              </a:ext>
            </a:extLst>
          </a:blip>
          <a:srcRect/>
          <a:stretch>
            <a:fillRect/>
          </a:stretch>
        </p:blipFill>
        <p:spPr bwMode="auto">
          <a:xfrm>
            <a:off x="4753592" y="2114279"/>
            <a:ext cx="1300330" cy="1078765"/>
          </a:xfrm>
          <a:prstGeom prst="rect">
            <a:avLst/>
          </a:prstGeom>
          <a:noFill/>
          <a:ln w="9525">
            <a:noFill/>
            <a:miter lim="800000"/>
            <a:headEnd/>
            <a:tailEnd/>
          </a:ln>
        </p:spPr>
      </p:pic>
      <p:pic>
        <p:nvPicPr>
          <p:cNvPr id="20" name="Picture 19" descr="F:\Batteries\5th Round Pics\2012-07-23 Battery Packaging Testing 125.jpg"/>
          <p:cNvPicPr/>
          <p:nvPr/>
        </p:nvPicPr>
        <p:blipFill>
          <a:blip r:embed="rId14" cstate="email">
            <a:extLst>
              <a:ext uri="{BEBA8EAE-BF5A-486C-A8C5-ECC9F3942E4B}">
                <a14:imgProps xmlns:a14="http://schemas.microsoft.com/office/drawing/2010/main">
                  <a14:imgLayer r:embed="rId15">
                    <a14:imgEffect>
                      <a14:brightnessContrast bright="20000"/>
                    </a14:imgEffect>
                  </a14:imgLayer>
                </a14:imgProps>
              </a:ext>
              <a:ext uri="{28A0092B-C50C-407E-A947-70E740481C1C}">
                <a14:useLocalDpi xmlns:a14="http://schemas.microsoft.com/office/drawing/2010/main"/>
              </a:ext>
            </a:extLst>
          </a:blip>
          <a:srcRect/>
          <a:stretch>
            <a:fillRect/>
          </a:stretch>
        </p:blipFill>
        <p:spPr bwMode="auto">
          <a:xfrm>
            <a:off x="3284029" y="4390465"/>
            <a:ext cx="1394799" cy="990601"/>
          </a:xfrm>
          <a:prstGeom prst="rect">
            <a:avLst/>
          </a:prstGeom>
          <a:noFill/>
          <a:ln>
            <a:noFill/>
          </a:ln>
        </p:spPr>
      </p:pic>
      <p:pic>
        <p:nvPicPr>
          <p:cNvPr id="22" name="Picture 21" descr="D:\My Documents\My Pictures\vlcsnap-2012-07-31-11h02m07s123.png"/>
          <p:cNvPicPr/>
          <p:nvPr/>
        </p:nvPicPr>
        <p:blipFill>
          <a:blip r:embed="rId16" cstate="email">
            <a:extLst>
              <a:ext uri="{BEBA8EAE-BF5A-486C-A8C5-ECC9F3942E4B}">
                <a14:imgProps xmlns:a14="http://schemas.microsoft.com/office/drawing/2010/main">
                  <a14:imgLayer r:embed="rId17">
                    <a14:imgEffect>
                      <a14:brightnessContrast bright="20000"/>
                    </a14:imgEffect>
                  </a14:imgLayer>
                </a14:imgProps>
              </a:ext>
              <a:ext uri="{28A0092B-C50C-407E-A947-70E740481C1C}">
                <a14:useLocalDpi xmlns:a14="http://schemas.microsoft.com/office/drawing/2010/main"/>
              </a:ext>
            </a:extLst>
          </a:blip>
          <a:srcRect/>
          <a:stretch>
            <a:fillRect/>
          </a:stretch>
        </p:blipFill>
        <p:spPr bwMode="auto">
          <a:xfrm>
            <a:off x="6123433" y="4390465"/>
            <a:ext cx="2029968" cy="990600"/>
          </a:xfrm>
          <a:prstGeom prst="rect">
            <a:avLst/>
          </a:prstGeom>
          <a:noFill/>
          <a:ln>
            <a:noFill/>
          </a:ln>
        </p:spPr>
      </p:pic>
      <p:pic>
        <p:nvPicPr>
          <p:cNvPr id="26" name="Picture 25" descr="D:\My Documents\My Pictures\vlcsnap-2012-07-31-15h01m22s106.png"/>
          <p:cNvPicPr/>
          <p:nvPr/>
        </p:nvPicPr>
        <p:blipFill rotWithShape="1">
          <a:blip r:embed="rId18" cstate="email">
            <a:extLst>
              <a:ext uri="{28A0092B-C50C-407E-A947-70E740481C1C}">
                <a14:useLocalDpi xmlns:a14="http://schemas.microsoft.com/office/drawing/2010/main"/>
              </a:ext>
            </a:extLst>
          </a:blip>
          <a:srcRect/>
          <a:stretch/>
        </p:blipFill>
        <p:spPr bwMode="auto">
          <a:xfrm>
            <a:off x="708212" y="2432648"/>
            <a:ext cx="1676400" cy="2714727"/>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sp>
        <p:nvSpPr>
          <p:cNvPr id="2" name="TextBox 1"/>
          <p:cNvSpPr txBox="1"/>
          <p:nvPr/>
        </p:nvSpPr>
        <p:spPr>
          <a:xfrm>
            <a:off x="634253" y="5381064"/>
            <a:ext cx="1824318" cy="830997"/>
          </a:xfrm>
          <a:prstGeom prst="rect">
            <a:avLst/>
          </a:prstGeom>
          <a:noFill/>
        </p:spPr>
        <p:txBody>
          <a:bodyPr wrap="square" rtlCol="0">
            <a:spAutoFit/>
          </a:bodyPr>
          <a:lstStyle/>
          <a:p>
            <a:pPr algn="ctr"/>
            <a:r>
              <a:rPr lang="en-US" sz="1600" i="1" dirty="0" smtClean="0"/>
              <a:t>Thermal Events - </a:t>
            </a:r>
          </a:p>
          <a:p>
            <a:pPr algn="ctr"/>
            <a:r>
              <a:rPr lang="en-US" sz="1600" i="1" dirty="0" smtClean="0"/>
              <a:t>Sparks</a:t>
            </a:r>
            <a:r>
              <a:rPr lang="en-US" sz="1600" i="1" dirty="0"/>
              <a:t> </a:t>
            </a:r>
            <a:r>
              <a:rPr lang="en-US" sz="1600" i="1" dirty="0" smtClean="0"/>
              <a:t>and Flames blow through box</a:t>
            </a:r>
            <a:endParaRPr lang="en-US" sz="1600" i="1" dirty="0"/>
          </a:p>
        </p:txBody>
      </p:sp>
      <p:sp>
        <p:nvSpPr>
          <p:cNvPr id="3" name="TextBox 2"/>
          <p:cNvSpPr txBox="1"/>
          <p:nvPr/>
        </p:nvSpPr>
        <p:spPr>
          <a:xfrm>
            <a:off x="3127629" y="5558118"/>
            <a:ext cx="5397806" cy="584775"/>
          </a:xfrm>
          <a:prstGeom prst="rect">
            <a:avLst/>
          </a:prstGeom>
          <a:noFill/>
        </p:spPr>
        <p:txBody>
          <a:bodyPr wrap="square" rtlCol="0">
            <a:spAutoFit/>
          </a:bodyPr>
          <a:lstStyle/>
          <a:p>
            <a:pPr algn="ctr"/>
            <a:r>
              <a:rPr lang="en-US" sz="1600" i="1" dirty="0" smtClean="0"/>
              <a:t>Gel Packs prevented jets of sparks and flames from exiting the box.  Only the cell experiencing the thermal runaway vented.</a:t>
            </a:r>
            <a:endParaRPr lang="en-US" sz="1600" i="1" dirty="0"/>
          </a:p>
        </p:txBody>
      </p:sp>
      <p:sp>
        <p:nvSpPr>
          <p:cNvPr id="9" name="TextBox 8"/>
          <p:cNvSpPr txBox="1"/>
          <p:nvPr/>
        </p:nvSpPr>
        <p:spPr>
          <a:xfrm>
            <a:off x="2562853" y="2489379"/>
            <a:ext cx="690282" cy="307777"/>
          </a:xfrm>
          <a:prstGeom prst="rect">
            <a:avLst/>
          </a:prstGeom>
          <a:noFill/>
        </p:spPr>
        <p:txBody>
          <a:bodyPr wrap="square" rtlCol="0">
            <a:spAutoFit/>
          </a:bodyPr>
          <a:lstStyle/>
          <a:p>
            <a:r>
              <a:rPr lang="en-US" sz="1400" dirty="0" smtClean="0"/>
              <a:t>CR123</a:t>
            </a:r>
            <a:endParaRPr lang="en-US" sz="1400" dirty="0"/>
          </a:p>
        </p:txBody>
      </p:sp>
      <p:sp>
        <p:nvSpPr>
          <p:cNvPr id="10" name="TextBox 9"/>
          <p:cNvSpPr txBox="1"/>
          <p:nvPr/>
        </p:nvSpPr>
        <p:spPr>
          <a:xfrm>
            <a:off x="2504100" y="3619585"/>
            <a:ext cx="766482" cy="307777"/>
          </a:xfrm>
          <a:prstGeom prst="rect">
            <a:avLst/>
          </a:prstGeom>
          <a:noFill/>
        </p:spPr>
        <p:txBody>
          <a:bodyPr wrap="square" rtlCol="0">
            <a:spAutoFit/>
          </a:bodyPr>
          <a:lstStyle/>
          <a:p>
            <a:r>
              <a:rPr lang="en-US" sz="1400" dirty="0" smtClean="0"/>
              <a:t>18650</a:t>
            </a:r>
            <a:endParaRPr lang="en-US" sz="1400" dirty="0"/>
          </a:p>
        </p:txBody>
      </p:sp>
      <p:sp>
        <p:nvSpPr>
          <p:cNvPr id="11" name="TextBox 10"/>
          <p:cNvSpPr txBox="1"/>
          <p:nvPr/>
        </p:nvSpPr>
        <p:spPr>
          <a:xfrm>
            <a:off x="2551120" y="4624155"/>
            <a:ext cx="637547" cy="523220"/>
          </a:xfrm>
          <a:prstGeom prst="rect">
            <a:avLst/>
          </a:prstGeom>
          <a:noFill/>
        </p:spPr>
        <p:txBody>
          <a:bodyPr wrap="square" rtlCol="0">
            <a:spAutoFit/>
          </a:bodyPr>
          <a:lstStyle/>
          <a:p>
            <a:r>
              <a:rPr lang="en-US" sz="1400" dirty="0" smtClean="0"/>
              <a:t>33550</a:t>
            </a:r>
          </a:p>
          <a:p>
            <a:r>
              <a:rPr lang="en-US" sz="1400" dirty="0" smtClean="0"/>
              <a:t>D size</a:t>
            </a:r>
            <a:endParaRPr lang="en-US" sz="1400" dirty="0"/>
          </a:p>
        </p:txBody>
      </p:sp>
      <p:sp>
        <p:nvSpPr>
          <p:cNvPr id="23" name="TextBox 22"/>
          <p:cNvSpPr txBox="1"/>
          <p:nvPr/>
        </p:nvSpPr>
        <p:spPr>
          <a:xfrm>
            <a:off x="533400" y="381000"/>
            <a:ext cx="6400800" cy="338554"/>
          </a:xfrm>
          <a:prstGeom prst="rect">
            <a:avLst/>
          </a:prstGeom>
          <a:noFill/>
        </p:spPr>
        <p:txBody>
          <a:bodyPr wrap="square" rtlCol="0">
            <a:spAutoFit/>
          </a:bodyPr>
          <a:lstStyle/>
          <a:p>
            <a:r>
              <a:rPr lang="en-US" sz="1600" dirty="0" smtClean="0">
                <a:solidFill>
                  <a:schemeClr val="bg1">
                    <a:lumMod val="50000"/>
                  </a:schemeClr>
                </a:solidFill>
              </a:rPr>
              <a:t>Results</a:t>
            </a:r>
            <a:endParaRPr lang="en-US" sz="1600" dirty="0">
              <a:solidFill>
                <a:schemeClr val="bg1">
                  <a:lumMod val="50000"/>
                </a:schemeClr>
              </a:solidFill>
            </a:endParaRPr>
          </a:p>
        </p:txBody>
      </p:sp>
      <p:pic>
        <p:nvPicPr>
          <p:cNvPr id="2050" name="Picture 2" descr="C:\Users\320745\Desktop\Gel Pack Insert trays\IMG_0122.JPG"/>
          <p:cNvPicPr>
            <a:picLocks noChangeAspect="1" noChangeArrowheads="1"/>
          </p:cNvPicPr>
          <p:nvPr/>
        </p:nvPicPr>
        <p:blipFill>
          <a:blip r:embed="rId19" cstate="email">
            <a:extLst>
              <a:ext uri="{28A0092B-C50C-407E-A947-70E740481C1C}">
                <a14:useLocalDpi xmlns:a14="http://schemas.microsoft.com/office/drawing/2010/main"/>
              </a:ext>
            </a:extLst>
          </a:blip>
          <a:srcRect/>
          <a:stretch>
            <a:fillRect/>
          </a:stretch>
        </p:blipFill>
        <p:spPr bwMode="auto">
          <a:xfrm>
            <a:off x="4753591" y="4390465"/>
            <a:ext cx="1254326" cy="9906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22540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go II"/>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153400" y="228600"/>
            <a:ext cx="762000" cy="495300"/>
          </a:xfrm>
          <a:prstGeom prst="rect">
            <a:avLst/>
          </a:prstGeom>
          <a:noFill/>
        </p:spPr>
      </p:pic>
      <p:sp>
        <p:nvSpPr>
          <p:cNvPr id="6" name="Slide Number Placeholder 5"/>
          <p:cNvSpPr>
            <a:spLocks noGrp="1"/>
          </p:cNvSpPr>
          <p:nvPr>
            <p:ph type="sldNum" sz="quarter" idx="12"/>
          </p:nvPr>
        </p:nvSpPr>
        <p:spPr>
          <a:xfrm>
            <a:off x="6553200" y="6245225"/>
            <a:ext cx="2133600" cy="476250"/>
          </a:xfrm>
        </p:spPr>
        <p:txBody>
          <a:bodyPr/>
          <a:lstStyle/>
          <a:p>
            <a:fld id="{AC31D722-F7F3-4560-BEE3-A2CF5CFBABB1}" type="slidenum">
              <a:rPr lang="en-US"/>
              <a:pPr/>
              <a:t>13</a:t>
            </a:fld>
            <a:endParaRPr lang="en-US" dirty="0"/>
          </a:p>
        </p:txBody>
      </p:sp>
      <p:sp>
        <p:nvSpPr>
          <p:cNvPr id="10" name="TextBox 9"/>
          <p:cNvSpPr txBox="1"/>
          <p:nvPr/>
        </p:nvSpPr>
        <p:spPr>
          <a:xfrm>
            <a:off x="533400" y="381000"/>
            <a:ext cx="6400800" cy="338554"/>
          </a:xfrm>
          <a:prstGeom prst="rect">
            <a:avLst/>
          </a:prstGeom>
          <a:noFill/>
        </p:spPr>
        <p:txBody>
          <a:bodyPr wrap="square" rtlCol="0">
            <a:spAutoFit/>
          </a:bodyPr>
          <a:lstStyle/>
          <a:p>
            <a:r>
              <a:rPr lang="en-US" sz="1600" dirty="0" smtClean="0">
                <a:solidFill>
                  <a:schemeClr val="bg1">
                    <a:lumMod val="50000"/>
                  </a:schemeClr>
                </a:solidFill>
              </a:rPr>
              <a:t>Large Scale Tests </a:t>
            </a:r>
            <a:endParaRPr lang="en-US" sz="1600" dirty="0">
              <a:solidFill>
                <a:schemeClr val="bg1">
                  <a:lumMod val="50000"/>
                </a:schemeClr>
              </a:solidFill>
            </a:endParaRPr>
          </a:p>
        </p:txBody>
      </p:sp>
      <p:pic>
        <p:nvPicPr>
          <p:cNvPr id="2"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33401" y="1066800"/>
            <a:ext cx="1600199" cy="12007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193685" y="1083013"/>
            <a:ext cx="1596261" cy="12007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76863" y="3939151"/>
            <a:ext cx="1553806" cy="1117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2182432" y="3910689"/>
            <a:ext cx="1618766" cy="1146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auto">
          <a:xfrm>
            <a:off x="535831" y="2319478"/>
            <a:ext cx="3267171" cy="1559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4038599" y="1083013"/>
            <a:ext cx="1603213" cy="12007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3" name="Picture 9"/>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5690235" y="1066800"/>
            <a:ext cx="1600200" cy="12017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4" name="Picture 10"/>
          <p:cNvPicPr>
            <a:picLocks noChangeAspect="1" noChangeArrowheads="1"/>
          </p:cNvPicPr>
          <p:nvPr/>
        </p:nvPicPr>
        <p:blipFill>
          <a:blip r:embed="rId10">
            <a:extLst>
              <a:ext uri="{28A0092B-C50C-407E-A947-70E740481C1C}">
                <a14:useLocalDpi xmlns:a14="http://schemas.microsoft.com/office/drawing/2010/main"/>
              </a:ext>
            </a:extLst>
          </a:blip>
          <a:srcRect/>
          <a:stretch>
            <a:fillRect/>
          </a:stretch>
        </p:blipFill>
        <p:spPr bwMode="auto">
          <a:xfrm>
            <a:off x="4038598" y="2319478"/>
            <a:ext cx="4876801" cy="27325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5" name="Picture 11"/>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7315202" y="1079770"/>
            <a:ext cx="1600198" cy="12007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6" name="Picture 12"/>
          <p:cNvPicPr>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a:off x="7052244" y="4730806"/>
            <a:ext cx="1645596" cy="123791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554534" y="5181600"/>
            <a:ext cx="3234941" cy="1077218"/>
          </a:xfrm>
          <a:prstGeom prst="rect">
            <a:avLst/>
          </a:prstGeom>
          <a:noFill/>
        </p:spPr>
        <p:txBody>
          <a:bodyPr wrap="square" rtlCol="0">
            <a:spAutoFit/>
          </a:bodyPr>
          <a:lstStyle/>
          <a:p>
            <a:pPr algn="ctr"/>
            <a:r>
              <a:rPr lang="en-US" sz="1600" i="1" dirty="0" smtClean="0"/>
              <a:t>CR123 Lithium Primary</a:t>
            </a:r>
          </a:p>
          <a:p>
            <a:pPr algn="ctr"/>
            <a:r>
              <a:rPr lang="en-US" sz="1600" i="1" dirty="0" smtClean="0"/>
              <a:t>99 Per Box w/ Gel Packs</a:t>
            </a:r>
          </a:p>
          <a:p>
            <a:pPr algn="ctr"/>
            <a:r>
              <a:rPr lang="en-US" sz="1600" i="1" dirty="0" smtClean="0"/>
              <a:t>Two Boxes Per Carton</a:t>
            </a:r>
          </a:p>
          <a:p>
            <a:pPr algn="ctr"/>
            <a:r>
              <a:rPr lang="en-US" sz="1600" i="1" dirty="0" smtClean="0"/>
              <a:t>Only One Cell Vented</a:t>
            </a:r>
          </a:p>
        </p:txBody>
      </p:sp>
      <p:sp>
        <p:nvSpPr>
          <p:cNvPr id="11" name="TextBox 10"/>
          <p:cNvSpPr txBox="1"/>
          <p:nvPr/>
        </p:nvSpPr>
        <p:spPr>
          <a:xfrm>
            <a:off x="4346412" y="5181600"/>
            <a:ext cx="2590800" cy="1077218"/>
          </a:xfrm>
          <a:prstGeom prst="rect">
            <a:avLst/>
          </a:prstGeom>
          <a:noFill/>
        </p:spPr>
        <p:txBody>
          <a:bodyPr wrap="square" rtlCol="0">
            <a:spAutoFit/>
          </a:bodyPr>
          <a:lstStyle/>
          <a:p>
            <a:pPr algn="ctr"/>
            <a:r>
              <a:rPr lang="en-US" sz="1600" i="1" dirty="0" smtClean="0"/>
              <a:t>33550 Lithium Primary</a:t>
            </a:r>
          </a:p>
          <a:p>
            <a:pPr algn="ctr"/>
            <a:r>
              <a:rPr lang="en-US" sz="1600" i="1" dirty="0" smtClean="0"/>
              <a:t>25 Per Box w/ Gel Packs</a:t>
            </a:r>
          </a:p>
          <a:p>
            <a:pPr algn="ctr"/>
            <a:r>
              <a:rPr lang="en-US" sz="1600" i="1" dirty="0" smtClean="0"/>
              <a:t>Four Boxes Per Carton</a:t>
            </a:r>
          </a:p>
          <a:p>
            <a:pPr algn="ctr"/>
            <a:r>
              <a:rPr lang="en-US" sz="1600" i="1" dirty="0" smtClean="0"/>
              <a:t>Only One Cell Vented</a:t>
            </a:r>
            <a:endParaRPr lang="en-US" sz="1600" i="1" dirty="0"/>
          </a:p>
        </p:txBody>
      </p:sp>
    </p:spTree>
    <p:extLst>
      <p:ext uri="{BB962C8B-B14F-4D97-AF65-F5344CB8AC3E}">
        <p14:creationId xmlns:p14="http://schemas.microsoft.com/office/powerpoint/2010/main" val="412846170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100000">
              <a:srgbClr val="C00000">
                <a:alpha val="50000"/>
              </a:srgbClr>
            </a:gs>
            <a:gs pos="8000">
              <a:schemeClr val="accent1">
                <a:tint val="23500"/>
                <a:satMod val="160000"/>
                <a:alpha val="24000"/>
              </a:schemeClr>
            </a:gs>
          </a:gsLst>
          <a:path path="rect">
            <a:fillToRect l="50000" t="50000" r="50000" b="50000"/>
          </a:path>
        </a:gradFill>
        <a:effectLst/>
      </p:bgPr>
    </p:bg>
    <p:spTree>
      <p:nvGrpSpPr>
        <p:cNvPr id="1" name=""/>
        <p:cNvGrpSpPr/>
        <p:nvPr/>
      </p:nvGrpSpPr>
      <p:grpSpPr>
        <a:xfrm>
          <a:off x="0" y="0"/>
          <a:ext cx="0" cy="0"/>
          <a:chOff x="0" y="0"/>
          <a:chExt cx="0" cy="0"/>
        </a:xfrm>
      </p:grpSpPr>
      <p:pic>
        <p:nvPicPr>
          <p:cNvPr id="4" name="Picture 3" descr="Logo II"/>
          <p:cNvPicPr>
            <a:picLocks noChangeAspect="1" noChangeArrowheads="1"/>
          </p:cNvPicPr>
          <p:nvPr/>
        </p:nvPicPr>
        <p:blipFill>
          <a:blip r:embed="rId2" cstate="email">
            <a:extLst>
              <a:ext uri="{BEBA8EAE-BF5A-486C-A8C5-ECC9F3942E4B}">
                <a14:imgProps xmlns:a14="http://schemas.microsoft.com/office/drawing/2010/main">
                  <a14:imgLayer r:embed="rId3">
                    <a14:imgEffect>
                      <a14:backgroundRemoval t="0" b="100000" l="10000" r="90000"/>
                    </a14:imgEffect>
                  </a14:imgLayer>
                </a14:imgProps>
              </a:ext>
              <a:ext uri="{28A0092B-C50C-407E-A947-70E740481C1C}">
                <a14:useLocalDpi xmlns:a14="http://schemas.microsoft.com/office/drawing/2010/main"/>
              </a:ext>
            </a:extLst>
          </a:blip>
          <a:srcRect/>
          <a:stretch>
            <a:fillRect/>
          </a:stretch>
        </p:blipFill>
        <p:spPr bwMode="auto">
          <a:xfrm>
            <a:off x="8153400" y="228600"/>
            <a:ext cx="762000" cy="495300"/>
          </a:xfrm>
          <a:prstGeom prst="rect">
            <a:avLst/>
          </a:prstGeom>
          <a:noFill/>
        </p:spPr>
      </p:pic>
      <p:sp>
        <p:nvSpPr>
          <p:cNvPr id="6" name="Slide Number Placeholder 5"/>
          <p:cNvSpPr>
            <a:spLocks noGrp="1"/>
          </p:cNvSpPr>
          <p:nvPr>
            <p:ph type="sldNum" sz="quarter" idx="12"/>
          </p:nvPr>
        </p:nvSpPr>
        <p:spPr>
          <a:xfrm>
            <a:off x="6553200" y="6245225"/>
            <a:ext cx="2133600" cy="476250"/>
          </a:xfrm>
        </p:spPr>
        <p:txBody>
          <a:bodyPr/>
          <a:lstStyle/>
          <a:p>
            <a:fld id="{AC31D722-F7F3-4560-BEE3-A2CF5CFBABB1}" type="slidenum">
              <a:rPr lang="en-US"/>
              <a:pPr/>
              <a:t>14</a:t>
            </a:fld>
            <a:endParaRPr lang="en-US" dirty="0"/>
          </a:p>
        </p:txBody>
      </p:sp>
      <p:sp>
        <p:nvSpPr>
          <p:cNvPr id="10" name="TextBox 9"/>
          <p:cNvSpPr txBox="1"/>
          <p:nvPr/>
        </p:nvSpPr>
        <p:spPr>
          <a:xfrm>
            <a:off x="533400" y="381000"/>
            <a:ext cx="6400800" cy="338554"/>
          </a:xfrm>
          <a:prstGeom prst="rect">
            <a:avLst/>
          </a:prstGeom>
          <a:noFill/>
        </p:spPr>
        <p:txBody>
          <a:bodyPr wrap="square" rtlCol="0">
            <a:spAutoFit/>
          </a:bodyPr>
          <a:lstStyle/>
          <a:p>
            <a:r>
              <a:rPr lang="en-US" sz="1600" dirty="0" smtClean="0">
                <a:solidFill>
                  <a:schemeClr val="bg1">
                    <a:lumMod val="50000"/>
                  </a:schemeClr>
                </a:solidFill>
              </a:rPr>
              <a:t>Multi Cell Battery</a:t>
            </a:r>
            <a:endParaRPr lang="en-US" sz="1600" dirty="0">
              <a:solidFill>
                <a:schemeClr val="bg1">
                  <a:lumMod val="50000"/>
                </a:schemeClr>
              </a:solidFill>
            </a:endParaRPr>
          </a:p>
        </p:txBody>
      </p:sp>
      <p:pic>
        <p:nvPicPr>
          <p:cNvPr id="3" name="Picture 2"/>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backgroundRemoval t="21257" b="80118" l="38900" r="65750"/>
                    </a14:imgEffect>
                  </a14:imgLayer>
                </a14:imgProps>
              </a:ext>
              <a:ext uri="{28A0092B-C50C-407E-A947-70E740481C1C}">
                <a14:useLocalDpi xmlns:a14="http://schemas.microsoft.com/office/drawing/2010/main" val="0"/>
              </a:ext>
            </a:extLst>
          </a:blip>
          <a:srcRect l="35753" t="18973" r="32123" b="17278"/>
          <a:stretch/>
        </p:blipFill>
        <p:spPr bwMode="auto">
          <a:xfrm rot="21372473">
            <a:off x="838200" y="990600"/>
            <a:ext cx="2039203" cy="539576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3082908" y="753208"/>
            <a:ext cx="4876800" cy="707886"/>
          </a:xfrm>
          <a:prstGeom prst="rect">
            <a:avLst/>
          </a:prstGeom>
          <a:noFill/>
        </p:spPr>
        <p:txBody>
          <a:bodyPr wrap="square" rtlCol="0">
            <a:spAutoFit/>
          </a:bodyPr>
          <a:lstStyle/>
          <a:p>
            <a:r>
              <a:rPr lang="en-US" sz="2000" dirty="0" smtClean="0">
                <a:latin typeface="Times New Roman" panose="02020603050405020304" pitchFamily="18" charset="0"/>
                <a:cs typeface="Times New Roman" panose="02020603050405020304" pitchFamily="18" charset="0"/>
              </a:rPr>
              <a:t>Thermal Management becomes difficult when the cells are encased in a housing.</a:t>
            </a:r>
            <a:endParaRPr lang="en-US" sz="2000" dirty="0">
              <a:latin typeface="Times New Roman" panose="02020603050405020304" pitchFamily="18" charset="0"/>
              <a:cs typeface="Times New Roman" panose="02020603050405020304" pitchFamily="18" charset="0"/>
            </a:endParaRPr>
          </a:p>
        </p:txBody>
      </p:sp>
      <p:pic>
        <p:nvPicPr>
          <p:cNvPr id="7" name="Picture 6" descr="C:\Users\320745\AppData\Local\Microsoft\Windows\Temporary Internet Files\Content.Word\Nikon_27011_EN_EL15_Lithium_Ion_Battery_1000mAh_735929.jpg"/>
          <p:cNvPicPr/>
          <p:nvPr/>
        </p:nvPicPr>
        <p:blipFill rotWithShape="1">
          <a:blip r:embed="rId6" cstate="print">
            <a:extLst>
              <a:ext uri="{BEBA8EAE-BF5A-486C-A8C5-ECC9F3942E4B}">
                <a14:imgProps xmlns:a14="http://schemas.microsoft.com/office/drawing/2010/main">
                  <a14:imgLayer r:embed="rId7">
                    <a14:imgEffect>
                      <a14:backgroundRemoval t="0" b="99760" l="16040" r="83280"/>
                    </a14:imgEffect>
                  </a14:imgLayer>
                </a14:imgProps>
              </a:ext>
              <a:ext uri="{28A0092B-C50C-407E-A947-70E740481C1C}">
                <a14:useLocalDpi xmlns:a14="http://schemas.microsoft.com/office/drawing/2010/main" val="0"/>
              </a:ext>
            </a:extLst>
          </a:blip>
          <a:srcRect l="13186" r="15165"/>
          <a:stretch/>
        </p:blipFill>
        <p:spPr bwMode="auto">
          <a:xfrm>
            <a:off x="6477000" y="3886200"/>
            <a:ext cx="1301262" cy="1873250"/>
          </a:xfrm>
          <a:prstGeom prst="rect">
            <a:avLst/>
          </a:prstGeom>
          <a:ln>
            <a:noFill/>
          </a:ln>
          <a:effectLst>
            <a:outerShdw blurRad="292100" dist="139700" dir="2700000" algn="tl" rotWithShape="0">
              <a:srgbClr val="333333">
                <a:alpha val="65000"/>
              </a:srgbClr>
            </a:outerShdw>
          </a:effectLst>
        </p:spPr>
      </p:pic>
      <p:pic>
        <p:nvPicPr>
          <p:cNvPr id="1026" name="Picture 2" descr="C:\Users\320745\Pictures\cell-phone-batteries.jpg"/>
          <p:cNvPicPr>
            <a:picLocks noChangeAspect="1" noChangeArrowheads="1"/>
          </p:cNvPicPr>
          <p:nvPr/>
        </p:nvPicPr>
        <p:blipFill rotWithShape="1">
          <a:blip r:embed="rId8">
            <a:extLst>
              <a:ext uri="{BEBA8EAE-BF5A-486C-A8C5-ECC9F3942E4B}">
                <a14:imgProps xmlns:a14="http://schemas.microsoft.com/office/drawing/2010/main">
                  <a14:imgLayer r:embed="rId9">
                    <a14:imgEffect>
                      <a14:backgroundRemoval t="294" b="60882" l="3378" r="89865"/>
                    </a14:imgEffect>
                  </a14:imgLayer>
                </a14:imgProps>
              </a:ext>
              <a:ext uri="{28A0092B-C50C-407E-A947-70E740481C1C}">
                <a14:useLocalDpi xmlns:a14="http://schemas.microsoft.com/office/drawing/2010/main" val="0"/>
              </a:ext>
            </a:extLst>
          </a:blip>
          <a:srcRect b="38960"/>
          <a:stretch/>
        </p:blipFill>
        <p:spPr bwMode="auto">
          <a:xfrm rot="20147115">
            <a:off x="2878448" y="4802534"/>
            <a:ext cx="1879600" cy="131786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10">
            <a:extLst>
              <a:ext uri="{BEBA8EAE-BF5A-486C-A8C5-ECC9F3942E4B}">
                <a14:imgProps xmlns:a14="http://schemas.microsoft.com/office/drawing/2010/main">
                  <a14:imgLayer r:embed="rId11">
                    <a14:imgEffect>
                      <a14:backgroundRemoval t="3620" b="94118" l="5280" r="98137"/>
                    </a14:imgEffect>
                  </a14:imgLayer>
                </a14:imgProps>
              </a:ext>
              <a:ext uri="{28A0092B-C50C-407E-A947-70E740481C1C}">
                <a14:useLocalDpi xmlns:a14="http://schemas.microsoft.com/office/drawing/2010/main" val="0"/>
              </a:ext>
            </a:extLst>
          </a:blip>
          <a:srcRect/>
          <a:stretch>
            <a:fillRect/>
          </a:stretch>
        </p:blipFill>
        <p:spPr bwMode="auto">
          <a:xfrm>
            <a:off x="2989123" y="2644582"/>
            <a:ext cx="4399256" cy="301915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12">
            <a:extLst>
              <a:ext uri="{BEBA8EAE-BF5A-486C-A8C5-ECC9F3942E4B}">
                <a14:imgProps xmlns:a14="http://schemas.microsoft.com/office/drawing/2010/main">
                  <a14:imgLayer r:embed="rId13">
                    <a14:imgEffect>
                      <a14:backgroundRemoval t="9350" b="89431" l="2251" r="94855"/>
                    </a14:imgEffect>
                  </a14:imgLayer>
                </a14:imgProps>
              </a:ext>
              <a:ext uri="{28A0092B-C50C-407E-A947-70E740481C1C}">
                <a14:useLocalDpi xmlns:a14="http://schemas.microsoft.com/office/drawing/2010/main" val="0"/>
              </a:ext>
            </a:extLst>
          </a:blip>
          <a:srcRect/>
          <a:stretch>
            <a:fillRect/>
          </a:stretch>
        </p:blipFill>
        <p:spPr bwMode="auto">
          <a:xfrm rot="2860550">
            <a:off x="4075900" y="1379498"/>
            <a:ext cx="4355651" cy="323336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2" name="Picture 8"/>
          <p:cNvPicPr>
            <a:picLocks noChangeAspect="1" noChangeArrowheads="1"/>
          </p:cNvPicPr>
          <p:nvPr/>
        </p:nvPicPr>
        <p:blipFill>
          <a:blip r:embed="rId14">
            <a:extLst>
              <a:ext uri="{BEBA8EAE-BF5A-486C-A8C5-ECC9F3942E4B}">
                <a14:imgProps xmlns:a14="http://schemas.microsoft.com/office/drawing/2010/main">
                  <a14:imgLayer r:embed="rId15">
                    <a14:imgEffect>
                      <a14:backgroundRemoval t="5336" b="98144" l="3125" r="94034"/>
                    </a14:imgEffect>
                  </a14:imgLayer>
                </a14:imgProps>
              </a:ext>
              <a:ext uri="{28A0092B-C50C-407E-A947-70E740481C1C}">
                <a14:useLocalDpi xmlns:a14="http://schemas.microsoft.com/office/drawing/2010/main" val="0"/>
              </a:ext>
            </a:extLst>
          </a:blip>
          <a:srcRect/>
          <a:stretch>
            <a:fillRect/>
          </a:stretch>
        </p:blipFill>
        <p:spPr bwMode="auto">
          <a:xfrm>
            <a:off x="2690869" y="1842797"/>
            <a:ext cx="2356872" cy="28854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3" name="Picture 9"/>
          <p:cNvPicPr>
            <a:picLocks noChangeAspect="1" noChangeArrowheads="1"/>
          </p:cNvPicPr>
          <p:nvPr/>
        </p:nvPicPr>
        <p:blipFill>
          <a:blip r:embed="rId16">
            <a:extLst>
              <a:ext uri="{BEBA8EAE-BF5A-486C-A8C5-ECC9F3942E4B}">
                <a14:imgProps xmlns:a14="http://schemas.microsoft.com/office/drawing/2010/main">
                  <a14:imgLayer r:embed="rId17">
                    <a14:imgEffect>
                      <a14:backgroundRemoval t="2740" b="95434" l="1558" r="98131"/>
                    </a14:imgEffect>
                  </a14:imgLayer>
                </a14:imgProps>
              </a:ext>
              <a:ext uri="{28A0092B-C50C-407E-A947-70E740481C1C}">
                <a14:useLocalDpi xmlns:a14="http://schemas.microsoft.com/office/drawing/2010/main" val="0"/>
              </a:ext>
            </a:extLst>
          </a:blip>
          <a:srcRect/>
          <a:stretch>
            <a:fillRect/>
          </a:stretch>
        </p:blipFill>
        <p:spPr bwMode="auto">
          <a:xfrm rot="5739101">
            <a:off x="4357476" y="3722179"/>
            <a:ext cx="2825229" cy="192687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100962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200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par>
                          <p:cTn id="8" fill="hold">
                            <p:stCondLst>
                              <p:cond delay="4000"/>
                            </p:stCondLst>
                            <p:childTnLst>
                              <p:par>
                                <p:cTn id="9" presetID="10" presetClass="entr" presetSubtype="0" fill="hold" nodeType="afterEffect">
                                  <p:stCondLst>
                                    <p:cond delay="0"/>
                                  </p:stCondLst>
                                  <p:childTnLst>
                                    <p:set>
                                      <p:cBhvr>
                                        <p:cTn id="10" dur="1" fill="hold">
                                          <p:stCondLst>
                                            <p:cond delay="0"/>
                                          </p:stCondLst>
                                        </p:cTn>
                                        <p:tgtEl>
                                          <p:spTgt spid="1026"/>
                                        </p:tgtEl>
                                        <p:attrNameLst>
                                          <p:attrName>style.visibility</p:attrName>
                                        </p:attrNameLst>
                                      </p:cBhvr>
                                      <p:to>
                                        <p:strVal val="visible"/>
                                      </p:to>
                                    </p:set>
                                    <p:animEffect transition="in" filter="fade">
                                      <p:cBhvr>
                                        <p:cTn id="11" dur="2000"/>
                                        <p:tgtEl>
                                          <p:spTgt spid="1026"/>
                                        </p:tgtEl>
                                      </p:cBhvr>
                                    </p:animEffect>
                                  </p:childTnLst>
                                </p:cTn>
                              </p:par>
                            </p:childTnLst>
                          </p:cTn>
                        </p:par>
                        <p:par>
                          <p:cTn id="12" fill="hold">
                            <p:stCondLst>
                              <p:cond delay="6000"/>
                            </p:stCondLst>
                            <p:childTnLst>
                              <p:par>
                                <p:cTn id="13" presetID="10" presetClass="entr" presetSubtype="0" fill="hold" nodeType="afterEffect">
                                  <p:stCondLst>
                                    <p:cond delay="0"/>
                                  </p:stCondLst>
                                  <p:childTnLst>
                                    <p:set>
                                      <p:cBhvr>
                                        <p:cTn id="14" dur="1" fill="hold">
                                          <p:stCondLst>
                                            <p:cond delay="0"/>
                                          </p:stCondLst>
                                        </p:cTn>
                                        <p:tgtEl>
                                          <p:spTgt spid="1027"/>
                                        </p:tgtEl>
                                        <p:attrNameLst>
                                          <p:attrName>style.visibility</p:attrName>
                                        </p:attrNameLst>
                                      </p:cBhvr>
                                      <p:to>
                                        <p:strVal val="visible"/>
                                      </p:to>
                                    </p:set>
                                    <p:animEffect transition="in" filter="fade">
                                      <p:cBhvr>
                                        <p:cTn id="15" dur="1000"/>
                                        <p:tgtEl>
                                          <p:spTgt spid="1027"/>
                                        </p:tgtEl>
                                      </p:cBhvr>
                                    </p:animEffect>
                                  </p:childTnLst>
                                </p:cTn>
                              </p:par>
                            </p:childTnLst>
                          </p:cTn>
                        </p:par>
                        <p:par>
                          <p:cTn id="16" fill="hold">
                            <p:stCondLst>
                              <p:cond delay="7000"/>
                            </p:stCondLst>
                            <p:childTnLst>
                              <p:par>
                                <p:cTn id="17" presetID="10" presetClass="entr" presetSubtype="0" fill="hold" nodeType="afterEffect">
                                  <p:stCondLst>
                                    <p:cond delay="0"/>
                                  </p:stCondLst>
                                  <p:childTnLst>
                                    <p:set>
                                      <p:cBhvr>
                                        <p:cTn id="18" dur="1" fill="hold">
                                          <p:stCondLst>
                                            <p:cond delay="0"/>
                                          </p:stCondLst>
                                        </p:cTn>
                                        <p:tgtEl>
                                          <p:spTgt spid="1028"/>
                                        </p:tgtEl>
                                        <p:attrNameLst>
                                          <p:attrName>style.visibility</p:attrName>
                                        </p:attrNameLst>
                                      </p:cBhvr>
                                      <p:to>
                                        <p:strVal val="visible"/>
                                      </p:to>
                                    </p:set>
                                    <p:animEffect transition="in" filter="fade">
                                      <p:cBhvr>
                                        <p:cTn id="19" dur="1000"/>
                                        <p:tgtEl>
                                          <p:spTgt spid="1028"/>
                                        </p:tgtEl>
                                      </p:cBhvr>
                                    </p:animEffect>
                                  </p:childTnLst>
                                </p:cTn>
                              </p:par>
                            </p:childTnLst>
                          </p:cTn>
                        </p:par>
                        <p:par>
                          <p:cTn id="20" fill="hold">
                            <p:stCondLst>
                              <p:cond delay="8000"/>
                            </p:stCondLst>
                            <p:childTnLst>
                              <p:par>
                                <p:cTn id="21" presetID="10" presetClass="entr" presetSubtype="0" fill="hold" nodeType="afterEffect">
                                  <p:stCondLst>
                                    <p:cond delay="0"/>
                                  </p:stCondLst>
                                  <p:childTnLst>
                                    <p:set>
                                      <p:cBhvr>
                                        <p:cTn id="22" dur="1" fill="hold">
                                          <p:stCondLst>
                                            <p:cond delay="0"/>
                                          </p:stCondLst>
                                        </p:cTn>
                                        <p:tgtEl>
                                          <p:spTgt spid="1032"/>
                                        </p:tgtEl>
                                        <p:attrNameLst>
                                          <p:attrName>style.visibility</p:attrName>
                                        </p:attrNameLst>
                                      </p:cBhvr>
                                      <p:to>
                                        <p:strVal val="visible"/>
                                      </p:to>
                                    </p:set>
                                    <p:animEffect transition="in" filter="fade">
                                      <p:cBhvr>
                                        <p:cTn id="23" dur="500"/>
                                        <p:tgtEl>
                                          <p:spTgt spid="1032"/>
                                        </p:tgtEl>
                                      </p:cBhvr>
                                    </p:animEffect>
                                  </p:childTnLst>
                                </p:cTn>
                              </p:par>
                            </p:childTnLst>
                          </p:cTn>
                        </p:par>
                        <p:par>
                          <p:cTn id="24" fill="hold">
                            <p:stCondLst>
                              <p:cond delay="8500"/>
                            </p:stCondLst>
                            <p:childTnLst>
                              <p:par>
                                <p:cTn id="25" presetID="10" presetClass="entr" presetSubtype="0" fill="hold" nodeType="afterEffect">
                                  <p:stCondLst>
                                    <p:cond delay="0"/>
                                  </p:stCondLst>
                                  <p:childTnLst>
                                    <p:set>
                                      <p:cBhvr>
                                        <p:cTn id="26" dur="1" fill="hold">
                                          <p:stCondLst>
                                            <p:cond delay="0"/>
                                          </p:stCondLst>
                                        </p:cTn>
                                        <p:tgtEl>
                                          <p:spTgt spid="1033"/>
                                        </p:tgtEl>
                                        <p:attrNameLst>
                                          <p:attrName>style.visibility</p:attrName>
                                        </p:attrNameLst>
                                      </p:cBhvr>
                                      <p:to>
                                        <p:strVal val="visible"/>
                                      </p:to>
                                    </p:set>
                                    <p:animEffect transition="in" filter="fade">
                                      <p:cBhvr>
                                        <p:cTn id="27" dur="500"/>
                                        <p:tgtEl>
                                          <p:spTgt spid="10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go II"/>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153400" y="228600"/>
            <a:ext cx="762000" cy="495300"/>
          </a:xfrm>
          <a:prstGeom prst="rect">
            <a:avLst/>
          </a:prstGeom>
          <a:noFill/>
        </p:spPr>
      </p:pic>
      <p:sp>
        <p:nvSpPr>
          <p:cNvPr id="6" name="Slide Number Placeholder 5"/>
          <p:cNvSpPr>
            <a:spLocks noGrp="1"/>
          </p:cNvSpPr>
          <p:nvPr>
            <p:ph type="sldNum" sz="quarter" idx="12"/>
          </p:nvPr>
        </p:nvSpPr>
        <p:spPr>
          <a:xfrm>
            <a:off x="6553200" y="6245225"/>
            <a:ext cx="2133600" cy="476250"/>
          </a:xfrm>
        </p:spPr>
        <p:txBody>
          <a:bodyPr/>
          <a:lstStyle/>
          <a:p>
            <a:fld id="{AC31D722-F7F3-4560-BEE3-A2CF5CFBABB1}" type="slidenum">
              <a:rPr lang="en-US"/>
              <a:pPr/>
              <a:t>15</a:t>
            </a:fld>
            <a:endParaRPr lang="en-US" dirty="0"/>
          </a:p>
        </p:txBody>
      </p:sp>
      <p:sp>
        <p:nvSpPr>
          <p:cNvPr id="10" name="TextBox 9"/>
          <p:cNvSpPr txBox="1"/>
          <p:nvPr/>
        </p:nvSpPr>
        <p:spPr>
          <a:xfrm>
            <a:off x="533400" y="381000"/>
            <a:ext cx="6400800" cy="338554"/>
          </a:xfrm>
          <a:prstGeom prst="rect">
            <a:avLst/>
          </a:prstGeom>
          <a:noFill/>
        </p:spPr>
        <p:txBody>
          <a:bodyPr wrap="square" rtlCol="0">
            <a:spAutoFit/>
          </a:bodyPr>
          <a:lstStyle/>
          <a:p>
            <a:r>
              <a:rPr lang="en-US" sz="1600" dirty="0" smtClean="0">
                <a:solidFill>
                  <a:schemeClr val="bg1">
                    <a:lumMod val="50000"/>
                  </a:schemeClr>
                </a:solidFill>
              </a:rPr>
              <a:t>Multi Cell Battery Tests </a:t>
            </a:r>
            <a:endParaRPr lang="en-US" sz="1600" dirty="0">
              <a:solidFill>
                <a:schemeClr val="bg1">
                  <a:lumMod val="50000"/>
                </a:schemeClr>
              </a:solidFill>
            </a:endParaRPr>
          </a:p>
        </p:txBody>
      </p:sp>
      <p:pic>
        <p:nvPicPr>
          <p:cNvPr id="1026" name="Picture 2" descr="C:\Users\320745\Desktop\Multi-cell\IMG_0190.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685800" y="1032082"/>
            <a:ext cx="2514600" cy="155244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9" name="Rectangle 18"/>
          <p:cNvSpPr/>
          <p:nvPr/>
        </p:nvSpPr>
        <p:spPr>
          <a:xfrm>
            <a:off x="627185" y="2743200"/>
            <a:ext cx="2590800" cy="830997"/>
          </a:xfrm>
          <a:prstGeom prst="rect">
            <a:avLst/>
          </a:prstGeom>
        </p:spPr>
        <p:txBody>
          <a:bodyPr wrap="square">
            <a:spAutoFit/>
          </a:bodyPr>
          <a:lstStyle/>
          <a:p>
            <a:pPr algn="ctr"/>
            <a:r>
              <a:rPr lang="en-US" sz="1600" i="1" dirty="0" smtClean="0"/>
              <a:t>Three “D” size Lithium primary cells with electronics encased in rigid plastic</a:t>
            </a:r>
            <a:endParaRPr lang="en-US" sz="1600" i="1" dirty="0"/>
          </a:p>
        </p:txBody>
      </p:sp>
      <p:sp>
        <p:nvSpPr>
          <p:cNvPr id="26" name="Rectangle 25"/>
          <p:cNvSpPr/>
          <p:nvPr/>
        </p:nvSpPr>
        <p:spPr>
          <a:xfrm>
            <a:off x="627185" y="4003271"/>
            <a:ext cx="4097215" cy="2246769"/>
          </a:xfrm>
          <a:prstGeom prst="rect">
            <a:avLst/>
          </a:prstGeom>
        </p:spPr>
        <p:txBody>
          <a:bodyPr wrap="square">
            <a:spAutoFit/>
          </a:bodyPr>
          <a:lstStyle/>
          <a:p>
            <a:r>
              <a:rPr lang="en-US" sz="2000" dirty="0" smtClean="0">
                <a:latin typeface="Times New Roman" panose="02020603050405020304" pitchFamily="18" charset="0"/>
                <a:cs typeface="Times New Roman" panose="02020603050405020304" pitchFamily="18" charset="0"/>
              </a:rPr>
              <a:t>Multiple Gel Pack designs and packaging configurations have been tested. Several configurations prevented </a:t>
            </a:r>
            <a:r>
              <a:rPr lang="en-US" sz="2000" dirty="0">
                <a:latin typeface="Times New Roman" panose="02020603050405020304" pitchFamily="18" charset="0"/>
                <a:cs typeface="Times New Roman" panose="02020603050405020304" pitchFamily="18" charset="0"/>
              </a:rPr>
              <a:t>flames from escaping the </a:t>
            </a:r>
            <a:r>
              <a:rPr lang="en-US" sz="2000" dirty="0" smtClean="0">
                <a:latin typeface="Times New Roman" panose="02020603050405020304" pitchFamily="18" charset="0"/>
                <a:cs typeface="Times New Roman" panose="02020603050405020304" pitchFamily="18" charset="0"/>
              </a:rPr>
              <a:t>packaging and stopped the propagation of the thermal runaway in a multi-cell Lithium metal battery.  </a:t>
            </a:r>
            <a:endParaRPr lang="en-US" sz="2000" dirty="0">
              <a:latin typeface="Times New Roman" panose="02020603050405020304" pitchFamily="18" charset="0"/>
              <a:cs typeface="Times New Roman" panose="02020603050405020304" pitchFamily="18" charset="0"/>
            </a:endParaRPr>
          </a:p>
        </p:txBody>
      </p:sp>
      <p:pic>
        <p:nvPicPr>
          <p:cNvPr id="13" name="Picture 6" descr="C:\Users\320745\Desktop\Round 7\Round 7 pics Testing July 2014\DSC02607.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886198" y="1032082"/>
            <a:ext cx="3352801" cy="246187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2" name="Picture 2" descr="C:\Users\320745\Desktop\Round 7\Round 7 pics Testing July 2014\DSC02711.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600496" y="3366569"/>
            <a:ext cx="3029641" cy="227223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7238999" y="1639025"/>
            <a:ext cx="1524000" cy="338554"/>
          </a:xfrm>
          <a:prstGeom prst="rect">
            <a:avLst/>
          </a:prstGeom>
          <a:noFill/>
        </p:spPr>
        <p:txBody>
          <a:bodyPr wrap="square" rtlCol="0">
            <a:spAutoFit/>
          </a:bodyPr>
          <a:lstStyle/>
          <a:p>
            <a:r>
              <a:rPr lang="en-US" sz="1600" i="1" dirty="0" smtClean="0"/>
              <a:t>Gel Pack Sleeve</a:t>
            </a:r>
            <a:endParaRPr lang="en-US" sz="1600" i="1" dirty="0"/>
          </a:p>
        </p:txBody>
      </p:sp>
      <p:sp>
        <p:nvSpPr>
          <p:cNvPr id="3" name="TextBox 2"/>
          <p:cNvSpPr txBox="1"/>
          <p:nvPr/>
        </p:nvSpPr>
        <p:spPr>
          <a:xfrm>
            <a:off x="5795879" y="5744130"/>
            <a:ext cx="2834257" cy="338554"/>
          </a:xfrm>
          <a:prstGeom prst="rect">
            <a:avLst/>
          </a:prstGeom>
          <a:noFill/>
        </p:spPr>
        <p:txBody>
          <a:bodyPr wrap="square" rtlCol="0">
            <a:spAutoFit/>
          </a:bodyPr>
          <a:lstStyle/>
          <a:p>
            <a:pPr algn="ctr"/>
            <a:r>
              <a:rPr lang="en-US" sz="1600" i="1" dirty="0" smtClean="0"/>
              <a:t>Gel Pack box liner</a:t>
            </a:r>
            <a:endParaRPr lang="en-US" sz="1600" i="1" dirty="0"/>
          </a:p>
        </p:txBody>
      </p:sp>
    </p:spTree>
    <p:extLst>
      <p:ext uri="{BB962C8B-B14F-4D97-AF65-F5344CB8AC3E}">
        <p14:creationId xmlns:p14="http://schemas.microsoft.com/office/powerpoint/2010/main" val="48663163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553200" y="6245225"/>
            <a:ext cx="2133600" cy="476250"/>
          </a:xfrm>
        </p:spPr>
        <p:txBody>
          <a:bodyPr/>
          <a:lstStyle/>
          <a:p>
            <a:fld id="{AC31D722-F7F3-4560-BEE3-A2CF5CFBABB1}" type="slidenum">
              <a:rPr lang="en-US"/>
              <a:pPr/>
              <a:t>16</a:t>
            </a:fld>
            <a:endParaRPr lang="en-US" dirty="0"/>
          </a:p>
        </p:txBody>
      </p:sp>
      <p:sp>
        <p:nvSpPr>
          <p:cNvPr id="5" name="TextBox 4"/>
          <p:cNvSpPr txBox="1"/>
          <p:nvPr/>
        </p:nvSpPr>
        <p:spPr>
          <a:xfrm>
            <a:off x="914400" y="5562600"/>
            <a:ext cx="7315200" cy="523220"/>
          </a:xfrm>
          <a:prstGeom prst="rect">
            <a:avLst/>
          </a:prstGeom>
          <a:noFill/>
        </p:spPr>
        <p:txBody>
          <a:bodyPr wrap="square" rtlCol="0">
            <a:spAutoFit/>
          </a:bodyPr>
          <a:lstStyle/>
          <a:p>
            <a:pPr algn="ctr"/>
            <a:r>
              <a:rPr lang="en-US" sz="2800" b="1" dirty="0" smtClean="0">
                <a:latin typeface="Times New Roman" panose="02020603050405020304" pitchFamily="18" charset="0"/>
                <a:cs typeface="Times New Roman" panose="02020603050405020304" pitchFamily="18" charset="0"/>
              </a:rPr>
              <a:t>Natures Thermal Management System</a:t>
            </a:r>
            <a:endParaRPr lang="en-US"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873533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go II"/>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153400" y="228600"/>
            <a:ext cx="762000" cy="495300"/>
          </a:xfrm>
          <a:prstGeom prst="rect">
            <a:avLst/>
          </a:prstGeom>
          <a:noFill/>
        </p:spPr>
      </p:pic>
      <p:sp>
        <p:nvSpPr>
          <p:cNvPr id="6" name="Slide Number Placeholder 5"/>
          <p:cNvSpPr>
            <a:spLocks noGrp="1"/>
          </p:cNvSpPr>
          <p:nvPr>
            <p:ph type="sldNum" sz="quarter" idx="12"/>
          </p:nvPr>
        </p:nvSpPr>
        <p:spPr>
          <a:xfrm>
            <a:off x="6553200" y="6245225"/>
            <a:ext cx="2133600" cy="476250"/>
          </a:xfrm>
        </p:spPr>
        <p:txBody>
          <a:bodyPr/>
          <a:lstStyle/>
          <a:p>
            <a:fld id="{AC31D722-F7F3-4560-BEE3-A2CF5CFBABB1}" type="slidenum">
              <a:rPr lang="en-US"/>
              <a:pPr/>
              <a:t>17</a:t>
            </a:fld>
            <a:endParaRPr lang="en-US" dirty="0"/>
          </a:p>
        </p:txBody>
      </p:sp>
      <p:sp>
        <p:nvSpPr>
          <p:cNvPr id="10" name="TextBox 9"/>
          <p:cNvSpPr txBox="1"/>
          <p:nvPr/>
        </p:nvSpPr>
        <p:spPr>
          <a:xfrm>
            <a:off x="533400" y="381000"/>
            <a:ext cx="6400800" cy="338554"/>
          </a:xfrm>
          <a:prstGeom prst="rect">
            <a:avLst/>
          </a:prstGeom>
          <a:noFill/>
        </p:spPr>
        <p:txBody>
          <a:bodyPr wrap="square" rtlCol="0">
            <a:spAutoFit/>
          </a:bodyPr>
          <a:lstStyle/>
          <a:p>
            <a:r>
              <a:rPr lang="en-US" sz="1600" dirty="0" smtClean="0">
                <a:solidFill>
                  <a:schemeClr val="bg1">
                    <a:lumMod val="50000"/>
                  </a:schemeClr>
                </a:solidFill>
              </a:rPr>
              <a:t>Alternate </a:t>
            </a:r>
            <a:r>
              <a:rPr lang="en-US" sz="1600" dirty="0">
                <a:solidFill>
                  <a:schemeClr val="bg1">
                    <a:lumMod val="50000"/>
                  </a:schemeClr>
                </a:solidFill>
              </a:rPr>
              <a:t>Thermal Management</a:t>
            </a:r>
            <a:r>
              <a:rPr lang="en-US" sz="1600" dirty="0" smtClean="0">
                <a:solidFill>
                  <a:schemeClr val="bg1">
                    <a:lumMod val="50000"/>
                  </a:schemeClr>
                </a:solidFill>
              </a:rPr>
              <a:t> Strategies</a:t>
            </a:r>
            <a:endParaRPr lang="en-US" sz="1600" dirty="0">
              <a:solidFill>
                <a:schemeClr val="bg1">
                  <a:lumMod val="50000"/>
                </a:schemeClr>
              </a:solidFill>
            </a:endParaRPr>
          </a:p>
        </p:txBody>
      </p:sp>
      <p:sp>
        <p:nvSpPr>
          <p:cNvPr id="2" name="TextBox 1"/>
          <p:cNvSpPr txBox="1"/>
          <p:nvPr/>
        </p:nvSpPr>
        <p:spPr>
          <a:xfrm>
            <a:off x="914400" y="838200"/>
            <a:ext cx="7239000" cy="400110"/>
          </a:xfrm>
          <a:prstGeom prst="rect">
            <a:avLst/>
          </a:prstGeom>
          <a:noFill/>
        </p:spPr>
        <p:txBody>
          <a:bodyPr wrap="square" rtlCol="0">
            <a:spAutoFit/>
          </a:bodyPr>
          <a:lstStyle/>
          <a:p>
            <a:r>
              <a:rPr lang="en-US" sz="2000" b="1" dirty="0" smtClean="0">
                <a:latin typeface="Times New Roman" panose="02020603050405020304" pitchFamily="18" charset="0"/>
                <a:cs typeface="Times New Roman" panose="02020603050405020304" pitchFamily="18" charset="0"/>
              </a:rPr>
              <a:t>Batteries can be cooled as a packaged commodity </a:t>
            </a:r>
            <a:endParaRPr lang="en-US" sz="2000" b="1" dirty="0">
              <a:latin typeface="Times New Roman" panose="02020603050405020304" pitchFamily="18" charset="0"/>
              <a:cs typeface="Times New Roman" panose="02020603050405020304" pitchFamily="18" charset="0"/>
            </a:endParaRPr>
          </a:p>
        </p:txBody>
      </p:sp>
      <p:pic>
        <p:nvPicPr>
          <p:cNvPr id="8" name="Picture 7" descr="C:\Users\320745\Desktop\Round 8\Pics - Test Round 8\IMG_0692.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200" y="1380993"/>
            <a:ext cx="2743200" cy="2055495"/>
          </a:xfrm>
          <a:prstGeom prst="rect">
            <a:avLst/>
          </a:prstGeom>
          <a:ln>
            <a:noFill/>
          </a:ln>
          <a:effectLst>
            <a:outerShdw blurRad="292100" dist="139700" dir="2700000" algn="tl" rotWithShape="0">
              <a:srgbClr val="333333">
                <a:alpha val="65000"/>
              </a:srgbClr>
            </a:outerShdw>
          </a:effectLst>
        </p:spPr>
      </p:pic>
      <p:pic>
        <p:nvPicPr>
          <p:cNvPr id="9" name="Picture 8" descr="C:\Users\320745\Desktop\Round 8\Pics - Test Round 8\IMG_0694.JPG"/>
          <p:cNvPicPr/>
          <p:nvPr/>
        </p:nvPicPr>
        <p:blipFill rotWithShape="1">
          <a:blip r:embed="rId4" cstate="print">
            <a:extLst>
              <a:ext uri="{28A0092B-C50C-407E-A947-70E740481C1C}">
                <a14:useLocalDpi xmlns:a14="http://schemas.microsoft.com/office/drawing/2010/main" val="0"/>
              </a:ext>
            </a:extLst>
          </a:blip>
          <a:srcRect r="14850"/>
          <a:stretch/>
        </p:blipFill>
        <p:spPr bwMode="auto">
          <a:xfrm>
            <a:off x="3144713" y="1676400"/>
            <a:ext cx="2335823" cy="2055495"/>
          </a:xfrm>
          <a:prstGeom prst="rect">
            <a:avLst/>
          </a:prstGeom>
          <a:ln>
            <a:noFill/>
          </a:ln>
          <a:effectLst>
            <a:outerShdw blurRad="292100" dist="139700" dir="2700000" algn="tl" rotWithShape="0">
              <a:srgbClr val="333333">
                <a:alpha val="65000"/>
              </a:srgbClr>
            </a:outerShdw>
          </a:effectLst>
        </p:spPr>
      </p:pic>
      <p:pic>
        <p:nvPicPr>
          <p:cNvPr id="11" name="Picture 10" descr="C:\Users\320745\Desktop\Round 8\Pics - Test Round 8\IMG_0702.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16940" y="1447800"/>
            <a:ext cx="2736460" cy="2137558"/>
          </a:xfrm>
          <a:prstGeom prst="rect">
            <a:avLst/>
          </a:prstGeom>
          <a:ln>
            <a:noFill/>
          </a:ln>
          <a:effectLst>
            <a:outerShdw blurRad="292100" dist="139700" dir="2700000" algn="tl" rotWithShape="0">
              <a:srgbClr val="333333">
                <a:alpha val="65000"/>
              </a:srgbClr>
            </a:outerShdw>
          </a:effectLst>
        </p:spPr>
      </p:pic>
      <p:pic>
        <p:nvPicPr>
          <p:cNvPr id="12" name="Picture 11" descr="C:\Users\320745\Desktop\Round 8\8.4 pic2.PN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800600" y="3579494"/>
            <a:ext cx="3562936" cy="2745105"/>
          </a:xfrm>
          <a:prstGeom prst="rect">
            <a:avLst/>
          </a:prstGeom>
          <a:ln>
            <a:noFill/>
          </a:ln>
          <a:effectLst>
            <a:outerShdw blurRad="292100" dist="139700" dir="2700000" algn="tl" rotWithShape="0">
              <a:srgbClr val="333333">
                <a:alpha val="65000"/>
              </a:srgbClr>
            </a:outerShdw>
          </a:effectLst>
        </p:spPr>
      </p:pic>
      <p:sp>
        <p:nvSpPr>
          <p:cNvPr id="3" name="TextBox 2"/>
          <p:cNvSpPr txBox="1"/>
          <p:nvPr/>
        </p:nvSpPr>
        <p:spPr>
          <a:xfrm>
            <a:off x="686679" y="3579495"/>
            <a:ext cx="3962400" cy="2862322"/>
          </a:xfrm>
          <a:prstGeom prst="rect">
            <a:avLst/>
          </a:prstGeom>
          <a:noFill/>
        </p:spPr>
        <p:txBody>
          <a:bodyPr wrap="square" rtlCol="0">
            <a:spAutoFit/>
          </a:bodyPr>
          <a:lstStyle/>
          <a:p>
            <a:r>
              <a:rPr lang="en-US" sz="2000" dirty="0" smtClean="0">
                <a:latin typeface="Times New Roman" panose="02020603050405020304" pitchFamily="18" charset="0"/>
                <a:cs typeface="Times New Roman" panose="02020603050405020304" pitchFamily="18" charset="0"/>
              </a:rPr>
              <a:t>100 cells in a tray</a:t>
            </a:r>
          </a:p>
          <a:p>
            <a:r>
              <a:rPr lang="en-US" sz="2000" dirty="0" smtClean="0">
                <a:latin typeface="Times New Roman" panose="02020603050405020304" pitchFamily="18" charset="0"/>
                <a:cs typeface="Times New Roman" panose="02020603050405020304" pitchFamily="18" charset="0"/>
              </a:rPr>
              <a:t>2 trays of cells in a box</a:t>
            </a:r>
          </a:p>
          <a:p>
            <a:r>
              <a:rPr lang="en-US" sz="2000" dirty="0" smtClean="0">
                <a:latin typeface="Times New Roman" panose="02020603050405020304" pitchFamily="18" charset="0"/>
                <a:cs typeface="Times New Roman" panose="02020603050405020304" pitchFamily="18" charset="0"/>
              </a:rPr>
              <a:t>Chilled to 0°F </a:t>
            </a:r>
          </a:p>
          <a:p>
            <a:r>
              <a:rPr lang="en-US" sz="1600" dirty="0" smtClean="0">
                <a:latin typeface="Times New Roman" panose="02020603050405020304" pitchFamily="18" charset="0"/>
                <a:cs typeface="Times New Roman" panose="02020603050405020304" pitchFamily="18" charset="0"/>
              </a:rPr>
              <a:t>(in </a:t>
            </a:r>
            <a:r>
              <a:rPr lang="en-US" sz="1600" smtClean="0">
                <a:latin typeface="Times New Roman" panose="02020603050405020304" pitchFamily="18" charset="0"/>
                <a:cs typeface="Times New Roman" panose="02020603050405020304" pitchFamily="18" charset="0"/>
              </a:rPr>
              <a:t>cooling chamber </a:t>
            </a:r>
            <a:r>
              <a:rPr lang="en-US" sz="1600" dirty="0" smtClean="0">
                <a:latin typeface="Times New Roman" panose="02020603050405020304" pitchFamily="18" charset="0"/>
                <a:cs typeface="Times New Roman" panose="02020603050405020304" pitchFamily="18" charset="0"/>
              </a:rPr>
              <a:t>for 18 hours)</a:t>
            </a:r>
          </a:p>
          <a:p>
            <a:endParaRPr lang="en-US" sz="1000" dirty="0">
              <a:latin typeface="Times New Roman" panose="02020603050405020304" pitchFamily="18" charset="0"/>
              <a:cs typeface="Times New Roman" panose="02020603050405020304" pitchFamily="18" charset="0"/>
            </a:endParaRPr>
          </a:p>
          <a:p>
            <a:r>
              <a:rPr lang="en-US" sz="2000" dirty="0" smtClean="0">
                <a:latin typeface="Times New Roman" panose="02020603050405020304" pitchFamily="18" charset="0"/>
                <a:cs typeface="Times New Roman" panose="02020603050405020304" pitchFamily="18" charset="0"/>
              </a:rPr>
              <a:t>Heat one cell until thermal runaway</a:t>
            </a:r>
          </a:p>
          <a:p>
            <a:endParaRPr lang="en-US" sz="1000" dirty="0" smtClean="0">
              <a:latin typeface="Times New Roman" panose="02020603050405020304" pitchFamily="18" charset="0"/>
              <a:cs typeface="Times New Roman" panose="02020603050405020304" pitchFamily="18" charset="0"/>
            </a:endParaRPr>
          </a:p>
          <a:p>
            <a:r>
              <a:rPr lang="en-US" sz="2000" dirty="0" smtClean="0">
                <a:latin typeface="Times New Roman" panose="02020603050405020304" pitchFamily="18" charset="0"/>
                <a:cs typeface="Times New Roman" panose="02020603050405020304" pitchFamily="18" charset="0"/>
              </a:rPr>
              <a:t>No other cells vented</a:t>
            </a:r>
          </a:p>
          <a:p>
            <a:r>
              <a:rPr lang="en-US" sz="2000" dirty="0" smtClean="0">
                <a:latin typeface="Times New Roman" panose="02020603050405020304" pitchFamily="18" charset="0"/>
                <a:cs typeface="Times New Roman" panose="02020603050405020304" pitchFamily="18" charset="0"/>
              </a:rPr>
              <a:t>Temperature 5 cells away 4°F after thermal event</a:t>
            </a:r>
          </a:p>
        </p:txBody>
      </p:sp>
    </p:spTree>
    <p:extLst>
      <p:ext uri="{BB962C8B-B14F-4D97-AF65-F5344CB8AC3E}">
        <p14:creationId xmlns:p14="http://schemas.microsoft.com/office/powerpoint/2010/main" val="117091677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go II"/>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153400" y="228600"/>
            <a:ext cx="762000" cy="495300"/>
          </a:xfrm>
          <a:prstGeom prst="rect">
            <a:avLst/>
          </a:prstGeom>
          <a:noFill/>
        </p:spPr>
      </p:pic>
      <p:sp>
        <p:nvSpPr>
          <p:cNvPr id="6" name="Slide Number Placeholder 5"/>
          <p:cNvSpPr>
            <a:spLocks noGrp="1"/>
          </p:cNvSpPr>
          <p:nvPr>
            <p:ph type="sldNum" sz="quarter" idx="12"/>
          </p:nvPr>
        </p:nvSpPr>
        <p:spPr>
          <a:xfrm>
            <a:off x="6553200" y="6245225"/>
            <a:ext cx="2133600" cy="476250"/>
          </a:xfrm>
        </p:spPr>
        <p:txBody>
          <a:bodyPr/>
          <a:lstStyle/>
          <a:p>
            <a:fld id="{AC31D722-F7F3-4560-BEE3-A2CF5CFBABB1}" type="slidenum">
              <a:rPr lang="en-US"/>
              <a:pPr/>
              <a:t>18</a:t>
            </a:fld>
            <a:endParaRPr lang="en-US" dirty="0"/>
          </a:p>
        </p:txBody>
      </p:sp>
      <p:sp>
        <p:nvSpPr>
          <p:cNvPr id="10" name="TextBox 9"/>
          <p:cNvSpPr txBox="1"/>
          <p:nvPr/>
        </p:nvSpPr>
        <p:spPr>
          <a:xfrm>
            <a:off x="533400" y="381000"/>
            <a:ext cx="6400800" cy="338554"/>
          </a:xfrm>
          <a:prstGeom prst="rect">
            <a:avLst/>
          </a:prstGeom>
          <a:noFill/>
        </p:spPr>
        <p:txBody>
          <a:bodyPr wrap="square" rtlCol="0">
            <a:spAutoFit/>
          </a:bodyPr>
          <a:lstStyle/>
          <a:p>
            <a:r>
              <a:rPr lang="en-US" sz="1600" dirty="0" smtClean="0">
                <a:solidFill>
                  <a:schemeClr val="bg1">
                    <a:lumMod val="50000"/>
                  </a:schemeClr>
                </a:solidFill>
              </a:rPr>
              <a:t>Questions </a:t>
            </a:r>
            <a:endParaRPr lang="en-US" sz="1600" dirty="0">
              <a:solidFill>
                <a:schemeClr val="bg1">
                  <a:lumMod val="50000"/>
                </a:schemeClr>
              </a:solidFill>
            </a:endParaRPr>
          </a:p>
        </p:txBody>
      </p:sp>
      <p:sp>
        <p:nvSpPr>
          <p:cNvPr id="7" name="TextBox 6"/>
          <p:cNvSpPr txBox="1"/>
          <p:nvPr/>
        </p:nvSpPr>
        <p:spPr>
          <a:xfrm>
            <a:off x="914400" y="2494002"/>
            <a:ext cx="7239000" cy="1015663"/>
          </a:xfrm>
          <a:prstGeom prst="rect">
            <a:avLst/>
          </a:prstGeom>
          <a:noFill/>
        </p:spPr>
        <p:txBody>
          <a:bodyPr wrap="square" rtlCol="0">
            <a:spAutoFit/>
          </a:bodyPr>
          <a:lstStyle/>
          <a:p>
            <a:pPr algn="ctr"/>
            <a:r>
              <a:rPr lang="en-US" sz="6000" dirty="0" smtClean="0">
                <a:effectLst>
                  <a:glow rad="228600">
                    <a:schemeClr val="accent6">
                      <a:satMod val="175000"/>
                      <a:alpha val="40000"/>
                    </a:schemeClr>
                  </a:glow>
                </a:effectLst>
                <a:latin typeface="Adobe Ming Std L" pitchFamily="18" charset="-128"/>
                <a:ea typeface="Adobe Ming Std L" pitchFamily="18" charset="-128"/>
              </a:rPr>
              <a:t>ANY QUESTIONS ?</a:t>
            </a:r>
            <a:endParaRPr lang="en-US" sz="6000" dirty="0">
              <a:effectLst>
                <a:glow rad="228600">
                  <a:schemeClr val="accent6">
                    <a:satMod val="175000"/>
                    <a:alpha val="40000"/>
                  </a:schemeClr>
                </a:glow>
              </a:effectLst>
              <a:latin typeface="Adobe Ming Std L" pitchFamily="18" charset="-128"/>
              <a:ea typeface="Adobe Ming Std L" pitchFamily="18" charset="-128"/>
            </a:endParaRPr>
          </a:p>
        </p:txBody>
      </p:sp>
    </p:spTree>
    <p:extLst>
      <p:ext uri="{BB962C8B-B14F-4D97-AF65-F5344CB8AC3E}">
        <p14:creationId xmlns:p14="http://schemas.microsoft.com/office/powerpoint/2010/main" val="18210148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go II"/>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153400" y="228600"/>
            <a:ext cx="762000" cy="495300"/>
          </a:xfrm>
          <a:prstGeom prst="rect">
            <a:avLst/>
          </a:prstGeom>
          <a:noFill/>
        </p:spPr>
      </p:pic>
      <p:sp>
        <p:nvSpPr>
          <p:cNvPr id="6" name="Slide Number Placeholder 5"/>
          <p:cNvSpPr>
            <a:spLocks noGrp="1"/>
          </p:cNvSpPr>
          <p:nvPr>
            <p:ph type="sldNum" sz="quarter" idx="12"/>
          </p:nvPr>
        </p:nvSpPr>
        <p:spPr>
          <a:xfrm>
            <a:off x="6493119" y="6273372"/>
            <a:ext cx="2133600" cy="476250"/>
          </a:xfrm>
        </p:spPr>
        <p:txBody>
          <a:bodyPr/>
          <a:lstStyle/>
          <a:p>
            <a:fld id="{AC31D722-F7F3-4560-BEE3-A2CF5CFBABB1}" type="slidenum">
              <a:rPr lang="en-US"/>
              <a:pPr/>
              <a:t>2</a:t>
            </a:fld>
            <a:endParaRPr lang="en-US" dirty="0"/>
          </a:p>
        </p:txBody>
      </p:sp>
      <p:sp>
        <p:nvSpPr>
          <p:cNvPr id="10" name="TextBox 9"/>
          <p:cNvSpPr txBox="1"/>
          <p:nvPr/>
        </p:nvSpPr>
        <p:spPr>
          <a:xfrm>
            <a:off x="539262" y="381000"/>
            <a:ext cx="6400800" cy="338554"/>
          </a:xfrm>
          <a:prstGeom prst="rect">
            <a:avLst/>
          </a:prstGeom>
          <a:noFill/>
        </p:spPr>
        <p:txBody>
          <a:bodyPr wrap="square" rtlCol="0">
            <a:spAutoFit/>
          </a:bodyPr>
          <a:lstStyle/>
          <a:p>
            <a:r>
              <a:rPr lang="en-US" sz="1600" dirty="0" smtClean="0">
                <a:solidFill>
                  <a:schemeClr val="bg1">
                    <a:lumMod val="50000"/>
                  </a:schemeClr>
                </a:solidFill>
              </a:rPr>
              <a:t>Prelude</a:t>
            </a:r>
            <a:endParaRPr lang="en-US" sz="1600" dirty="0">
              <a:solidFill>
                <a:schemeClr val="bg1">
                  <a:lumMod val="50000"/>
                </a:schemeClr>
              </a:solidFill>
            </a:endParaRPr>
          </a:p>
        </p:txBody>
      </p:sp>
      <p:sp>
        <p:nvSpPr>
          <p:cNvPr id="2" name="TextBox 1"/>
          <p:cNvSpPr txBox="1"/>
          <p:nvPr/>
        </p:nvSpPr>
        <p:spPr>
          <a:xfrm>
            <a:off x="2650880" y="5873262"/>
            <a:ext cx="3842239" cy="400110"/>
          </a:xfrm>
          <a:prstGeom prst="rect">
            <a:avLst/>
          </a:prstGeom>
          <a:noFill/>
        </p:spPr>
        <p:txBody>
          <a:bodyPr wrap="square" rtlCol="0">
            <a:spAutoFit/>
          </a:bodyPr>
          <a:lstStyle/>
          <a:p>
            <a:r>
              <a:rPr lang="en-US" sz="2000" b="1" dirty="0" smtClean="0">
                <a:latin typeface="Adobe Ming Std L" pitchFamily="18" charset="-128"/>
                <a:ea typeface="Adobe Ming Std L" pitchFamily="18" charset="-128"/>
                <a:cs typeface="Times New Roman" panose="02020603050405020304" pitchFamily="18" charset="0"/>
              </a:rPr>
              <a:t>These are typical lithium cells</a:t>
            </a:r>
            <a:endParaRPr lang="en-US" sz="2000" b="1" dirty="0">
              <a:latin typeface="Adobe Ming Std L" pitchFamily="18" charset="-128"/>
              <a:ea typeface="Adobe Ming Std L" pitchFamily="18" charset="-128"/>
            </a:endParaRPr>
          </a:p>
        </p:txBody>
      </p:sp>
      <p:pic>
        <p:nvPicPr>
          <p:cNvPr id="8" name="Picture 3" descr="C:\Users\320745\Desktop\Battery size pics\DSC06506.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720361" y="1828800"/>
            <a:ext cx="5703278" cy="378932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990600" y="914400"/>
            <a:ext cx="7162800" cy="584775"/>
          </a:xfrm>
          <a:prstGeom prst="rect">
            <a:avLst/>
          </a:prstGeom>
          <a:noFill/>
        </p:spPr>
        <p:txBody>
          <a:bodyPr wrap="square" rtlCol="0">
            <a:spAutoFit/>
          </a:bodyPr>
          <a:lstStyle/>
          <a:p>
            <a:pPr algn="ctr"/>
            <a:r>
              <a:rPr lang="en-US" sz="3200" b="1" dirty="0" smtClean="0">
                <a:latin typeface="Adobe Ming Std L" pitchFamily="18" charset="-128"/>
                <a:ea typeface="Adobe Ming Std L" pitchFamily="18" charset="-128"/>
              </a:rPr>
              <a:t>Just so we are all on the same page</a:t>
            </a:r>
            <a:endParaRPr lang="en-US" sz="3200" b="1" dirty="0">
              <a:latin typeface="Adobe Ming Std L" pitchFamily="18" charset="-128"/>
              <a:ea typeface="Adobe Ming Std L" pitchFamily="18" charset="-128"/>
            </a:endParaRPr>
          </a:p>
        </p:txBody>
      </p:sp>
    </p:spTree>
    <p:extLst>
      <p:ext uri="{BB962C8B-B14F-4D97-AF65-F5344CB8AC3E}">
        <p14:creationId xmlns:p14="http://schemas.microsoft.com/office/powerpoint/2010/main" val="38604536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go II"/>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153400" y="228600"/>
            <a:ext cx="762000" cy="495300"/>
          </a:xfrm>
          <a:prstGeom prst="rect">
            <a:avLst/>
          </a:prstGeom>
          <a:noFill/>
        </p:spPr>
      </p:pic>
      <p:sp>
        <p:nvSpPr>
          <p:cNvPr id="6" name="Slide Number Placeholder 5"/>
          <p:cNvSpPr>
            <a:spLocks noGrp="1"/>
          </p:cNvSpPr>
          <p:nvPr>
            <p:ph type="sldNum" sz="quarter" idx="12"/>
          </p:nvPr>
        </p:nvSpPr>
        <p:spPr>
          <a:xfrm>
            <a:off x="6553200" y="6245225"/>
            <a:ext cx="2133600" cy="476250"/>
          </a:xfrm>
        </p:spPr>
        <p:txBody>
          <a:bodyPr/>
          <a:lstStyle/>
          <a:p>
            <a:fld id="{AC31D722-F7F3-4560-BEE3-A2CF5CFBABB1}" type="slidenum">
              <a:rPr lang="en-US"/>
              <a:pPr/>
              <a:t>3</a:t>
            </a:fld>
            <a:endParaRPr lang="en-US" dirty="0"/>
          </a:p>
        </p:txBody>
      </p:sp>
      <p:sp>
        <p:nvSpPr>
          <p:cNvPr id="10" name="TextBox 9"/>
          <p:cNvSpPr txBox="1"/>
          <p:nvPr/>
        </p:nvSpPr>
        <p:spPr>
          <a:xfrm>
            <a:off x="539262" y="381000"/>
            <a:ext cx="6400800" cy="338554"/>
          </a:xfrm>
          <a:prstGeom prst="rect">
            <a:avLst/>
          </a:prstGeom>
          <a:noFill/>
        </p:spPr>
        <p:txBody>
          <a:bodyPr wrap="square" rtlCol="0">
            <a:spAutoFit/>
          </a:bodyPr>
          <a:lstStyle/>
          <a:p>
            <a:r>
              <a:rPr lang="en-US" sz="1600" dirty="0" smtClean="0">
                <a:solidFill>
                  <a:schemeClr val="bg1">
                    <a:lumMod val="50000"/>
                  </a:schemeClr>
                </a:solidFill>
              </a:rPr>
              <a:t>Prelude</a:t>
            </a:r>
            <a:endParaRPr lang="en-US" sz="1600" dirty="0">
              <a:solidFill>
                <a:schemeClr val="bg1">
                  <a:lumMod val="50000"/>
                </a:schemeClr>
              </a:solidFill>
            </a:endParaRPr>
          </a:p>
        </p:txBody>
      </p:sp>
      <p:sp>
        <p:nvSpPr>
          <p:cNvPr id="2" name="TextBox 1"/>
          <p:cNvSpPr txBox="1"/>
          <p:nvPr/>
        </p:nvSpPr>
        <p:spPr>
          <a:xfrm>
            <a:off x="685800" y="990600"/>
            <a:ext cx="7848600" cy="400110"/>
          </a:xfrm>
          <a:prstGeom prst="rect">
            <a:avLst/>
          </a:prstGeom>
          <a:noFill/>
        </p:spPr>
        <p:txBody>
          <a:bodyPr wrap="square" rtlCol="0">
            <a:spAutoFit/>
          </a:bodyPr>
          <a:lstStyle/>
          <a:p>
            <a:r>
              <a:rPr lang="en-US" sz="2000" b="1" dirty="0">
                <a:latin typeface="Adobe Ming Std L" pitchFamily="18" charset="-128"/>
                <a:ea typeface="Adobe Ming Std L" pitchFamily="18" charset="-128"/>
                <a:cs typeface="Times New Roman" panose="02020603050405020304" pitchFamily="18" charset="0"/>
              </a:rPr>
              <a:t>This is </a:t>
            </a:r>
            <a:r>
              <a:rPr lang="en-US" sz="2000" b="1" dirty="0" smtClean="0">
                <a:latin typeface="Adobe Ming Std L" pitchFamily="18" charset="-128"/>
                <a:ea typeface="Adobe Ming Std L" pitchFamily="18" charset="-128"/>
                <a:cs typeface="Times New Roman" panose="02020603050405020304" pitchFamily="18" charset="0"/>
              </a:rPr>
              <a:t>a typical lithium cell with hundreds of its closest friends</a:t>
            </a:r>
            <a:endParaRPr lang="en-US" sz="2000" b="1" dirty="0">
              <a:latin typeface="Adobe Ming Std L" pitchFamily="18" charset="-128"/>
              <a:ea typeface="Adobe Ming Std L" pitchFamily="18" charset="-128"/>
            </a:endParaRPr>
          </a:p>
        </p:txBody>
      </p:sp>
      <p:pic>
        <p:nvPicPr>
          <p:cNvPr id="8" name="Picture 3" descr="C:\Users\320745\Desktop\Battery size pics\DSC06506.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926122" y="2362200"/>
            <a:ext cx="3440638" cy="228600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7" descr="batterycase"/>
          <p:cNvPicPr>
            <a:picLocks noChangeAspect="1" noChangeArrowheads="1"/>
          </p:cNvPicPr>
          <p:nvPr/>
        </p:nvPicPr>
        <p:blipFill>
          <a:blip r:embed="rId4" cstate="print"/>
          <a:srcRect/>
          <a:stretch>
            <a:fillRect/>
          </a:stretch>
        </p:blipFill>
        <p:spPr bwMode="auto">
          <a:xfrm>
            <a:off x="931984" y="1828800"/>
            <a:ext cx="7227278" cy="397810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5860062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go II"/>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153400" y="228600"/>
            <a:ext cx="762000" cy="495300"/>
          </a:xfrm>
          <a:prstGeom prst="rect">
            <a:avLst/>
          </a:prstGeom>
          <a:noFill/>
        </p:spPr>
      </p:pic>
      <p:sp>
        <p:nvSpPr>
          <p:cNvPr id="6" name="Slide Number Placeholder 5"/>
          <p:cNvSpPr>
            <a:spLocks noGrp="1"/>
          </p:cNvSpPr>
          <p:nvPr>
            <p:ph type="sldNum" sz="quarter" idx="12"/>
          </p:nvPr>
        </p:nvSpPr>
        <p:spPr>
          <a:xfrm>
            <a:off x="6553200" y="6245225"/>
            <a:ext cx="2133600" cy="476250"/>
          </a:xfrm>
        </p:spPr>
        <p:txBody>
          <a:bodyPr/>
          <a:lstStyle/>
          <a:p>
            <a:fld id="{AC31D722-F7F3-4560-BEE3-A2CF5CFBABB1}" type="slidenum">
              <a:rPr lang="en-US"/>
              <a:pPr/>
              <a:t>4</a:t>
            </a:fld>
            <a:endParaRPr lang="en-US" dirty="0"/>
          </a:p>
        </p:txBody>
      </p:sp>
      <p:sp>
        <p:nvSpPr>
          <p:cNvPr id="10" name="TextBox 9"/>
          <p:cNvSpPr txBox="1"/>
          <p:nvPr/>
        </p:nvSpPr>
        <p:spPr>
          <a:xfrm>
            <a:off x="533400" y="381000"/>
            <a:ext cx="6400800" cy="338554"/>
          </a:xfrm>
          <a:prstGeom prst="rect">
            <a:avLst/>
          </a:prstGeom>
          <a:noFill/>
        </p:spPr>
        <p:txBody>
          <a:bodyPr wrap="square" rtlCol="0">
            <a:spAutoFit/>
          </a:bodyPr>
          <a:lstStyle/>
          <a:p>
            <a:r>
              <a:rPr lang="en-US" sz="1600" dirty="0">
                <a:solidFill>
                  <a:schemeClr val="bg1">
                    <a:lumMod val="50000"/>
                  </a:schemeClr>
                </a:solidFill>
              </a:rPr>
              <a:t>Prelude</a:t>
            </a:r>
          </a:p>
        </p:txBody>
      </p:sp>
      <p:sp>
        <p:nvSpPr>
          <p:cNvPr id="7" name="TextBox 6"/>
          <p:cNvSpPr txBox="1"/>
          <p:nvPr/>
        </p:nvSpPr>
        <p:spPr>
          <a:xfrm>
            <a:off x="1664674" y="961292"/>
            <a:ext cx="5791200" cy="707886"/>
          </a:xfrm>
          <a:prstGeom prst="rect">
            <a:avLst/>
          </a:prstGeom>
          <a:noFill/>
        </p:spPr>
        <p:txBody>
          <a:bodyPr wrap="square" rtlCol="0">
            <a:spAutoFit/>
          </a:bodyPr>
          <a:lstStyle/>
          <a:p>
            <a:pPr algn="ctr"/>
            <a:r>
              <a:rPr lang="en-US" sz="2000" b="1" dirty="0">
                <a:latin typeface="Adobe Ming Std L" pitchFamily="18" charset="-128"/>
                <a:ea typeface="Adobe Ming Std L" pitchFamily="18" charset="-128"/>
                <a:cs typeface="Times New Roman" panose="02020603050405020304" pitchFamily="18" charset="0"/>
              </a:rPr>
              <a:t>This is </a:t>
            </a:r>
            <a:r>
              <a:rPr lang="en-US" sz="2000" b="1" dirty="0" smtClean="0">
                <a:latin typeface="Adobe Ming Std L" pitchFamily="18" charset="-128"/>
                <a:ea typeface="Adobe Ming Std L" pitchFamily="18" charset="-128"/>
                <a:cs typeface="Times New Roman" panose="02020603050405020304" pitchFamily="18" charset="0"/>
              </a:rPr>
              <a:t>a typical lithium cell </a:t>
            </a:r>
            <a:r>
              <a:rPr lang="en-US" sz="2000" b="1" dirty="0">
                <a:latin typeface="Adobe Ming Std L" pitchFamily="18" charset="-128"/>
                <a:ea typeface="Adobe Ming Std L" pitchFamily="18" charset="-128"/>
                <a:cs typeface="Times New Roman" panose="02020603050405020304" pitchFamily="18" charset="0"/>
              </a:rPr>
              <a:t>with </a:t>
            </a:r>
            <a:r>
              <a:rPr lang="en-US" sz="2000" b="1" dirty="0" smtClean="0">
                <a:latin typeface="Adobe Ming Std L" pitchFamily="18" charset="-128"/>
                <a:ea typeface="Adobe Ming Std L" pitchFamily="18" charset="-128"/>
                <a:cs typeface="Times New Roman" panose="02020603050405020304" pitchFamily="18" charset="0"/>
              </a:rPr>
              <a:t>hundreds </a:t>
            </a:r>
            <a:r>
              <a:rPr lang="en-US" sz="2000" b="1" dirty="0">
                <a:latin typeface="Adobe Ming Std L" pitchFamily="18" charset="-128"/>
                <a:ea typeface="Adobe Ming Std L" pitchFamily="18" charset="-128"/>
                <a:cs typeface="Times New Roman" panose="02020603050405020304" pitchFamily="18" charset="0"/>
              </a:rPr>
              <a:t>of its closest friends being shipped </a:t>
            </a:r>
            <a:r>
              <a:rPr lang="en-US" sz="2000" b="1" dirty="0" smtClean="0">
                <a:latin typeface="Adobe Ming Std L" pitchFamily="18" charset="-128"/>
                <a:ea typeface="Adobe Ming Std L" pitchFamily="18" charset="-128"/>
                <a:cs typeface="Times New Roman" panose="02020603050405020304" pitchFamily="18" charset="0"/>
              </a:rPr>
              <a:t>via </a:t>
            </a:r>
            <a:r>
              <a:rPr lang="en-US" sz="2000" b="1" dirty="0">
                <a:latin typeface="Adobe Ming Std L" pitchFamily="18" charset="-128"/>
                <a:ea typeface="Adobe Ming Std L" pitchFamily="18" charset="-128"/>
                <a:cs typeface="Times New Roman" panose="02020603050405020304" pitchFamily="18" charset="0"/>
              </a:rPr>
              <a:t>air</a:t>
            </a:r>
          </a:p>
        </p:txBody>
      </p:sp>
      <p:pic>
        <p:nvPicPr>
          <p:cNvPr id="8" name="Picture 6" descr="CSR000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64674" y="1905000"/>
            <a:ext cx="5791200" cy="385030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07812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go II"/>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153400" y="228600"/>
            <a:ext cx="762000" cy="495300"/>
          </a:xfrm>
          <a:prstGeom prst="rect">
            <a:avLst/>
          </a:prstGeom>
          <a:noFill/>
        </p:spPr>
      </p:pic>
      <p:sp>
        <p:nvSpPr>
          <p:cNvPr id="6" name="Slide Number Placeholder 5"/>
          <p:cNvSpPr>
            <a:spLocks noGrp="1"/>
          </p:cNvSpPr>
          <p:nvPr>
            <p:ph type="sldNum" sz="quarter" idx="12"/>
          </p:nvPr>
        </p:nvSpPr>
        <p:spPr>
          <a:xfrm>
            <a:off x="6553200" y="6245225"/>
            <a:ext cx="2133600" cy="476250"/>
          </a:xfrm>
        </p:spPr>
        <p:txBody>
          <a:bodyPr/>
          <a:lstStyle/>
          <a:p>
            <a:fld id="{AC31D722-F7F3-4560-BEE3-A2CF5CFBABB1}" type="slidenum">
              <a:rPr lang="en-US"/>
              <a:pPr/>
              <a:t>5</a:t>
            </a:fld>
            <a:endParaRPr lang="en-US" dirty="0"/>
          </a:p>
        </p:txBody>
      </p:sp>
      <p:sp>
        <p:nvSpPr>
          <p:cNvPr id="10" name="TextBox 9"/>
          <p:cNvSpPr txBox="1"/>
          <p:nvPr/>
        </p:nvSpPr>
        <p:spPr>
          <a:xfrm>
            <a:off x="533400" y="381000"/>
            <a:ext cx="6400800" cy="338554"/>
          </a:xfrm>
          <a:prstGeom prst="rect">
            <a:avLst/>
          </a:prstGeom>
          <a:noFill/>
        </p:spPr>
        <p:txBody>
          <a:bodyPr wrap="square" rtlCol="0">
            <a:spAutoFit/>
          </a:bodyPr>
          <a:lstStyle/>
          <a:p>
            <a:r>
              <a:rPr lang="en-US" sz="1600" dirty="0">
                <a:solidFill>
                  <a:schemeClr val="bg1">
                    <a:lumMod val="50000"/>
                  </a:schemeClr>
                </a:solidFill>
              </a:rPr>
              <a:t>Prelude</a:t>
            </a:r>
          </a:p>
        </p:txBody>
      </p:sp>
      <p:sp>
        <p:nvSpPr>
          <p:cNvPr id="7" name="TextBox 6"/>
          <p:cNvSpPr txBox="1"/>
          <p:nvPr/>
        </p:nvSpPr>
        <p:spPr>
          <a:xfrm>
            <a:off x="1008185" y="961292"/>
            <a:ext cx="7145215" cy="707886"/>
          </a:xfrm>
          <a:prstGeom prst="rect">
            <a:avLst/>
          </a:prstGeom>
          <a:noFill/>
        </p:spPr>
        <p:txBody>
          <a:bodyPr wrap="square" rtlCol="0">
            <a:spAutoFit/>
          </a:bodyPr>
          <a:lstStyle/>
          <a:p>
            <a:pPr algn="ctr"/>
            <a:r>
              <a:rPr lang="en-US" sz="2000" b="1" dirty="0" smtClean="0">
                <a:latin typeface="Adobe Ming Std L" pitchFamily="18" charset="-128"/>
                <a:ea typeface="Adobe Ming Std L" pitchFamily="18" charset="-128"/>
                <a:cs typeface="Times New Roman" panose="02020603050405020304" pitchFamily="18" charset="0"/>
              </a:rPr>
              <a:t>This is the </a:t>
            </a:r>
            <a:r>
              <a:rPr lang="en-US" sz="2000" b="1" dirty="0" smtClean="0">
                <a:solidFill>
                  <a:schemeClr val="accent6">
                    <a:lumMod val="75000"/>
                  </a:schemeClr>
                </a:solidFill>
                <a:latin typeface="Adobe Ming Std L" pitchFamily="18" charset="-128"/>
                <a:ea typeface="Adobe Ming Std L" pitchFamily="18" charset="-128"/>
                <a:cs typeface="Times New Roman" panose="02020603050405020304" pitchFamily="18" charset="0"/>
              </a:rPr>
              <a:t>aircraft</a:t>
            </a:r>
            <a:r>
              <a:rPr lang="en-US" sz="2000" b="1" dirty="0" smtClean="0">
                <a:latin typeface="Adobe Ming Std L" pitchFamily="18" charset="-128"/>
                <a:ea typeface="Adobe Ming Std L" pitchFamily="18" charset="-128"/>
                <a:cs typeface="Times New Roman" panose="02020603050405020304" pitchFamily="18" charset="0"/>
              </a:rPr>
              <a:t> after a typical lithium cell </a:t>
            </a:r>
            <a:r>
              <a:rPr lang="en-US" sz="2000" b="1" dirty="0">
                <a:latin typeface="Adobe Ming Std L" pitchFamily="18" charset="-128"/>
                <a:ea typeface="Adobe Ming Std L" pitchFamily="18" charset="-128"/>
                <a:cs typeface="Times New Roman" panose="02020603050405020304" pitchFamily="18" charset="0"/>
              </a:rPr>
              <a:t>with </a:t>
            </a:r>
            <a:r>
              <a:rPr lang="en-US" sz="2000" b="1" dirty="0" smtClean="0">
                <a:latin typeface="Adobe Ming Std L" pitchFamily="18" charset="-128"/>
                <a:ea typeface="Adobe Ming Std L" pitchFamily="18" charset="-128"/>
                <a:cs typeface="Times New Roman" panose="02020603050405020304" pitchFamily="18" charset="0"/>
              </a:rPr>
              <a:t>hundreds </a:t>
            </a:r>
            <a:r>
              <a:rPr lang="en-US" sz="2000" b="1" dirty="0">
                <a:latin typeface="Adobe Ming Std L" pitchFamily="18" charset="-128"/>
                <a:ea typeface="Adobe Ming Std L" pitchFamily="18" charset="-128"/>
                <a:cs typeface="Times New Roman" panose="02020603050405020304" pitchFamily="18" charset="0"/>
              </a:rPr>
              <a:t>of its closest </a:t>
            </a:r>
            <a:r>
              <a:rPr lang="en-US" sz="2000" b="1" dirty="0" smtClean="0">
                <a:latin typeface="Adobe Ming Std L" pitchFamily="18" charset="-128"/>
                <a:ea typeface="Adobe Ming Std L" pitchFamily="18" charset="-128"/>
                <a:cs typeface="Times New Roman" panose="02020603050405020304" pitchFamily="18" charset="0"/>
              </a:rPr>
              <a:t>friends </a:t>
            </a:r>
            <a:r>
              <a:rPr lang="en-US" sz="2000" b="1" u="sng" dirty="0" smtClean="0">
                <a:latin typeface="Adobe Ming Std L" pitchFamily="18" charset="-128"/>
                <a:ea typeface="Adobe Ming Std L" pitchFamily="18" charset="-128"/>
                <a:cs typeface="Times New Roman" panose="02020603050405020304" pitchFamily="18" charset="0"/>
              </a:rPr>
              <a:t>has been</a:t>
            </a:r>
            <a:r>
              <a:rPr lang="en-US" sz="2000" b="1" dirty="0" smtClean="0">
                <a:latin typeface="Adobe Ming Std L" pitchFamily="18" charset="-128"/>
                <a:ea typeface="Adobe Ming Std L" pitchFamily="18" charset="-128"/>
                <a:cs typeface="Times New Roman" panose="02020603050405020304" pitchFamily="18" charset="0"/>
              </a:rPr>
              <a:t> shipped via air</a:t>
            </a:r>
          </a:p>
        </p:txBody>
      </p:sp>
      <p:pic>
        <p:nvPicPr>
          <p:cNvPr id="8" name="Picture 6" descr="CSR000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64674" y="1905000"/>
            <a:ext cx="5791200" cy="385030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008185" y="5987534"/>
            <a:ext cx="7238998" cy="400110"/>
          </a:xfrm>
          <a:prstGeom prst="rect">
            <a:avLst/>
          </a:prstGeom>
          <a:noFill/>
        </p:spPr>
        <p:txBody>
          <a:bodyPr wrap="square" rtlCol="0">
            <a:spAutoFit/>
          </a:bodyPr>
          <a:lstStyle/>
          <a:p>
            <a:pPr algn="ctr"/>
            <a:r>
              <a:rPr lang="en-US" sz="2000" b="1" dirty="0" smtClean="0">
                <a:solidFill>
                  <a:srgbClr val="3465AE"/>
                </a:solidFill>
                <a:latin typeface="Times New Roman" panose="02020603050405020304" pitchFamily="18" charset="0"/>
                <a:cs typeface="Times New Roman" panose="02020603050405020304" pitchFamily="18" charset="0"/>
              </a:rPr>
              <a:t>Flight after Flight, Day after Day, Year after Year</a:t>
            </a:r>
            <a:endParaRPr lang="en-US" sz="2000" b="1" dirty="0">
              <a:solidFill>
                <a:srgbClr val="3465AE"/>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146072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go II"/>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153400" y="228600"/>
            <a:ext cx="762000" cy="495300"/>
          </a:xfrm>
          <a:prstGeom prst="rect">
            <a:avLst/>
          </a:prstGeom>
          <a:noFill/>
        </p:spPr>
      </p:pic>
      <p:sp>
        <p:nvSpPr>
          <p:cNvPr id="6" name="Slide Number Placeholder 5"/>
          <p:cNvSpPr>
            <a:spLocks noGrp="1"/>
          </p:cNvSpPr>
          <p:nvPr>
            <p:ph type="sldNum" sz="quarter" idx="12"/>
          </p:nvPr>
        </p:nvSpPr>
        <p:spPr>
          <a:xfrm>
            <a:off x="6553200" y="6245225"/>
            <a:ext cx="2133600" cy="476250"/>
          </a:xfrm>
        </p:spPr>
        <p:txBody>
          <a:bodyPr/>
          <a:lstStyle/>
          <a:p>
            <a:fld id="{AC31D722-F7F3-4560-BEE3-A2CF5CFBABB1}" type="slidenum">
              <a:rPr lang="en-US"/>
              <a:pPr/>
              <a:t>6</a:t>
            </a:fld>
            <a:endParaRPr lang="en-US" dirty="0"/>
          </a:p>
        </p:txBody>
      </p:sp>
      <p:sp>
        <p:nvSpPr>
          <p:cNvPr id="10" name="TextBox 9"/>
          <p:cNvSpPr txBox="1"/>
          <p:nvPr/>
        </p:nvSpPr>
        <p:spPr>
          <a:xfrm>
            <a:off x="533400" y="381000"/>
            <a:ext cx="6400800" cy="338554"/>
          </a:xfrm>
          <a:prstGeom prst="rect">
            <a:avLst/>
          </a:prstGeom>
          <a:noFill/>
        </p:spPr>
        <p:txBody>
          <a:bodyPr wrap="square" rtlCol="0">
            <a:spAutoFit/>
          </a:bodyPr>
          <a:lstStyle/>
          <a:p>
            <a:r>
              <a:rPr lang="en-US" sz="1600" dirty="0">
                <a:solidFill>
                  <a:schemeClr val="bg1">
                    <a:lumMod val="50000"/>
                  </a:schemeClr>
                </a:solidFill>
              </a:rPr>
              <a:t>Prelude</a:t>
            </a:r>
          </a:p>
        </p:txBody>
      </p:sp>
      <p:sp>
        <p:nvSpPr>
          <p:cNvPr id="7" name="TextBox 6"/>
          <p:cNvSpPr txBox="1"/>
          <p:nvPr/>
        </p:nvSpPr>
        <p:spPr>
          <a:xfrm>
            <a:off x="914400" y="1219200"/>
            <a:ext cx="7315200" cy="461665"/>
          </a:xfrm>
          <a:prstGeom prst="rect">
            <a:avLst/>
          </a:prstGeom>
          <a:noFill/>
        </p:spPr>
        <p:txBody>
          <a:bodyPr wrap="square" rtlCol="0">
            <a:spAutoFit/>
          </a:bodyPr>
          <a:lstStyle/>
          <a:p>
            <a:r>
              <a:rPr lang="en-US" sz="2400" b="1" dirty="0" smtClean="0">
                <a:latin typeface="Adobe Ming Std L" pitchFamily="18" charset="-128"/>
                <a:ea typeface="Adobe Ming Std L" pitchFamily="18" charset="-128"/>
                <a:cs typeface="Times New Roman" panose="02020603050405020304" pitchFamily="18" charset="0"/>
              </a:rPr>
              <a:t>A thermal runaway is an extremely rare event</a:t>
            </a:r>
          </a:p>
        </p:txBody>
      </p:sp>
      <p:sp>
        <p:nvSpPr>
          <p:cNvPr id="3" name="TextBox 2"/>
          <p:cNvSpPr txBox="1"/>
          <p:nvPr/>
        </p:nvSpPr>
        <p:spPr>
          <a:xfrm>
            <a:off x="914400" y="2133600"/>
            <a:ext cx="7315200" cy="707886"/>
          </a:xfrm>
          <a:prstGeom prst="rect">
            <a:avLst/>
          </a:prstGeom>
          <a:noFill/>
        </p:spPr>
        <p:txBody>
          <a:bodyPr wrap="square" rtlCol="0">
            <a:spAutoFit/>
          </a:bodyPr>
          <a:lstStyle/>
          <a:p>
            <a:pPr algn="r"/>
            <a:r>
              <a:rPr lang="en-US" sz="4000" b="1" dirty="0" smtClean="0">
                <a:latin typeface="Adobe Ming Std L" pitchFamily="18" charset="-128"/>
                <a:ea typeface="Adobe Ming Std L" pitchFamily="18" charset="-128"/>
                <a:cs typeface="Times New Roman" panose="02020603050405020304" pitchFamily="18" charset="0"/>
              </a:rPr>
              <a:t>But if it happens . . . </a:t>
            </a:r>
            <a:endParaRPr lang="en-US" sz="4000" b="1" dirty="0">
              <a:latin typeface="Adobe Ming Std L" pitchFamily="18" charset="-128"/>
              <a:ea typeface="Adobe Ming Std L" pitchFamily="18" charset="-128"/>
              <a:cs typeface="Times New Roman" panose="02020603050405020304" pitchFamily="18" charset="0"/>
            </a:endParaRPr>
          </a:p>
        </p:txBody>
      </p:sp>
    </p:spTree>
    <p:extLst>
      <p:ext uri="{BB962C8B-B14F-4D97-AF65-F5344CB8AC3E}">
        <p14:creationId xmlns:p14="http://schemas.microsoft.com/office/powerpoint/2010/main" val="4720819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rgbClr val="FBEAC7"/>
            </a:gs>
            <a:gs pos="7000">
              <a:srgbClr val="FEE7F2"/>
            </a:gs>
            <a:gs pos="17000">
              <a:srgbClr val="FAC77D"/>
            </a:gs>
            <a:gs pos="76000">
              <a:srgbClr val="FBA97D"/>
            </a:gs>
            <a:gs pos="89000">
              <a:srgbClr val="FBD49C"/>
            </a:gs>
            <a:gs pos="100000">
              <a:srgbClr val="FEE7F2"/>
            </a:gs>
          </a:gsLst>
          <a:lin ang="5400000" scaled="0"/>
        </a:gradFill>
        <a:effectLst/>
      </p:bgPr>
    </p:bg>
    <p:spTree>
      <p:nvGrpSpPr>
        <p:cNvPr id="1" name=""/>
        <p:cNvGrpSpPr/>
        <p:nvPr/>
      </p:nvGrpSpPr>
      <p:grpSpPr>
        <a:xfrm>
          <a:off x="0" y="0"/>
          <a:ext cx="0" cy="0"/>
          <a:chOff x="0" y="0"/>
          <a:chExt cx="0" cy="0"/>
        </a:xfrm>
      </p:grpSpPr>
      <p:pic>
        <p:nvPicPr>
          <p:cNvPr id="4" name="Picture 3" descr="Logo II"/>
          <p:cNvPicPr>
            <a:picLocks noChangeAspect="1" noChangeArrowheads="1"/>
          </p:cNvPicPr>
          <p:nvPr/>
        </p:nvPicPr>
        <p:blipFill>
          <a:blip r:embed="rId2" cstate="email">
            <a:extLst>
              <a:ext uri="{BEBA8EAE-BF5A-486C-A8C5-ECC9F3942E4B}">
                <a14:imgProps xmlns:a14="http://schemas.microsoft.com/office/drawing/2010/main">
                  <a14:imgLayer r:embed="rId3">
                    <a14:imgEffect>
                      <a14:backgroundRemoval t="0" b="100000" l="10000" r="90000"/>
                    </a14:imgEffect>
                  </a14:imgLayer>
                </a14:imgProps>
              </a:ext>
              <a:ext uri="{28A0092B-C50C-407E-A947-70E740481C1C}">
                <a14:useLocalDpi xmlns:a14="http://schemas.microsoft.com/office/drawing/2010/main"/>
              </a:ext>
            </a:extLst>
          </a:blip>
          <a:srcRect/>
          <a:stretch>
            <a:fillRect/>
          </a:stretch>
        </p:blipFill>
        <p:spPr bwMode="auto">
          <a:xfrm>
            <a:off x="8153400" y="228600"/>
            <a:ext cx="762000" cy="495300"/>
          </a:xfrm>
          <a:prstGeom prst="rect">
            <a:avLst/>
          </a:prstGeom>
          <a:noFill/>
        </p:spPr>
      </p:pic>
      <p:sp>
        <p:nvSpPr>
          <p:cNvPr id="6" name="Slide Number Placeholder 5"/>
          <p:cNvSpPr>
            <a:spLocks noGrp="1"/>
          </p:cNvSpPr>
          <p:nvPr>
            <p:ph type="sldNum" sz="quarter" idx="12"/>
          </p:nvPr>
        </p:nvSpPr>
        <p:spPr>
          <a:xfrm>
            <a:off x="6553200" y="6245225"/>
            <a:ext cx="2133600" cy="476250"/>
          </a:xfrm>
        </p:spPr>
        <p:txBody>
          <a:bodyPr/>
          <a:lstStyle/>
          <a:p>
            <a:fld id="{AC31D722-F7F3-4560-BEE3-A2CF5CFBABB1}" type="slidenum">
              <a:rPr lang="en-US"/>
              <a:pPr/>
              <a:t>7</a:t>
            </a:fld>
            <a:endParaRPr lang="en-US" dirty="0"/>
          </a:p>
        </p:txBody>
      </p:sp>
      <p:sp>
        <p:nvSpPr>
          <p:cNvPr id="10" name="TextBox 9"/>
          <p:cNvSpPr txBox="1"/>
          <p:nvPr/>
        </p:nvSpPr>
        <p:spPr>
          <a:xfrm>
            <a:off x="533400" y="381000"/>
            <a:ext cx="6400800" cy="338554"/>
          </a:xfrm>
          <a:prstGeom prst="rect">
            <a:avLst/>
          </a:prstGeom>
          <a:noFill/>
        </p:spPr>
        <p:txBody>
          <a:bodyPr wrap="square" rtlCol="0">
            <a:spAutoFit/>
          </a:bodyPr>
          <a:lstStyle/>
          <a:p>
            <a:r>
              <a:rPr lang="en-US" sz="1600" dirty="0" smtClean="0">
                <a:solidFill>
                  <a:schemeClr val="bg1">
                    <a:lumMod val="50000"/>
                  </a:schemeClr>
                </a:solidFill>
              </a:rPr>
              <a:t>Introduction</a:t>
            </a:r>
            <a:endParaRPr lang="en-US" sz="1600" dirty="0">
              <a:solidFill>
                <a:schemeClr val="bg1">
                  <a:lumMod val="50000"/>
                </a:schemeClr>
              </a:solidFill>
            </a:endParaRPr>
          </a:p>
        </p:txBody>
      </p:sp>
      <p:sp>
        <p:nvSpPr>
          <p:cNvPr id="2" name="TextBox 1"/>
          <p:cNvSpPr txBox="1"/>
          <p:nvPr/>
        </p:nvSpPr>
        <p:spPr>
          <a:xfrm>
            <a:off x="914400" y="4308902"/>
            <a:ext cx="1981200" cy="1015663"/>
          </a:xfrm>
          <a:prstGeom prst="rect">
            <a:avLst/>
          </a:prstGeom>
          <a:noFill/>
        </p:spPr>
        <p:txBody>
          <a:bodyPr wrap="square" rtlCol="0">
            <a:spAutoFit/>
          </a:bodyPr>
          <a:lstStyle/>
          <a:p>
            <a:r>
              <a:rPr lang="en-US" sz="2000" dirty="0" smtClean="0">
                <a:latin typeface="Times New Roman" panose="02020603050405020304" pitchFamily="18" charset="0"/>
                <a:cs typeface="Times New Roman" panose="02020603050405020304" pitchFamily="18" charset="0"/>
              </a:rPr>
              <a:t>This is a battery experiencing a thermal runaway</a:t>
            </a:r>
          </a:p>
        </p:txBody>
      </p:sp>
      <p:sp>
        <p:nvSpPr>
          <p:cNvPr id="3" name="TextBox 2"/>
          <p:cNvSpPr txBox="1"/>
          <p:nvPr/>
        </p:nvSpPr>
        <p:spPr>
          <a:xfrm>
            <a:off x="3879376" y="3886200"/>
            <a:ext cx="2133600" cy="1938992"/>
          </a:xfrm>
          <a:prstGeom prst="rect">
            <a:avLst/>
          </a:prstGeom>
          <a:noFill/>
        </p:spPr>
        <p:txBody>
          <a:bodyPr wrap="square" rtlCol="0">
            <a:spAutoFit/>
          </a:bodyPr>
          <a:lstStyle/>
          <a:p>
            <a:r>
              <a:rPr lang="en-US" sz="2000" dirty="0" smtClean="0">
                <a:latin typeface="Times New Roman" panose="02020603050405020304" pitchFamily="18" charset="0"/>
                <a:cs typeface="Times New Roman" panose="02020603050405020304" pitchFamily="18" charset="0"/>
              </a:rPr>
              <a:t>This is a battery packaged for shipment experiencing a thermal runaway </a:t>
            </a:r>
          </a:p>
          <a:p>
            <a:endParaRPr lang="en-US" sz="2000" dirty="0">
              <a:latin typeface="Times New Roman" panose="02020603050405020304" pitchFamily="18" charset="0"/>
              <a:cs typeface="Times New Roman" panose="02020603050405020304" pitchFamily="18" charset="0"/>
            </a:endParaRPr>
          </a:p>
        </p:txBody>
      </p:sp>
      <p:sp>
        <p:nvSpPr>
          <p:cNvPr id="5" name="TextBox 4"/>
          <p:cNvSpPr txBox="1"/>
          <p:nvPr/>
        </p:nvSpPr>
        <p:spPr>
          <a:xfrm>
            <a:off x="6012976" y="4308902"/>
            <a:ext cx="2521424" cy="1938992"/>
          </a:xfrm>
          <a:prstGeom prst="rect">
            <a:avLst/>
          </a:prstGeom>
          <a:noFill/>
        </p:spPr>
        <p:txBody>
          <a:bodyPr wrap="square" rtlCol="0">
            <a:spAutoFit/>
          </a:bodyPr>
          <a:lstStyle/>
          <a:p>
            <a:r>
              <a:rPr lang="en-US" sz="2000" dirty="0" smtClean="0">
                <a:latin typeface="Times New Roman" panose="02020603050405020304" pitchFamily="18" charset="0"/>
                <a:cs typeface="Times New Roman" panose="02020603050405020304" pitchFamily="18" charset="0"/>
              </a:rPr>
              <a:t>This is a battery packaged for shipment with a Thermal Management System experiencing a thermal runaway </a:t>
            </a:r>
            <a:endParaRPr lang="en-US" sz="2000" dirty="0">
              <a:latin typeface="Times New Roman" panose="02020603050405020304" pitchFamily="18" charset="0"/>
              <a:cs typeface="Times New Roman" panose="02020603050405020304" pitchFamily="18" charset="0"/>
            </a:endParaRPr>
          </a:p>
        </p:txBody>
      </p:sp>
      <p:pic>
        <p:nvPicPr>
          <p:cNvPr id="8" name="Picture 7" descr="C:\Users\320745\Pictures\vlcsnap-2014-08-05-13h02m45s96.png"/>
          <p:cNvPicPr/>
          <p:nvPr/>
        </p:nvPicPr>
        <p:blipFill rotWithShape="1">
          <a:blip r:embed="rId4" cstate="print">
            <a:extLst>
              <a:ext uri="{28A0092B-C50C-407E-A947-70E740481C1C}">
                <a14:useLocalDpi xmlns:a14="http://schemas.microsoft.com/office/drawing/2010/main"/>
              </a:ext>
            </a:extLst>
          </a:blip>
          <a:srcRect l="8176" r="10063"/>
          <a:stretch/>
        </p:blipFill>
        <p:spPr bwMode="auto">
          <a:xfrm>
            <a:off x="533400" y="1486469"/>
            <a:ext cx="3048000" cy="2399731"/>
          </a:xfrm>
          <a:prstGeom prst="rect">
            <a:avLst/>
          </a:prstGeom>
          <a:ln>
            <a:noFill/>
          </a:ln>
          <a:effectLst>
            <a:outerShdw blurRad="292100" dist="139700" dir="2700000" algn="tl" rotWithShape="0">
              <a:srgbClr val="333333">
                <a:alpha val="65000"/>
              </a:srgbClr>
            </a:outerShdw>
          </a:effectLst>
        </p:spPr>
      </p:pic>
      <p:pic>
        <p:nvPicPr>
          <p:cNvPr id="9" name="Picture 8" descr="C:\Users\320745\Pictures\vlcsnap-2014-08-06-10h12m24s246.png"/>
          <p:cNvPicPr/>
          <p:nvPr/>
        </p:nvPicPr>
        <p:blipFill>
          <a:blip r:embed="rId5" cstate="print">
            <a:extLst>
              <a:ext uri="{28A0092B-C50C-407E-A947-70E740481C1C}">
                <a14:useLocalDpi xmlns:a14="http://schemas.microsoft.com/office/drawing/2010/main"/>
              </a:ext>
            </a:extLst>
          </a:blip>
          <a:srcRect/>
          <a:stretch>
            <a:fillRect/>
          </a:stretch>
        </p:blipFill>
        <p:spPr bwMode="auto">
          <a:xfrm>
            <a:off x="2723515" y="1143000"/>
            <a:ext cx="3849370" cy="2412365"/>
          </a:xfrm>
          <a:prstGeom prst="rect">
            <a:avLst/>
          </a:prstGeom>
          <a:ln>
            <a:noFill/>
          </a:ln>
          <a:effectLst>
            <a:outerShdw blurRad="292100" dist="139700" dir="2700000" algn="tl" rotWithShape="0">
              <a:srgbClr val="333333">
                <a:alpha val="65000"/>
              </a:srgbClr>
            </a:outerShdw>
          </a:effectLst>
        </p:spPr>
      </p:pic>
      <p:pic>
        <p:nvPicPr>
          <p:cNvPr id="11" name="Picture 10" descr="C:\Users\320745\Pictures\vlcsnap-2014-08-06-10h33m05s117.png"/>
          <p:cNvPicPr/>
          <p:nvPr/>
        </p:nvPicPr>
        <p:blipFill rotWithShape="1">
          <a:blip r:embed="rId6">
            <a:extLst>
              <a:ext uri="{28A0092B-C50C-407E-A947-70E740481C1C}">
                <a14:useLocalDpi xmlns:a14="http://schemas.microsoft.com/office/drawing/2010/main"/>
              </a:ext>
            </a:extLst>
          </a:blip>
          <a:srcRect l="36241" t="12211" r="30734" b="30198"/>
          <a:stretch/>
        </p:blipFill>
        <p:spPr bwMode="auto">
          <a:xfrm>
            <a:off x="5950424" y="1769660"/>
            <a:ext cx="2597624" cy="226894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253987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go II"/>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153400" y="228600"/>
            <a:ext cx="762000" cy="495300"/>
          </a:xfrm>
          <a:prstGeom prst="rect">
            <a:avLst/>
          </a:prstGeom>
          <a:noFill/>
        </p:spPr>
      </p:pic>
      <p:sp>
        <p:nvSpPr>
          <p:cNvPr id="6" name="Slide Number Placeholder 5"/>
          <p:cNvSpPr>
            <a:spLocks noGrp="1"/>
          </p:cNvSpPr>
          <p:nvPr>
            <p:ph type="sldNum" sz="quarter" idx="12"/>
          </p:nvPr>
        </p:nvSpPr>
        <p:spPr>
          <a:xfrm>
            <a:off x="6553200" y="6245225"/>
            <a:ext cx="2133600" cy="476250"/>
          </a:xfrm>
        </p:spPr>
        <p:txBody>
          <a:bodyPr/>
          <a:lstStyle/>
          <a:p>
            <a:fld id="{AC31D722-F7F3-4560-BEE3-A2CF5CFBABB1}" type="slidenum">
              <a:rPr lang="en-US"/>
              <a:pPr/>
              <a:t>8</a:t>
            </a:fld>
            <a:endParaRPr lang="en-US" dirty="0"/>
          </a:p>
        </p:txBody>
      </p:sp>
      <p:sp>
        <p:nvSpPr>
          <p:cNvPr id="10" name="TextBox 9"/>
          <p:cNvSpPr txBox="1"/>
          <p:nvPr/>
        </p:nvSpPr>
        <p:spPr>
          <a:xfrm>
            <a:off x="533400" y="381000"/>
            <a:ext cx="6400800" cy="338554"/>
          </a:xfrm>
          <a:prstGeom prst="rect">
            <a:avLst/>
          </a:prstGeom>
          <a:noFill/>
        </p:spPr>
        <p:txBody>
          <a:bodyPr wrap="square" rtlCol="0">
            <a:spAutoFit/>
          </a:bodyPr>
          <a:lstStyle/>
          <a:p>
            <a:r>
              <a:rPr lang="en-US" sz="1600" dirty="0" smtClean="0">
                <a:solidFill>
                  <a:schemeClr val="bg1">
                    <a:lumMod val="50000"/>
                  </a:schemeClr>
                </a:solidFill>
              </a:rPr>
              <a:t>Introduction</a:t>
            </a:r>
            <a:endParaRPr lang="en-US" sz="1600" dirty="0">
              <a:solidFill>
                <a:schemeClr val="bg1">
                  <a:lumMod val="50000"/>
                </a:schemeClr>
              </a:solidFill>
            </a:endParaRPr>
          </a:p>
        </p:txBody>
      </p:sp>
      <p:sp>
        <p:nvSpPr>
          <p:cNvPr id="7" name="TextBox 6"/>
          <p:cNvSpPr txBox="1"/>
          <p:nvPr/>
        </p:nvSpPr>
        <p:spPr>
          <a:xfrm>
            <a:off x="2931692" y="5975866"/>
            <a:ext cx="2819400" cy="461665"/>
          </a:xfrm>
          <a:prstGeom prst="rect">
            <a:avLst/>
          </a:prstGeom>
          <a:noFill/>
        </p:spPr>
        <p:txBody>
          <a:bodyPr wrap="square" rtlCol="0">
            <a:spAutoFit/>
          </a:bodyPr>
          <a:lstStyle/>
          <a:p>
            <a:pPr algn="ctr"/>
            <a:r>
              <a:rPr lang="en-US" sz="2400" dirty="0" smtClean="0">
                <a:latin typeface="Times New Roman" panose="02020603050405020304" pitchFamily="18" charset="0"/>
                <a:cs typeface="Times New Roman" panose="02020603050405020304" pitchFamily="18" charset="0"/>
              </a:rPr>
              <a:t>This is what’s left</a:t>
            </a:r>
            <a:endParaRPr lang="en-US" sz="2400" dirty="0">
              <a:latin typeface="Times New Roman" panose="02020603050405020304" pitchFamily="18" charset="0"/>
              <a:cs typeface="Times New Roman" panose="02020603050405020304" pitchFamily="18" charset="0"/>
            </a:endParaRPr>
          </a:p>
        </p:txBody>
      </p:sp>
      <p:pic>
        <p:nvPicPr>
          <p:cNvPr id="8" name="Picture 2" descr="C:\Users\320745\Desktop\Multi-cell\Round 7\Round 7 pics Testing July 2014\DSC02494.JPG"/>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762000" y="1219200"/>
            <a:ext cx="2111077" cy="434339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9" name="Picture 8" descr="C:\Documents and Settings\dhaval dadia\Desktop\UPS 6 Dubai Pictures 012.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776289" y="723900"/>
            <a:ext cx="4157911" cy="311843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1" name="Picture 6" descr="CSR000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67200" y="2848708"/>
            <a:ext cx="4425764" cy="294249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7949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go II"/>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153400" y="228600"/>
            <a:ext cx="762000" cy="495300"/>
          </a:xfrm>
          <a:prstGeom prst="rect">
            <a:avLst/>
          </a:prstGeom>
          <a:noFill/>
        </p:spPr>
      </p:pic>
      <p:sp>
        <p:nvSpPr>
          <p:cNvPr id="6" name="Slide Number Placeholder 5"/>
          <p:cNvSpPr>
            <a:spLocks noGrp="1"/>
          </p:cNvSpPr>
          <p:nvPr>
            <p:ph type="sldNum" sz="quarter" idx="12"/>
          </p:nvPr>
        </p:nvSpPr>
        <p:spPr>
          <a:xfrm>
            <a:off x="6553200" y="6245225"/>
            <a:ext cx="2133600" cy="476250"/>
          </a:xfrm>
        </p:spPr>
        <p:txBody>
          <a:bodyPr/>
          <a:lstStyle/>
          <a:p>
            <a:fld id="{AC31D722-F7F3-4560-BEE3-A2CF5CFBABB1}" type="slidenum">
              <a:rPr lang="en-US"/>
              <a:pPr/>
              <a:t>9</a:t>
            </a:fld>
            <a:endParaRPr lang="en-US" dirty="0"/>
          </a:p>
        </p:txBody>
      </p:sp>
      <p:sp>
        <p:nvSpPr>
          <p:cNvPr id="10" name="TextBox 9"/>
          <p:cNvSpPr txBox="1"/>
          <p:nvPr/>
        </p:nvSpPr>
        <p:spPr>
          <a:xfrm>
            <a:off x="533400" y="381000"/>
            <a:ext cx="6400800" cy="338554"/>
          </a:xfrm>
          <a:prstGeom prst="rect">
            <a:avLst/>
          </a:prstGeom>
          <a:noFill/>
        </p:spPr>
        <p:txBody>
          <a:bodyPr wrap="square" rtlCol="0">
            <a:spAutoFit/>
          </a:bodyPr>
          <a:lstStyle/>
          <a:p>
            <a:r>
              <a:rPr lang="en-US" sz="1600" dirty="0" smtClean="0">
                <a:solidFill>
                  <a:schemeClr val="bg1">
                    <a:lumMod val="50000"/>
                  </a:schemeClr>
                </a:solidFill>
              </a:rPr>
              <a:t>Introduction</a:t>
            </a:r>
            <a:endParaRPr lang="en-US" sz="1600" dirty="0">
              <a:solidFill>
                <a:schemeClr val="bg1">
                  <a:lumMod val="50000"/>
                </a:schemeClr>
              </a:solidFill>
            </a:endParaRPr>
          </a:p>
        </p:txBody>
      </p:sp>
      <p:sp>
        <p:nvSpPr>
          <p:cNvPr id="2" name="TextBox 1"/>
          <p:cNvSpPr txBox="1"/>
          <p:nvPr/>
        </p:nvSpPr>
        <p:spPr>
          <a:xfrm>
            <a:off x="762000" y="1066800"/>
            <a:ext cx="7467600" cy="4401205"/>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One characteristic of a cell going into thermal runaway is that it continues to increase in temperature until it vents.  This temperature is often in excess of the temperature required for adjacent cells to go into thermal runaway</a:t>
            </a:r>
            <a:r>
              <a:rPr lang="en-US" sz="2000" dirty="0" smtClean="0">
                <a:latin typeface="Times New Roman" panose="02020603050405020304" pitchFamily="18" charset="0"/>
                <a:cs typeface="Times New Roman" panose="02020603050405020304" pitchFamily="18" charset="0"/>
              </a:rPr>
              <a:t>.  Therefore when one cell goes into thermal runaway it usually propagates to the adjacent cells.</a:t>
            </a:r>
          </a:p>
          <a:p>
            <a:endParaRPr lang="en-US" sz="2000" dirty="0">
              <a:latin typeface="Times New Roman" panose="02020603050405020304" pitchFamily="18" charset="0"/>
              <a:cs typeface="Times New Roman" panose="02020603050405020304" pitchFamily="18" charset="0"/>
            </a:endParaRPr>
          </a:p>
          <a:p>
            <a:r>
              <a:rPr lang="en-US" sz="2000" dirty="0" smtClean="0">
                <a:latin typeface="Times New Roman" panose="02020603050405020304" pitchFamily="18" charset="0"/>
                <a:cs typeface="Times New Roman" panose="02020603050405020304" pitchFamily="18" charset="0"/>
              </a:rPr>
              <a:t>There are multiple ways of trying to contain the detrimental effects of a thermal runaway.  The methods are usually contained in two categories:</a:t>
            </a:r>
          </a:p>
          <a:p>
            <a:pPr marL="457200" indent="-457200">
              <a:buAutoNum type="arabicParenR"/>
            </a:pPr>
            <a:r>
              <a:rPr lang="en-US" sz="2000" dirty="0" smtClean="0">
                <a:latin typeface="Times New Roman" panose="02020603050405020304" pitchFamily="18" charset="0"/>
                <a:cs typeface="Times New Roman" panose="02020603050405020304" pitchFamily="18" charset="0"/>
              </a:rPr>
              <a:t>Brute Force </a:t>
            </a:r>
          </a:p>
          <a:p>
            <a:pPr marL="457200" indent="-457200">
              <a:buAutoNum type="arabicParenR"/>
            </a:pPr>
            <a:r>
              <a:rPr lang="en-US" sz="2000" dirty="0" smtClean="0">
                <a:latin typeface="Times New Roman" panose="02020603050405020304" pitchFamily="18" charset="0"/>
                <a:cs typeface="Times New Roman" panose="02020603050405020304" pitchFamily="18" charset="0"/>
              </a:rPr>
              <a:t>Thermal Management</a:t>
            </a:r>
            <a:endParaRPr lang="en-US" sz="2000" dirty="0">
              <a:latin typeface="Times New Roman" panose="02020603050405020304" pitchFamily="18" charset="0"/>
              <a:cs typeface="Times New Roman" panose="02020603050405020304" pitchFamily="18" charset="0"/>
            </a:endParaRPr>
          </a:p>
          <a:p>
            <a:endParaRPr lang="en-US" sz="2000" dirty="0">
              <a:latin typeface="Times New Roman" panose="02020603050405020304" pitchFamily="18" charset="0"/>
              <a:cs typeface="Times New Roman" panose="02020603050405020304" pitchFamily="18" charset="0"/>
            </a:endParaRPr>
          </a:p>
          <a:p>
            <a:r>
              <a:rPr lang="en-US" sz="2000" dirty="0" smtClean="0">
                <a:latin typeface="Times New Roman" panose="02020603050405020304" pitchFamily="18" charset="0"/>
                <a:cs typeface="Times New Roman" panose="02020603050405020304" pitchFamily="18" charset="0"/>
              </a:rPr>
              <a:t>FedEx </a:t>
            </a:r>
            <a:r>
              <a:rPr lang="en-US" sz="2000" dirty="0">
                <a:latin typeface="Times New Roman" panose="02020603050405020304" pitchFamily="18" charset="0"/>
                <a:cs typeface="Times New Roman" panose="02020603050405020304" pitchFamily="18" charset="0"/>
              </a:rPr>
              <a:t>has concentrated resources on thermal management; </a:t>
            </a:r>
            <a:r>
              <a:rPr lang="en-US" sz="2000" dirty="0" smtClean="0">
                <a:latin typeface="Times New Roman" panose="02020603050405020304" pitchFamily="18" charset="0"/>
                <a:cs typeface="Times New Roman" panose="02020603050405020304" pitchFamily="18" charset="0"/>
              </a:rPr>
              <a:t>the cooling of the cell experiencing the thermal event thus preventing </a:t>
            </a:r>
            <a:r>
              <a:rPr lang="en-US" sz="2000" dirty="0">
                <a:latin typeface="Times New Roman" panose="02020603050405020304" pitchFamily="18" charset="0"/>
                <a:cs typeface="Times New Roman" panose="02020603050405020304" pitchFamily="18" charset="0"/>
              </a:rPr>
              <a:t>the propagation of a thermal runaway.</a:t>
            </a:r>
          </a:p>
        </p:txBody>
      </p:sp>
    </p:spTree>
    <p:extLst>
      <p:ext uri="{BB962C8B-B14F-4D97-AF65-F5344CB8AC3E}">
        <p14:creationId xmlns:p14="http://schemas.microsoft.com/office/powerpoint/2010/main" val="32561985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316</TotalTime>
  <Words>689</Words>
  <Application>Microsoft Office PowerPoint</Application>
  <PresentationFormat>On-screen Show (4:3)</PresentationFormat>
  <Paragraphs>97</Paragraphs>
  <Slides>18</Slides>
  <Notes>0</Notes>
  <HiddenSlides>0</HiddenSlides>
  <MMClips>0</MMClips>
  <ScaleCrop>false</ScaleCrop>
  <HeadingPairs>
    <vt:vector size="4" baseType="variant">
      <vt:variant>
        <vt:lpstr>Theme</vt:lpstr>
      </vt:variant>
      <vt:variant>
        <vt:i4>3</vt:i4>
      </vt:variant>
      <vt:variant>
        <vt:lpstr>Slide Titles</vt:lpstr>
      </vt:variant>
      <vt:variant>
        <vt:i4>18</vt:i4>
      </vt:variant>
    </vt:vector>
  </HeadingPairs>
  <TitlesOfParts>
    <vt:vector size="21" baseType="lpstr">
      <vt:lpstr>Office Theme</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FedEx</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FedEx Administrator</dc:creator>
  <cp:lastModifiedBy>Horner, April CTR (FAA)</cp:lastModifiedBy>
  <cp:revision>48</cp:revision>
  <dcterms:created xsi:type="dcterms:W3CDTF">2016-04-27T17:59:15Z</dcterms:created>
  <dcterms:modified xsi:type="dcterms:W3CDTF">2016-09-13T19:46:13Z</dcterms:modified>
</cp:coreProperties>
</file>