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mp4" ContentType="video/unknown"/>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31"/>
  </p:notesMasterIdLst>
  <p:sldIdLst>
    <p:sldId id="256" r:id="rId2"/>
    <p:sldId id="277" r:id="rId3"/>
    <p:sldId id="315" r:id="rId4"/>
    <p:sldId id="317" r:id="rId5"/>
    <p:sldId id="394" r:id="rId6"/>
    <p:sldId id="318" r:id="rId7"/>
    <p:sldId id="336" r:id="rId8"/>
    <p:sldId id="338" r:id="rId9"/>
    <p:sldId id="340" r:id="rId10"/>
    <p:sldId id="342" r:id="rId11"/>
    <p:sldId id="364" r:id="rId12"/>
    <p:sldId id="374" r:id="rId13"/>
    <p:sldId id="345" r:id="rId14"/>
    <p:sldId id="377" r:id="rId15"/>
    <p:sldId id="386" r:id="rId16"/>
    <p:sldId id="387" r:id="rId17"/>
    <p:sldId id="380" r:id="rId18"/>
    <p:sldId id="390" r:id="rId19"/>
    <p:sldId id="392" r:id="rId20"/>
    <p:sldId id="373" r:id="rId21"/>
    <p:sldId id="389" r:id="rId22"/>
    <p:sldId id="381" r:id="rId23"/>
    <p:sldId id="399" r:id="rId24"/>
    <p:sldId id="395" r:id="rId25"/>
    <p:sldId id="401" r:id="rId26"/>
    <p:sldId id="402" r:id="rId27"/>
    <p:sldId id="398" r:id="rId28"/>
    <p:sldId id="404" r:id="rId29"/>
    <p:sldId id="403" r:id="rId30"/>
  </p:sldIdLst>
  <p:sldSz cx="9144000" cy="6858000" type="screen4x3"/>
  <p:notesSz cx="6858000" cy="9144000"/>
  <p:defaultTextStyle>
    <a:defPPr>
      <a:defRPr lang="it-IT"/>
    </a:defPPr>
    <a:lvl1pPr algn="l" rtl="0" eaLnBrk="0" fontAlgn="base" hangingPunct="0">
      <a:spcBef>
        <a:spcPct val="0"/>
      </a:spcBef>
      <a:spcAft>
        <a:spcPct val="0"/>
      </a:spcAft>
      <a:defRPr b="1" kern="1200">
        <a:solidFill>
          <a:schemeClr val="tx1"/>
        </a:solidFill>
        <a:latin typeface="Arial" charset="0"/>
        <a:ea typeface="MS PGothic" charset="0"/>
        <a:cs typeface="MS PGothic" charset="0"/>
      </a:defRPr>
    </a:lvl1pPr>
    <a:lvl2pPr marL="457200" algn="l" rtl="0" eaLnBrk="0" fontAlgn="base" hangingPunct="0">
      <a:spcBef>
        <a:spcPct val="0"/>
      </a:spcBef>
      <a:spcAft>
        <a:spcPct val="0"/>
      </a:spcAft>
      <a:defRPr b="1" kern="1200">
        <a:solidFill>
          <a:schemeClr val="tx1"/>
        </a:solidFill>
        <a:latin typeface="Arial" charset="0"/>
        <a:ea typeface="MS PGothic" charset="0"/>
        <a:cs typeface="MS PGothic" charset="0"/>
      </a:defRPr>
    </a:lvl2pPr>
    <a:lvl3pPr marL="914400" algn="l" rtl="0" eaLnBrk="0" fontAlgn="base" hangingPunct="0">
      <a:spcBef>
        <a:spcPct val="0"/>
      </a:spcBef>
      <a:spcAft>
        <a:spcPct val="0"/>
      </a:spcAft>
      <a:defRPr b="1" kern="1200">
        <a:solidFill>
          <a:schemeClr val="tx1"/>
        </a:solidFill>
        <a:latin typeface="Arial" charset="0"/>
        <a:ea typeface="MS PGothic" charset="0"/>
        <a:cs typeface="MS PGothic" charset="0"/>
      </a:defRPr>
    </a:lvl3pPr>
    <a:lvl4pPr marL="1371600" algn="l" rtl="0" eaLnBrk="0" fontAlgn="base" hangingPunct="0">
      <a:spcBef>
        <a:spcPct val="0"/>
      </a:spcBef>
      <a:spcAft>
        <a:spcPct val="0"/>
      </a:spcAft>
      <a:defRPr b="1" kern="1200">
        <a:solidFill>
          <a:schemeClr val="tx1"/>
        </a:solidFill>
        <a:latin typeface="Arial" charset="0"/>
        <a:ea typeface="MS PGothic" charset="0"/>
        <a:cs typeface="MS PGothic" charset="0"/>
      </a:defRPr>
    </a:lvl4pPr>
    <a:lvl5pPr marL="1828800" algn="l" rtl="0" eaLnBrk="0" fontAlgn="base" hangingPunct="0">
      <a:spcBef>
        <a:spcPct val="0"/>
      </a:spcBef>
      <a:spcAft>
        <a:spcPct val="0"/>
      </a:spcAft>
      <a:defRPr b="1" kern="1200">
        <a:solidFill>
          <a:schemeClr val="tx1"/>
        </a:solidFill>
        <a:latin typeface="Arial" charset="0"/>
        <a:ea typeface="MS PGothic" charset="0"/>
        <a:cs typeface="MS PGothic" charset="0"/>
      </a:defRPr>
    </a:lvl5pPr>
    <a:lvl6pPr marL="2286000" algn="l" defTabSz="457200" rtl="0" eaLnBrk="1" latinLnBrk="0" hangingPunct="1">
      <a:defRPr b="1" kern="1200">
        <a:solidFill>
          <a:schemeClr val="tx1"/>
        </a:solidFill>
        <a:latin typeface="Arial" charset="0"/>
        <a:ea typeface="MS PGothic" charset="0"/>
        <a:cs typeface="MS PGothic" charset="0"/>
      </a:defRPr>
    </a:lvl6pPr>
    <a:lvl7pPr marL="2743200" algn="l" defTabSz="457200" rtl="0" eaLnBrk="1" latinLnBrk="0" hangingPunct="1">
      <a:defRPr b="1" kern="1200">
        <a:solidFill>
          <a:schemeClr val="tx1"/>
        </a:solidFill>
        <a:latin typeface="Arial" charset="0"/>
        <a:ea typeface="MS PGothic" charset="0"/>
        <a:cs typeface="MS PGothic" charset="0"/>
      </a:defRPr>
    </a:lvl7pPr>
    <a:lvl8pPr marL="3200400" algn="l" defTabSz="457200" rtl="0" eaLnBrk="1" latinLnBrk="0" hangingPunct="1">
      <a:defRPr b="1" kern="1200">
        <a:solidFill>
          <a:schemeClr val="tx1"/>
        </a:solidFill>
        <a:latin typeface="Arial" charset="0"/>
        <a:ea typeface="MS PGothic" charset="0"/>
        <a:cs typeface="MS PGothic" charset="0"/>
      </a:defRPr>
    </a:lvl8pPr>
    <a:lvl9pPr marL="3657600" algn="l" defTabSz="457200" rtl="0" eaLnBrk="1" latinLnBrk="0" hangingPunct="1">
      <a:defRPr b="1" kern="1200">
        <a:solidFill>
          <a:schemeClr val="tx1"/>
        </a:solidFill>
        <a:latin typeface="Arial" charset="0"/>
        <a:ea typeface="MS PGothic" charset="0"/>
        <a:cs typeface="MS PGothic"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aren" initials="canaren"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3" d="100"/>
          <a:sy n="103" d="100"/>
        </p:scale>
        <p:origin x="-816" y="176"/>
      </p:cViewPr>
      <p:guideLst>
        <p:guide orient="horz" pos="2160"/>
        <p:guide pos="2880"/>
      </p:guideLst>
    </p:cSldViewPr>
  </p:slideViewPr>
  <p:outlineViewPr>
    <p:cViewPr>
      <p:scale>
        <a:sx n="33" d="100"/>
        <a:sy n="33" d="100"/>
      </p:scale>
      <p:origin x="0" y="3342"/>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commentAuthors" Target="commentAuthors.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6-09-12T12:10:36.743" idx="3">
    <p:pos x="10" y="10"/>
    <p:text>rimpiazziam</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b="0">
                <a:latin typeface="Arial" charset="0"/>
                <a:ea typeface="+mn-ea"/>
                <a:cs typeface="+mn-cs"/>
              </a:defRPr>
            </a:lvl1pPr>
          </a:lstStyle>
          <a:p>
            <a:pPr>
              <a:defRPr/>
            </a:pPr>
            <a:endParaRPr lang="it-IT"/>
          </a:p>
        </p:txBody>
      </p:sp>
      <p:sp>
        <p:nvSpPr>
          <p:cNvPr id="2355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cs typeface="+mn-cs"/>
              </a:defRPr>
            </a:lvl1pPr>
          </a:lstStyle>
          <a:p>
            <a:pPr>
              <a:defRPr/>
            </a:pPr>
            <a:endParaRPr lang="it-IT"/>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2355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b="0">
                <a:latin typeface="Arial" charset="0"/>
                <a:ea typeface="+mn-ea"/>
                <a:cs typeface="+mn-cs"/>
              </a:defRPr>
            </a:lvl1pPr>
          </a:lstStyle>
          <a:p>
            <a:pPr>
              <a:defRPr/>
            </a:pPr>
            <a:endParaRPr lang="it-IT"/>
          </a:p>
        </p:txBody>
      </p:sp>
      <p:sp>
        <p:nvSpPr>
          <p:cNvPr id="2355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lvl1pPr>
          </a:lstStyle>
          <a:p>
            <a:fld id="{67914ABD-56B3-284B-B193-DAE8512A954C}" type="slidenum">
              <a:rPr lang="it-IT"/>
              <a:pPr/>
              <a:t>‹n.›</a:t>
            </a:fld>
            <a:endParaRPr lang="it-IT"/>
          </a:p>
        </p:txBody>
      </p:sp>
    </p:spTree>
    <p:extLst>
      <p:ext uri="{BB962C8B-B14F-4D97-AF65-F5344CB8AC3E}">
        <p14:creationId xmlns:p14="http://schemas.microsoft.com/office/powerpoint/2010/main" val="4397474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egnaposto immagine diapositiva 1"/>
          <p:cNvSpPr>
            <a:spLocks noGrp="1" noRot="1" noChangeAspect="1" noTextEdit="1"/>
          </p:cNvSpPr>
          <p:nvPr>
            <p:ph type="sldImg"/>
          </p:nvPr>
        </p:nvSpPr>
        <p:spPr>
          <a:ln/>
        </p:spPr>
      </p:sp>
      <p:sp>
        <p:nvSpPr>
          <p:cNvPr id="52227" name="Segnaposto note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ea typeface="ＭＳ Ｐゴシック" charset="0"/>
              <a:cs typeface="+mn-cs"/>
            </a:endParaRPr>
          </a:p>
        </p:txBody>
      </p:sp>
      <p:sp>
        <p:nvSpPr>
          <p:cNvPr id="5124" name="Segnaposto numero diapositiva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MS PGothic" charset="0"/>
                <a:cs typeface="MS PGothic" charset="0"/>
              </a:defRPr>
            </a:lvl1pPr>
            <a:lvl2pPr marL="742950" indent="-285750">
              <a:defRPr b="1">
                <a:solidFill>
                  <a:schemeClr val="tx1"/>
                </a:solidFill>
                <a:latin typeface="Arial" charset="0"/>
                <a:ea typeface="MS PGothic" charset="0"/>
                <a:cs typeface="MS PGothic" charset="0"/>
              </a:defRPr>
            </a:lvl2pPr>
            <a:lvl3pPr marL="1143000" indent="-228600">
              <a:defRPr b="1">
                <a:solidFill>
                  <a:schemeClr val="tx1"/>
                </a:solidFill>
                <a:latin typeface="Arial" charset="0"/>
                <a:ea typeface="MS PGothic" charset="0"/>
                <a:cs typeface="MS PGothic" charset="0"/>
              </a:defRPr>
            </a:lvl3pPr>
            <a:lvl4pPr marL="1600200" indent="-228600">
              <a:defRPr b="1">
                <a:solidFill>
                  <a:schemeClr val="tx1"/>
                </a:solidFill>
                <a:latin typeface="Arial" charset="0"/>
                <a:ea typeface="MS PGothic" charset="0"/>
                <a:cs typeface="MS PGothic" charset="0"/>
              </a:defRPr>
            </a:lvl4pPr>
            <a:lvl5pPr marL="2057400" indent="-228600">
              <a:defRPr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b="1">
                <a:solidFill>
                  <a:schemeClr val="tx1"/>
                </a:solidFill>
                <a:latin typeface="Arial" charset="0"/>
                <a:ea typeface="MS PGothic" charset="0"/>
                <a:cs typeface="MS PGothic" charset="0"/>
              </a:defRPr>
            </a:lvl9pPr>
          </a:lstStyle>
          <a:p>
            <a:fld id="{5762537E-FB72-0546-BEE3-C036A868BB26}" type="slidenum">
              <a:rPr lang="it-IT" b="0"/>
              <a:pPr/>
              <a:t>1</a:t>
            </a:fld>
            <a:endParaRPr lang="it-IT" b="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a:lstStyle/>
          <a:p>
            <a:pPr>
              <a:defRPr/>
            </a:pPr>
            <a:endParaRPr lang="en-GB" dirty="0">
              <a:ea typeface="MS PGothic" charset="0"/>
            </a:endParaRPr>
          </a:p>
        </p:txBody>
      </p:sp>
      <p:sp>
        <p:nvSpPr>
          <p:cNvPr id="40964"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MS PGothic" charset="0"/>
                <a:cs typeface="MS PGothic" charset="0"/>
              </a:defRPr>
            </a:lvl1pPr>
            <a:lvl2pPr marL="742950" indent="-285750">
              <a:defRPr b="1">
                <a:solidFill>
                  <a:schemeClr val="tx1"/>
                </a:solidFill>
                <a:latin typeface="Arial" charset="0"/>
                <a:ea typeface="MS PGothic" charset="0"/>
                <a:cs typeface="MS PGothic" charset="0"/>
              </a:defRPr>
            </a:lvl2pPr>
            <a:lvl3pPr marL="1143000" indent="-228600">
              <a:defRPr b="1">
                <a:solidFill>
                  <a:schemeClr val="tx1"/>
                </a:solidFill>
                <a:latin typeface="Arial" charset="0"/>
                <a:ea typeface="MS PGothic" charset="0"/>
                <a:cs typeface="MS PGothic" charset="0"/>
              </a:defRPr>
            </a:lvl3pPr>
            <a:lvl4pPr marL="1600200" indent="-228600">
              <a:defRPr b="1">
                <a:solidFill>
                  <a:schemeClr val="tx1"/>
                </a:solidFill>
                <a:latin typeface="Arial" charset="0"/>
                <a:ea typeface="MS PGothic" charset="0"/>
                <a:cs typeface="MS PGothic" charset="0"/>
              </a:defRPr>
            </a:lvl4pPr>
            <a:lvl5pPr marL="2057400" indent="-228600">
              <a:defRPr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b="1">
                <a:solidFill>
                  <a:schemeClr val="tx1"/>
                </a:solidFill>
                <a:latin typeface="Arial" charset="0"/>
                <a:ea typeface="MS PGothic" charset="0"/>
                <a:cs typeface="MS PGothic" charset="0"/>
              </a:defRPr>
            </a:lvl9pPr>
          </a:lstStyle>
          <a:p>
            <a:fld id="{1D7A21A5-83FE-6847-81AA-0E579D6870E3}" type="slidenum">
              <a:rPr lang="it-IT" b="0"/>
              <a:pPr/>
              <a:t>29</a:t>
            </a:fld>
            <a:endParaRPr lang="it-IT" b="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egnaposto immagine diapositiva 1"/>
          <p:cNvSpPr>
            <a:spLocks noGrp="1" noRot="1" noChangeAspect="1" noTextEdit="1"/>
          </p:cNvSpPr>
          <p:nvPr>
            <p:ph type="sldImg"/>
          </p:nvPr>
        </p:nvSpPr>
        <p:spPr>
          <a:ln/>
        </p:spPr>
      </p:sp>
      <p:sp>
        <p:nvSpPr>
          <p:cNvPr id="18435" name="Segnaposto note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a:lstStyle/>
          <a:p>
            <a:pPr>
              <a:defRPr/>
            </a:pPr>
            <a:endParaRPr lang="en-US">
              <a:ea typeface="MS PGothic" charset="0"/>
            </a:endParaRPr>
          </a:p>
        </p:txBody>
      </p:sp>
      <p:sp>
        <p:nvSpPr>
          <p:cNvPr id="27652" name="Segnaposto numero diapositiva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MS PGothic" charset="0"/>
                <a:cs typeface="MS PGothic" charset="0"/>
              </a:defRPr>
            </a:lvl1pPr>
            <a:lvl2pPr marL="742950" indent="-285750">
              <a:defRPr b="1">
                <a:solidFill>
                  <a:schemeClr val="tx1"/>
                </a:solidFill>
                <a:latin typeface="Arial" charset="0"/>
                <a:ea typeface="MS PGothic" charset="0"/>
                <a:cs typeface="MS PGothic" charset="0"/>
              </a:defRPr>
            </a:lvl2pPr>
            <a:lvl3pPr marL="1143000" indent="-228600">
              <a:defRPr b="1">
                <a:solidFill>
                  <a:schemeClr val="tx1"/>
                </a:solidFill>
                <a:latin typeface="Arial" charset="0"/>
                <a:ea typeface="MS PGothic" charset="0"/>
                <a:cs typeface="MS PGothic" charset="0"/>
              </a:defRPr>
            </a:lvl3pPr>
            <a:lvl4pPr marL="1600200" indent="-228600">
              <a:defRPr b="1">
                <a:solidFill>
                  <a:schemeClr val="tx1"/>
                </a:solidFill>
                <a:latin typeface="Arial" charset="0"/>
                <a:ea typeface="MS PGothic" charset="0"/>
                <a:cs typeface="MS PGothic" charset="0"/>
              </a:defRPr>
            </a:lvl4pPr>
            <a:lvl5pPr marL="2057400" indent="-228600">
              <a:defRPr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b="1">
                <a:solidFill>
                  <a:schemeClr val="tx1"/>
                </a:solidFill>
                <a:latin typeface="Arial" charset="0"/>
                <a:ea typeface="MS PGothic" charset="0"/>
                <a:cs typeface="MS PGothic" charset="0"/>
              </a:defRPr>
            </a:lvl9pPr>
          </a:lstStyle>
          <a:p>
            <a:fld id="{90B03CDA-6C57-A346-BD97-5A3483976AEF}" type="slidenum">
              <a:rPr lang="it-IT" b="0"/>
              <a:pPr/>
              <a:t>20</a:t>
            </a:fld>
            <a:endParaRPr lang="it-IT" b="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a:lstStyle/>
          <a:p>
            <a:pPr>
              <a:defRPr/>
            </a:pPr>
            <a:endParaRPr lang="en-GB">
              <a:ea typeface="MS PGothic" charset="0"/>
            </a:endParaRPr>
          </a:p>
        </p:txBody>
      </p:sp>
      <p:sp>
        <p:nvSpPr>
          <p:cNvPr id="30724"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MS PGothic" charset="0"/>
                <a:cs typeface="MS PGothic" charset="0"/>
              </a:defRPr>
            </a:lvl1pPr>
            <a:lvl2pPr marL="742950" indent="-285750">
              <a:defRPr b="1">
                <a:solidFill>
                  <a:schemeClr val="tx1"/>
                </a:solidFill>
                <a:latin typeface="Arial" charset="0"/>
                <a:ea typeface="MS PGothic" charset="0"/>
                <a:cs typeface="MS PGothic" charset="0"/>
              </a:defRPr>
            </a:lvl2pPr>
            <a:lvl3pPr marL="1143000" indent="-228600">
              <a:defRPr b="1">
                <a:solidFill>
                  <a:schemeClr val="tx1"/>
                </a:solidFill>
                <a:latin typeface="Arial" charset="0"/>
                <a:ea typeface="MS PGothic" charset="0"/>
                <a:cs typeface="MS PGothic" charset="0"/>
              </a:defRPr>
            </a:lvl3pPr>
            <a:lvl4pPr marL="1600200" indent="-228600">
              <a:defRPr b="1">
                <a:solidFill>
                  <a:schemeClr val="tx1"/>
                </a:solidFill>
                <a:latin typeface="Arial" charset="0"/>
                <a:ea typeface="MS PGothic" charset="0"/>
                <a:cs typeface="MS PGothic" charset="0"/>
              </a:defRPr>
            </a:lvl4pPr>
            <a:lvl5pPr marL="2057400" indent="-228600">
              <a:defRPr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b="1">
                <a:solidFill>
                  <a:schemeClr val="tx1"/>
                </a:solidFill>
                <a:latin typeface="Arial" charset="0"/>
                <a:ea typeface="MS PGothic" charset="0"/>
                <a:cs typeface="MS PGothic" charset="0"/>
              </a:defRPr>
            </a:lvl9pPr>
          </a:lstStyle>
          <a:p>
            <a:fld id="{619745EE-BAD9-F84D-878B-28FF77F66960}" type="slidenum">
              <a:rPr lang="it-IT" b="0"/>
              <a:pPr/>
              <a:t>22</a:t>
            </a:fld>
            <a:endParaRPr lang="it-IT" b="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a:lstStyle/>
          <a:p>
            <a:pPr>
              <a:defRPr/>
            </a:pPr>
            <a:endParaRPr lang="en-GB">
              <a:ea typeface="MS PGothic" charset="0"/>
            </a:endParaRPr>
          </a:p>
        </p:txBody>
      </p:sp>
      <p:sp>
        <p:nvSpPr>
          <p:cNvPr id="32772"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MS PGothic" charset="0"/>
                <a:cs typeface="MS PGothic" charset="0"/>
              </a:defRPr>
            </a:lvl1pPr>
            <a:lvl2pPr marL="742950" indent="-285750">
              <a:defRPr b="1">
                <a:solidFill>
                  <a:schemeClr val="tx1"/>
                </a:solidFill>
                <a:latin typeface="Arial" charset="0"/>
                <a:ea typeface="MS PGothic" charset="0"/>
                <a:cs typeface="MS PGothic" charset="0"/>
              </a:defRPr>
            </a:lvl2pPr>
            <a:lvl3pPr marL="1143000" indent="-228600">
              <a:defRPr b="1">
                <a:solidFill>
                  <a:schemeClr val="tx1"/>
                </a:solidFill>
                <a:latin typeface="Arial" charset="0"/>
                <a:ea typeface="MS PGothic" charset="0"/>
                <a:cs typeface="MS PGothic" charset="0"/>
              </a:defRPr>
            </a:lvl3pPr>
            <a:lvl4pPr marL="1600200" indent="-228600">
              <a:defRPr b="1">
                <a:solidFill>
                  <a:schemeClr val="tx1"/>
                </a:solidFill>
                <a:latin typeface="Arial" charset="0"/>
                <a:ea typeface="MS PGothic" charset="0"/>
                <a:cs typeface="MS PGothic" charset="0"/>
              </a:defRPr>
            </a:lvl4pPr>
            <a:lvl5pPr marL="2057400" indent="-228600">
              <a:defRPr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b="1">
                <a:solidFill>
                  <a:schemeClr val="tx1"/>
                </a:solidFill>
                <a:latin typeface="Arial" charset="0"/>
                <a:ea typeface="MS PGothic" charset="0"/>
                <a:cs typeface="MS PGothic" charset="0"/>
              </a:defRPr>
            </a:lvl9pPr>
          </a:lstStyle>
          <a:p>
            <a:fld id="{3AF5D892-3E92-EA40-9215-027681884303}" type="slidenum">
              <a:rPr lang="it-IT" b="0"/>
              <a:pPr/>
              <a:t>23</a:t>
            </a:fld>
            <a:endParaRPr lang="it-IT" b="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a:lstStyle/>
          <a:p>
            <a:pPr>
              <a:defRPr/>
            </a:pPr>
            <a:endParaRPr lang="en-GB">
              <a:ea typeface="MS PGothic" charset="0"/>
            </a:endParaRPr>
          </a:p>
        </p:txBody>
      </p:sp>
      <p:sp>
        <p:nvSpPr>
          <p:cNvPr id="34820"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MS PGothic" charset="0"/>
                <a:cs typeface="MS PGothic" charset="0"/>
              </a:defRPr>
            </a:lvl1pPr>
            <a:lvl2pPr marL="742950" indent="-285750">
              <a:defRPr b="1">
                <a:solidFill>
                  <a:schemeClr val="tx1"/>
                </a:solidFill>
                <a:latin typeface="Arial" charset="0"/>
                <a:ea typeface="MS PGothic" charset="0"/>
                <a:cs typeface="MS PGothic" charset="0"/>
              </a:defRPr>
            </a:lvl2pPr>
            <a:lvl3pPr marL="1143000" indent="-228600">
              <a:defRPr b="1">
                <a:solidFill>
                  <a:schemeClr val="tx1"/>
                </a:solidFill>
                <a:latin typeface="Arial" charset="0"/>
                <a:ea typeface="MS PGothic" charset="0"/>
                <a:cs typeface="MS PGothic" charset="0"/>
              </a:defRPr>
            </a:lvl3pPr>
            <a:lvl4pPr marL="1600200" indent="-228600">
              <a:defRPr b="1">
                <a:solidFill>
                  <a:schemeClr val="tx1"/>
                </a:solidFill>
                <a:latin typeface="Arial" charset="0"/>
                <a:ea typeface="MS PGothic" charset="0"/>
                <a:cs typeface="MS PGothic" charset="0"/>
              </a:defRPr>
            </a:lvl4pPr>
            <a:lvl5pPr marL="2057400" indent="-228600">
              <a:defRPr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b="1">
                <a:solidFill>
                  <a:schemeClr val="tx1"/>
                </a:solidFill>
                <a:latin typeface="Arial" charset="0"/>
                <a:ea typeface="MS PGothic" charset="0"/>
                <a:cs typeface="MS PGothic" charset="0"/>
              </a:defRPr>
            </a:lvl9pPr>
          </a:lstStyle>
          <a:p>
            <a:fld id="{D026D696-1175-D04A-93BB-02E82D2035C8}" type="slidenum">
              <a:rPr lang="it-IT" b="0"/>
              <a:pPr/>
              <a:t>24</a:t>
            </a:fld>
            <a:endParaRPr lang="it-IT" b="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a:lstStyle/>
          <a:p>
            <a:pPr>
              <a:defRPr/>
            </a:pPr>
            <a:endParaRPr lang="en-GB">
              <a:ea typeface="MS PGothic" charset="0"/>
            </a:endParaRPr>
          </a:p>
        </p:txBody>
      </p:sp>
      <p:sp>
        <p:nvSpPr>
          <p:cNvPr id="3686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MS PGothic" charset="0"/>
                <a:cs typeface="MS PGothic" charset="0"/>
              </a:defRPr>
            </a:lvl1pPr>
            <a:lvl2pPr marL="742950" indent="-285750">
              <a:defRPr b="1">
                <a:solidFill>
                  <a:schemeClr val="tx1"/>
                </a:solidFill>
                <a:latin typeface="Arial" charset="0"/>
                <a:ea typeface="MS PGothic" charset="0"/>
                <a:cs typeface="MS PGothic" charset="0"/>
              </a:defRPr>
            </a:lvl2pPr>
            <a:lvl3pPr marL="1143000" indent="-228600">
              <a:defRPr b="1">
                <a:solidFill>
                  <a:schemeClr val="tx1"/>
                </a:solidFill>
                <a:latin typeface="Arial" charset="0"/>
                <a:ea typeface="MS PGothic" charset="0"/>
                <a:cs typeface="MS PGothic" charset="0"/>
              </a:defRPr>
            </a:lvl3pPr>
            <a:lvl4pPr marL="1600200" indent="-228600">
              <a:defRPr b="1">
                <a:solidFill>
                  <a:schemeClr val="tx1"/>
                </a:solidFill>
                <a:latin typeface="Arial" charset="0"/>
                <a:ea typeface="MS PGothic" charset="0"/>
                <a:cs typeface="MS PGothic" charset="0"/>
              </a:defRPr>
            </a:lvl4pPr>
            <a:lvl5pPr marL="2057400" indent="-228600">
              <a:defRPr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b="1">
                <a:solidFill>
                  <a:schemeClr val="tx1"/>
                </a:solidFill>
                <a:latin typeface="Arial" charset="0"/>
                <a:ea typeface="MS PGothic" charset="0"/>
                <a:cs typeface="MS PGothic" charset="0"/>
              </a:defRPr>
            </a:lvl9pPr>
          </a:lstStyle>
          <a:p>
            <a:fld id="{BDD47040-CA93-2647-ACA2-581F08904834}" type="slidenum">
              <a:rPr lang="it-IT" b="0"/>
              <a:pPr/>
              <a:t>25</a:t>
            </a:fld>
            <a:endParaRPr lang="it-IT" b="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a:lstStyle/>
          <a:p>
            <a:pPr>
              <a:defRPr/>
            </a:pPr>
            <a:endParaRPr lang="en-GB">
              <a:ea typeface="MS PGothic" charset="0"/>
            </a:endParaRPr>
          </a:p>
        </p:txBody>
      </p:sp>
      <p:sp>
        <p:nvSpPr>
          <p:cNvPr id="3891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MS PGothic" charset="0"/>
                <a:cs typeface="MS PGothic" charset="0"/>
              </a:defRPr>
            </a:lvl1pPr>
            <a:lvl2pPr marL="742950" indent="-285750">
              <a:defRPr b="1">
                <a:solidFill>
                  <a:schemeClr val="tx1"/>
                </a:solidFill>
                <a:latin typeface="Arial" charset="0"/>
                <a:ea typeface="MS PGothic" charset="0"/>
                <a:cs typeface="MS PGothic" charset="0"/>
              </a:defRPr>
            </a:lvl2pPr>
            <a:lvl3pPr marL="1143000" indent="-228600">
              <a:defRPr b="1">
                <a:solidFill>
                  <a:schemeClr val="tx1"/>
                </a:solidFill>
                <a:latin typeface="Arial" charset="0"/>
                <a:ea typeface="MS PGothic" charset="0"/>
                <a:cs typeface="MS PGothic" charset="0"/>
              </a:defRPr>
            </a:lvl3pPr>
            <a:lvl4pPr marL="1600200" indent="-228600">
              <a:defRPr b="1">
                <a:solidFill>
                  <a:schemeClr val="tx1"/>
                </a:solidFill>
                <a:latin typeface="Arial" charset="0"/>
                <a:ea typeface="MS PGothic" charset="0"/>
                <a:cs typeface="MS PGothic" charset="0"/>
              </a:defRPr>
            </a:lvl4pPr>
            <a:lvl5pPr marL="2057400" indent="-228600">
              <a:defRPr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b="1">
                <a:solidFill>
                  <a:schemeClr val="tx1"/>
                </a:solidFill>
                <a:latin typeface="Arial" charset="0"/>
                <a:ea typeface="MS PGothic" charset="0"/>
                <a:cs typeface="MS PGothic" charset="0"/>
              </a:defRPr>
            </a:lvl9pPr>
          </a:lstStyle>
          <a:p>
            <a:fld id="{6E7DEEA5-DD8B-1745-AF49-A91ED8B073A4}" type="slidenum">
              <a:rPr lang="it-IT" b="0"/>
              <a:pPr/>
              <a:t>26</a:t>
            </a:fld>
            <a:endParaRPr lang="it-IT" b="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a:lstStyle/>
          <a:p>
            <a:pPr>
              <a:defRPr/>
            </a:pPr>
            <a:endParaRPr lang="en-GB" dirty="0">
              <a:ea typeface="MS PGothic" charset="0"/>
            </a:endParaRPr>
          </a:p>
        </p:txBody>
      </p:sp>
      <p:sp>
        <p:nvSpPr>
          <p:cNvPr id="40964"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MS PGothic" charset="0"/>
                <a:cs typeface="MS PGothic" charset="0"/>
              </a:defRPr>
            </a:lvl1pPr>
            <a:lvl2pPr marL="742950" indent="-285750">
              <a:defRPr b="1">
                <a:solidFill>
                  <a:schemeClr val="tx1"/>
                </a:solidFill>
                <a:latin typeface="Arial" charset="0"/>
                <a:ea typeface="MS PGothic" charset="0"/>
                <a:cs typeface="MS PGothic" charset="0"/>
              </a:defRPr>
            </a:lvl2pPr>
            <a:lvl3pPr marL="1143000" indent="-228600">
              <a:defRPr b="1">
                <a:solidFill>
                  <a:schemeClr val="tx1"/>
                </a:solidFill>
                <a:latin typeface="Arial" charset="0"/>
                <a:ea typeface="MS PGothic" charset="0"/>
                <a:cs typeface="MS PGothic" charset="0"/>
              </a:defRPr>
            </a:lvl3pPr>
            <a:lvl4pPr marL="1600200" indent="-228600">
              <a:defRPr b="1">
                <a:solidFill>
                  <a:schemeClr val="tx1"/>
                </a:solidFill>
                <a:latin typeface="Arial" charset="0"/>
                <a:ea typeface="MS PGothic" charset="0"/>
                <a:cs typeface="MS PGothic" charset="0"/>
              </a:defRPr>
            </a:lvl4pPr>
            <a:lvl5pPr marL="2057400" indent="-228600">
              <a:defRPr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b="1">
                <a:solidFill>
                  <a:schemeClr val="tx1"/>
                </a:solidFill>
                <a:latin typeface="Arial" charset="0"/>
                <a:ea typeface="MS PGothic" charset="0"/>
                <a:cs typeface="MS PGothic" charset="0"/>
              </a:defRPr>
            </a:lvl9pPr>
          </a:lstStyle>
          <a:p>
            <a:fld id="{1D7A21A5-83FE-6847-81AA-0E579D6870E3}" type="slidenum">
              <a:rPr lang="it-IT" b="0"/>
              <a:pPr/>
              <a:t>27</a:t>
            </a:fld>
            <a:endParaRPr lang="it-IT" b="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a:lstStyle/>
          <a:p>
            <a:pPr>
              <a:defRPr/>
            </a:pPr>
            <a:endParaRPr lang="en-GB" dirty="0">
              <a:ea typeface="MS PGothic" charset="0"/>
            </a:endParaRPr>
          </a:p>
        </p:txBody>
      </p:sp>
      <p:sp>
        <p:nvSpPr>
          <p:cNvPr id="40964"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MS PGothic" charset="0"/>
                <a:cs typeface="MS PGothic" charset="0"/>
              </a:defRPr>
            </a:lvl1pPr>
            <a:lvl2pPr marL="742950" indent="-285750">
              <a:defRPr b="1">
                <a:solidFill>
                  <a:schemeClr val="tx1"/>
                </a:solidFill>
                <a:latin typeface="Arial" charset="0"/>
                <a:ea typeface="MS PGothic" charset="0"/>
                <a:cs typeface="MS PGothic" charset="0"/>
              </a:defRPr>
            </a:lvl2pPr>
            <a:lvl3pPr marL="1143000" indent="-228600">
              <a:defRPr b="1">
                <a:solidFill>
                  <a:schemeClr val="tx1"/>
                </a:solidFill>
                <a:latin typeface="Arial" charset="0"/>
                <a:ea typeface="MS PGothic" charset="0"/>
                <a:cs typeface="MS PGothic" charset="0"/>
              </a:defRPr>
            </a:lvl3pPr>
            <a:lvl4pPr marL="1600200" indent="-228600">
              <a:defRPr b="1">
                <a:solidFill>
                  <a:schemeClr val="tx1"/>
                </a:solidFill>
                <a:latin typeface="Arial" charset="0"/>
                <a:ea typeface="MS PGothic" charset="0"/>
                <a:cs typeface="MS PGothic" charset="0"/>
              </a:defRPr>
            </a:lvl4pPr>
            <a:lvl5pPr marL="2057400" indent="-228600">
              <a:defRPr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b="1">
                <a:solidFill>
                  <a:schemeClr val="tx1"/>
                </a:solidFill>
                <a:latin typeface="Arial" charset="0"/>
                <a:ea typeface="MS PGothic" charset="0"/>
                <a:cs typeface="MS PGothic" charset="0"/>
              </a:defRPr>
            </a:lvl9pPr>
          </a:lstStyle>
          <a:p>
            <a:fld id="{1D7A21A5-83FE-6847-81AA-0E579D6870E3}" type="slidenum">
              <a:rPr lang="it-IT" b="0"/>
              <a:pPr/>
              <a:t>28</a:t>
            </a:fld>
            <a:endParaRPr lang="it-IT" b="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a:noFill/>
            </a:ln>
            <a:extLst/>
          </p:spPr>
          <p:txBody>
            <a:bodyPr wrap="none" anchor="ct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ctr" eaLnBrk="1" hangingPunct="1">
                <a:defRPr/>
              </a:pPr>
              <a:endParaRPr kumimoji="1" lang="en-US" altLang="en-US" sz="2400" b="0" smtClean="0">
                <a:latin typeface="Times New Roman" panose="02020603050405020304" pitchFamily="18" charset="0"/>
                <a:cs typeface="+mn-cs"/>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a:noFill/>
            </a:ln>
            <a:extLst/>
          </p:spPr>
          <p:txBody>
            <a:bodyPr wrap="none" anchor="ct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ctr" eaLnBrk="1" hangingPunct="1">
                <a:defRPr/>
              </a:pPr>
              <a:endParaRPr kumimoji="1" lang="en-US" altLang="en-US" sz="2400" b="0" smtClean="0">
                <a:latin typeface="Times New Roman" panose="02020603050405020304" pitchFamily="18" charset="0"/>
                <a:cs typeface="+mn-cs"/>
              </a:endParaRPr>
            </a:p>
          </p:txBody>
        </p:sp>
      </p:grpSp>
      <p:grpSp>
        <p:nvGrpSpPr>
          <p:cNvPr id="7" name="Group 5"/>
          <p:cNvGrpSpPr>
            <a:grpSpLocks/>
          </p:cNvGrpSpPr>
          <p:nvPr/>
        </p:nvGrpSpPr>
        <p:grpSpPr bwMode="auto">
          <a:xfrm>
            <a:off x="3632200" y="4889500"/>
            <a:ext cx="48768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a:noFill/>
            </a:ln>
            <a:extLst/>
          </p:spPr>
          <p:txBody>
            <a:bodyPr wrap="none" anchor="ct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mtClean="0">
                <a:cs typeface="+mn-cs"/>
              </a:endParaRPr>
            </a:p>
          </p:txBody>
        </p:sp>
        <p:sp>
          <p:nvSpPr>
            <p:cNvPr id="9" name="AutoShape 7"/>
            <p:cNvSpPr>
              <a:spLocks noChangeArrowheads="1"/>
            </p:cNvSpPr>
            <p:nvPr/>
          </p:nvSpPr>
          <p:spPr bwMode="auto">
            <a:xfrm>
              <a:off x="5196" y="3080"/>
              <a:ext cx="164" cy="201"/>
            </a:xfrm>
            <a:prstGeom prst="flowChartDelay">
              <a:avLst/>
            </a:prstGeom>
            <a:solidFill>
              <a:schemeClr val="hlink"/>
            </a:solidFill>
            <a:ln>
              <a:noFill/>
            </a:ln>
            <a:extLst/>
          </p:spPr>
          <p:txBody>
            <a:bodyPr wrap="none" anchor="ct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mtClean="0">
                <a:cs typeface="+mn-cs"/>
              </a:endParaRPr>
            </a:p>
          </p:txBody>
        </p:sp>
      </p:grpSp>
      <p:sp>
        <p:nvSpPr>
          <p:cNvPr id="5128" name="Rectangle 8"/>
          <p:cNvSpPr>
            <a:spLocks noGrp="1" noChangeArrowheads="1"/>
          </p:cNvSpPr>
          <p:nvPr>
            <p:ph type="subTitle" idx="1"/>
          </p:nvPr>
        </p:nvSpPr>
        <p:spPr>
          <a:xfrm>
            <a:off x="4673600" y="2927350"/>
            <a:ext cx="4013200" cy="1822450"/>
          </a:xfrm>
        </p:spPr>
        <p:txBody>
          <a:bodyPr anchor="b"/>
          <a:lstStyle>
            <a:lvl1pPr marL="0" indent="0">
              <a:buFont typeface="Wingdings" pitchFamily="2" charset="2"/>
              <a:buNone/>
              <a:defRPr>
                <a:solidFill>
                  <a:schemeClr val="tx2"/>
                </a:solidFill>
              </a:defRPr>
            </a:lvl1pPr>
          </a:lstStyle>
          <a:p>
            <a:pPr lvl="0"/>
            <a:r>
              <a:rPr lang="it-IT" noProof="0" smtClean="0"/>
              <a:t>Fare clic per modificare lo stile del sottotitolo dello schema</a:t>
            </a:r>
          </a:p>
        </p:txBody>
      </p:sp>
      <p:sp>
        <p:nvSpPr>
          <p:cNvPr id="5132"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pPr lvl="0"/>
            <a:r>
              <a:rPr lang="it-IT" noProof="0" smtClean="0"/>
              <a:t>Fare clic per modificare lo stile del titolo</a:t>
            </a:r>
          </a:p>
        </p:txBody>
      </p:sp>
      <p:sp>
        <p:nvSpPr>
          <p:cNvPr id="10" name="Rectangle 19"/>
          <p:cNvSpPr>
            <a:spLocks noGrp="1" noChangeArrowheads="1"/>
          </p:cNvSpPr>
          <p:nvPr>
            <p:ph type="dt" sz="quarter" idx="10"/>
          </p:nvPr>
        </p:nvSpPr>
        <p:spPr/>
        <p:txBody>
          <a:bodyPr/>
          <a:lstStyle>
            <a:lvl1pPr>
              <a:defRPr>
                <a:solidFill>
                  <a:schemeClr val="bg1"/>
                </a:solidFill>
              </a:defRPr>
            </a:lvl1pPr>
          </a:lstStyle>
          <a:p>
            <a:pPr>
              <a:defRPr/>
            </a:pPr>
            <a:endParaRPr lang="it-IT"/>
          </a:p>
        </p:txBody>
      </p:sp>
      <p:sp>
        <p:nvSpPr>
          <p:cNvPr id="11" name="Rectangle 20"/>
          <p:cNvSpPr>
            <a:spLocks noGrp="1" noChangeArrowheads="1"/>
          </p:cNvSpPr>
          <p:nvPr>
            <p:ph type="ftr" sz="quarter" idx="11"/>
          </p:nvPr>
        </p:nvSpPr>
        <p:spPr/>
        <p:txBody>
          <a:bodyPr/>
          <a:lstStyle>
            <a:lvl1pPr algn="r">
              <a:defRPr/>
            </a:lvl1pPr>
          </a:lstStyle>
          <a:p>
            <a:pPr>
              <a:defRPr/>
            </a:pPr>
            <a:r>
              <a:rPr lang="it-IT"/>
              <a:t>May 2010</a:t>
            </a:r>
          </a:p>
        </p:txBody>
      </p:sp>
      <p:sp>
        <p:nvSpPr>
          <p:cNvPr id="12" name="Rectangle 21"/>
          <p:cNvSpPr>
            <a:spLocks noGrp="1" noChangeArrowheads="1"/>
          </p:cNvSpPr>
          <p:nvPr>
            <p:ph type="sldNum" sz="quarter" idx="12"/>
          </p:nvPr>
        </p:nvSpPr>
        <p:spPr>
          <a:xfrm>
            <a:off x="76200" y="6248400"/>
            <a:ext cx="587375" cy="488950"/>
          </a:xfrm>
        </p:spPr>
        <p:txBody>
          <a:bodyPr anchorCtr="0"/>
          <a:lstStyle>
            <a:lvl1pPr>
              <a:defRPr/>
            </a:lvl1pPr>
          </a:lstStyle>
          <a:p>
            <a:fld id="{8ECCCD52-A221-C84D-B857-AE36DFEA19BC}" type="slidenum">
              <a:rPr lang="it-IT"/>
              <a:pPr/>
              <a:t>‹n.›</a:t>
            </a:fld>
            <a:endParaRPr lang="it-IT"/>
          </a:p>
        </p:txBody>
      </p:sp>
    </p:spTree>
    <p:extLst>
      <p:ext uri="{BB962C8B-B14F-4D97-AF65-F5344CB8AC3E}">
        <p14:creationId xmlns:p14="http://schemas.microsoft.com/office/powerpoint/2010/main" val="429497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1"/>
          <p:cNvSpPr>
            <a:spLocks noGrp="1" noChangeArrowheads="1"/>
          </p:cNvSpPr>
          <p:nvPr>
            <p:ph type="dt" sz="half" idx="10"/>
          </p:nvPr>
        </p:nvSpPr>
        <p:spPr>
          <a:ln/>
        </p:spPr>
        <p:txBody>
          <a:bodyPr/>
          <a:lstStyle>
            <a:lvl1pPr>
              <a:defRPr/>
            </a:lvl1pPr>
          </a:lstStyle>
          <a:p>
            <a:pPr>
              <a:defRPr/>
            </a:pPr>
            <a:endParaRPr lang="it-IT"/>
          </a:p>
        </p:txBody>
      </p:sp>
      <p:sp>
        <p:nvSpPr>
          <p:cNvPr id="5" name="Rectangle 12"/>
          <p:cNvSpPr>
            <a:spLocks noGrp="1" noChangeArrowheads="1"/>
          </p:cNvSpPr>
          <p:nvPr>
            <p:ph type="ftr" sz="quarter" idx="11"/>
          </p:nvPr>
        </p:nvSpPr>
        <p:spPr>
          <a:ln/>
        </p:spPr>
        <p:txBody>
          <a:bodyPr/>
          <a:lstStyle>
            <a:lvl1pPr>
              <a:defRPr/>
            </a:lvl1pPr>
          </a:lstStyle>
          <a:p>
            <a:pPr>
              <a:defRPr/>
            </a:pPr>
            <a:r>
              <a:rPr lang="it-IT"/>
              <a:t>May 2010</a:t>
            </a:r>
          </a:p>
        </p:txBody>
      </p:sp>
      <p:sp>
        <p:nvSpPr>
          <p:cNvPr id="6" name="Rectangle 13"/>
          <p:cNvSpPr>
            <a:spLocks noGrp="1" noChangeArrowheads="1"/>
          </p:cNvSpPr>
          <p:nvPr>
            <p:ph type="sldNum" sz="quarter" idx="12"/>
          </p:nvPr>
        </p:nvSpPr>
        <p:spPr>
          <a:ln/>
        </p:spPr>
        <p:txBody>
          <a:bodyPr/>
          <a:lstStyle>
            <a:lvl1pPr>
              <a:defRPr/>
            </a:lvl1pPr>
          </a:lstStyle>
          <a:p>
            <a:fld id="{C2C2EE99-52FA-5742-B821-0E8F5BA5B5E2}" type="slidenum">
              <a:rPr lang="it-IT"/>
              <a:pPr/>
              <a:t>‹n.›</a:t>
            </a:fld>
            <a:endParaRPr lang="it-IT"/>
          </a:p>
        </p:txBody>
      </p:sp>
    </p:spTree>
    <p:extLst>
      <p:ext uri="{BB962C8B-B14F-4D97-AF65-F5344CB8AC3E}">
        <p14:creationId xmlns:p14="http://schemas.microsoft.com/office/powerpoint/2010/main" val="4183711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05600" y="762000"/>
            <a:ext cx="1981200" cy="532447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762000" y="762000"/>
            <a:ext cx="5791200" cy="532447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1"/>
          <p:cNvSpPr>
            <a:spLocks noGrp="1" noChangeArrowheads="1"/>
          </p:cNvSpPr>
          <p:nvPr>
            <p:ph type="dt" sz="half" idx="10"/>
          </p:nvPr>
        </p:nvSpPr>
        <p:spPr>
          <a:ln/>
        </p:spPr>
        <p:txBody>
          <a:bodyPr/>
          <a:lstStyle>
            <a:lvl1pPr>
              <a:defRPr/>
            </a:lvl1pPr>
          </a:lstStyle>
          <a:p>
            <a:pPr>
              <a:defRPr/>
            </a:pPr>
            <a:endParaRPr lang="it-IT"/>
          </a:p>
        </p:txBody>
      </p:sp>
      <p:sp>
        <p:nvSpPr>
          <p:cNvPr id="5" name="Rectangle 12"/>
          <p:cNvSpPr>
            <a:spLocks noGrp="1" noChangeArrowheads="1"/>
          </p:cNvSpPr>
          <p:nvPr>
            <p:ph type="ftr" sz="quarter" idx="11"/>
          </p:nvPr>
        </p:nvSpPr>
        <p:spPr>
          <a:ln/>
        </p:spPr>
        <p:txBody>
          <a:bodyPr/>
          <a:lstStyle>
            <a:lvl1pPr>
              <a:defRPr/>
            </a:lvl1pPr>
          </a:lstStyle>
          <a:p>
            <a:pPr>
              <a:defRPr/>
            </a:pPr>
            <a:r>
              <a:rPr lang="it-IT"/>
              <a:t>May 2010</a:t>
            </a:r>
          </a:p>
        </p:txBody>
      </p:sp>
      <p:sp>
        <p:nvSpPr>
          <p:cNvPr id="6" name="Rectangle 13"/>
          <p:cNvSpPr>
            <a:spLocks noGrp="1" noChangeArrowheads="1"/>
          </p:cNvSpPr>
          <p:nvPr>
            <p:ph type="sldNum" sz="quarter" idx="12"/>
          </p:nvPr>
        </p:nvSpPr>
        <p:spPr>
          <a:ln/>
        </p:spPr>
        <p:txBody>
          <a:bodyPr/>
          <a:lstStyle>
            <a:lvl1pPr>
              <a:defRPr/>
            </a:lvl1pPr>
          </a:lstStyle>
          <a:p>
            <a:fld id="{D0802809-C1C0-2847-9075-4B3B17E40C5A}" type="slidenum">
              <a:rPr lang="it-IT"/>
              <a:pPr/>
              <a:t>‹n.›</a:t>
            </a:fld>
            <a:endParaRPr lang="it-IT"/>
          </a:p>
        </p:txBody>
      </p:sp>
    </p:spTree>
    <p:extLst>
      <p:ext uri="{BB962C8B-B14F-4D97-AF65-F5344CB8AC3E}">
        <p14:creationId xmlns:p14="http://schemas.microsoft.com/office/powerpoint/2010/main" val="560779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762000" y="762000"/>
            <a:ext cx="79248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838200" y="2362200"/>
            <a:ext cx="3770313" cy="37242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760913" y="2362200"/>
            <a:ext cx="3770312" cy="37242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1"/>
          <p:cNvSpPr>
            <a:spLocks noGrp="1" noChangeArrowheads="1"/>
          </p:cNvSpPr>
          <p:nvPr>
            <p:ph type="dt" sz="half" idx="10"/>
          </p:nvPr>
        </p:nvSpPr>
        <p:spPr>
          <a:ln/>
        </p:spPr>
        <p:txBody>
          <a:bodyPr/>
          <a:lstStyle>
            <a:lvl1pPr>
              <a:defRPr/>
            </a:lvl1pPr>
          </a:lstStyle>
          <a:p>
            <a:pPr>
              <a:defRPr/>
            </a:pPr>
            <a:endParaRPr lang="it-IT"/>
          </a:p>
        </p:txBody>
      </p:sp>
      <p:sp>
        <p:nvSpPr>
          <p:cNvPr id="6" name="Rectangle 12"/>
          <p:cNvSpPr>
            <a:spLocks noGrp="1" noChangeArrowheads="1"/>
          </p:cNvSpPr>
          <p:nvPr>
            <p:ph type="ftr" sz="quarter" idx="11"/>
          </p:nvPr>
        </p:nvSpPr>
        <p:spPr>
          <a:ln/>
        </p:spPr>
        <p:txBody>
          <a:bodyPr/>
          <a:lstStyle>
            <a:lvl1pPr>
              <a:defRPr/>
            </a:lvl1pPr>
          </a:lstStyle>
          <a:p>
            <a:pPr>
              <a:defRPr/>
            </a:pPr>
            <a:r>
              <a:rPr lang="it-IT"/>
              <a:t>May 2010</a:t>
            </a:r>
          </a:p>
        </p:txBody>
      </p:sp>
      <p:sp>
        <p:nvSpPr>
          <p:cNvPr id="7" name="Rectangle 13"/>
          <p:cNvSpPr>
            <a:spLocks noGrp="1" noChangeArrowheads="1"/>
          </p:cNvSpPr>
          <p:nvPr>
            <p:ph type="sldNum" sz="quarter" idx="12"/>
          </p:nvPr>
        </p:nvSpPr>
        <p:spPr>
          <a:ln/>
        </p:spPr>
        <p:txBody>
          <a:bodyPr/>
          <a:lstStyle>
            <a:lvl1pPr>
              <a:defRPr/>
            </a:lvl1pPr>
          </a:lstStyle>
          <a:p>
            <a:fld id="{AC46EA3F-D03B-B845-B942-9F9AF7645A4F}" type="slidenum">
              <a:rPr lang="it-IT"/>
              <a:pPr/>
              <a:t>‹n.›</a:t>
            </a:fld>
            <a:endParaRPr lang="it-IT"/>
          </a:p>
        </p:txBody>
      </p:sp>
    </p:spTree>
    <p:extLst>
      <p:ext uri="{BB962C8B-B14F-4D97-AF65-F5344CB8AC3E}">
        <p14:creationId xmlns:p14="http://schemas.microsoft.com/office/powerpoint/2010/main" val="4262465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1"/>
          <p:cNvSpPr>
            <a:spLocks noGrp="1" noChangeArrowheads="1"/>
          </p:cNvSpPr>
          <p:nvPr>
            <p:ph type="dt" sz="half" idx="10"/>
          </p:nvPr>
        </p:nvSpPr>
        <p:spPr>
          <a:ln/>
        </p:spPr>
        <p:txBody>
          <a:bodyPr/>
          <a:lstStyle>
            <a:lvl1pPr>
              <a:defRPr/>
            </a:lvl1pPr>
          </a:lstStyle>
          <a:p>
            <a:pPr>
              <a:defRPr/>
            </a:pPr>
            <a:endParaRPr lang="it-IT"/>
          </a:p>
        </p:txBody>
      </p:sp>
      <p:sp>
        <p:nvSpPr>
          <p:cNvPr id="5" name="Rectangle 12"/>
          <p:cNvSpPr>
            <a:spLocks noGrp="1" noChangeArrowheads="1"/>
          </p:cNvSpPr>
          <p:nvPr>
            <p:ph type="ftr" sz="quarter" idx="11"/>
          </p:nvPr>
        </p:nvSpPr>
        <p:spPr>
          <a:ln/>
        </p:spPr>
        <p:txBody>
          <a:bodyPr/>
          <a:lstStyle>
            <a:lvl1pPr>
              <a:defRPr/>
            </a:lvl1pPr>
          </a:lstStyle>
          <a:p>
            <a:pPr>
              <a:defRPr/>
            </a:pPr>
            <a:r>
              <a:rPr lang="it-IT"/>
              <a:t>May 2010</a:t>
            </a:r>
          </a:p>
        </p:txBody>
      </p:sp>
      <p:sp>
        <p:nvSpPr>
          <p:cNvPr id="6" name="Rectangle 13"/>
          <p:cNvSpPr>
            <a:spLocks noGrp="1" noChangeArrowheads="1"/>
          </p:cNvSpPr>
          <p:nvPr>
            <p:ph type="sldNum" sz="quarter" idx="12"/>
          </p:nvPr>
        </p:nvSpPr>
        <p:spPr>
          <a:ln/>
        </p:spPr>
        <p:txBody>
          <a:bodyPr/>
          <a:lstStyle>
            <a:lvl1pPr>
              <a:defRPr/>
            </a:lvl1pPr>
          </a:lstStyle>
          <a:p>
            <a:fld id="{A2F15845-D31B-BB40-B118-B409A8140A2C}" type="slidenum">
              <a:rPr lang="it-IT"/>
              <a:pPr/>
              <a:t>‹n.›</a:t>
            </a:fld>
            <a:endParaRPr lang="it-IT"/>
          </a:p>
        </p:txBody>
      </p:sp>
    </p:spTree>
    <p:extLst>
      <p:ext uri="{BB962C8B-B14F-4D97-AF65-F5344CB8AC3E}">
        <p14:creationId xmlns:p14="http://schemas.microsoft.com/office/powerpoint/2010/main" val="2222962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1"/>
          <p:cNvSpPr>
            <a:spLocks noGrp="1" noChangeArrowheads="1"/>
          </p:cNvSpPr>
          <p:nvPr>
            <p:ph type="dt" sz="half" idx="10"/>
          </p:nvPr>
        </p:nvSpPr>
        <p:spPr>
          <a:ln/>
        </p:spPr>
        <p:txBody>
          <a:bodyPr/>
          <a:lstStyle>
            <a:lvl1pPr>
              <a:defRPr/>
            </a:lvl1pPr>
          </a:lstStyle>
          <a:p>
            <a:pPr>
              <a:defRPr/>
            </a:pPr>
            <a:endParaRPr lang="it-IT"/>
          </a:p>
        </p:txBody>
      </p:sp>
      <p:sp>
        <p:nvSpPr>
          <p:cNvPr id="5" name="Rectangle 12"/>
          <p:cNvSpPr>
            <a:spLocks noGrp="1" noChangeArrowheads="1"/>
          </p:cNvSpPr>
          <p:nvPr>
            <p:ph type="ftr" sz="quarter" idx="11"/>
          </p:nvPr>
        </p:nvSpPr>
        <p:spPr>
          <a:ln/>
        </p:spPr>
        <p:txBody>
          <a:bodyPr/>
          <a:lstStyle>
            <a:lvl1pPr>
              <a:defRPr/>
            </a:lvl1pPr>
          </a:lstStyle>
          <a:p>
            <a:pPr>
              <a:defRPr/>
            </a:pPr>
            <a:r>
              <a:rPr lang="it-IT"/>
              <a:t>May 2010</a:t>
            </a:r>
          </a:p>
        </p:txBody>
      </p:sp>
      <p:sp>
        <p:nvSpPr>
          <p:cNvPr id="6" name="Rectangle 13"/>
          <p:cNvSpPr>
            <a:spLocks noGrp="1" noChangeArrowheads="1"/>
          </p:cNvSpPr>
          <p:nvPr>
            <p:ph type="sldNum" sz="quarter" idx="12"/>
          </p:nvPr>
        </p:nvSpPr>
        <p:spPr>
          <a:ln/>
        </p:spPr>
        <p:txBody>
          <a:bodyPr/>
          <a:lstStyle>
            <a:lvl1pPr>
              <a:defRPr/>
            </a:lvl1pPr>
          </a:lstStyle>
          <a:p>
            <a:fld id="{ED48CAC2-CCD7-5A42-A806-E038D9E5B5BD}" type="slidenum">
              <a:rPr lang="it-IT"/>
              <a:pPr/>
              <a:t>‹n.›</a:t>
            </a:fld>
            <a:endParaRPr lang="it-IT"/>
          </a:p>
        </p:txBody>
      </p:sp>
    </p:spTree>
    <p:extLst>
      <p:ext uri="{BB962C8B-B14F-4D97-AF65-F5344CB8AC3E}">
        <p14:creationId xmlns:p14="http://schemas.microsoft.com/office/powerpoint/2010/main" val="2288025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1"/>
          <p:cNvSpPr>
            <a:spLocks noGrp="1" noChangeArrowheads="1"/>
          </p:cNvSpPr>
          <p:nvPr>
            <p:ph type="dt" sz="half" idx="10"/>
          </p:nvPr>
        </p:nvSpPr>
        <p:spPr>
          <a:ln/>
        </p:spPr>
        <p:txBody>
          <a:bodyPr/>
          <a:lstStyle>
            <a:lvl1pPr>
              <a:defRPr/>
            </a:lvl1pPr>
          </a:lstStyle>
          <a:p>
            <a:pPr>
              <a:defRPr/>
            </a:pPr>
            <a:endParaRPr lang="it-IT"/>
          </a:p>
        </p:txBody>
      </p:sp>
      <p:sp>
        <p:nvSpPr>
          <p:cNvPr id="6" name="Rectangle 12"/>
          <p:cNvSpPr>
            <a:spLocks noGrp="1" noChangeArrowheads="1"/>
          </p:cNvSpPr>
          <p:nvPr>
            <p:ph type="ftr" sz="quarter" idx="11"/>
          </p:nvPr>
        </p:nvSpPr>
        <p:spPr>
          <a:ln/>
        </p:spPr>
        <p:txBody>
          <a:bodyPr/>
          <a:lstStyle>
            <a:lvl1pPr>
              <a:defRPr/>
            </a:lvl1pPr>
          </a:lstStyle>
          <a:p>
            <a:pPr>
              <a:defRPr/>
            </a:pPr>
            <a:r>
              <a:rPr lang="it-IT"/>
              <a:t>May 2010</a:t>
            </a:r>
          </a:p>
        </p:txBody>
      </p:sp>
      <p:sp>
        <p:nvSpPr>
          <p:cNvPr id="7" name="Rectangle 13"/>
          <p:cNvSpPr>
            <a:spLocks noGrp="1" noChangeArrowheads="1"/>
          </p:cNvSpPr>
          <p:nvPr>
            <p:ph type="sldNum" sz="quarter" idx="12"/>
          </p:nvPr>
        </p:nvSpPr>
        <p:spPr>
          <a:ln/>
        </p:spPr>
        <p:txBody>
          <a:bodyPr/>
          <a:lstStyle>
            <a:lvl1pPr>
              <a:defRPr/>
            </a:lvl1pPr>
          </a:lstStyle>
          <a:p>
            <a:fld id="{CDD56580-6D6D-4E45-9869-0DB28CB85A7B}" type="slidenum">
              <a:rPr lang="it-IT"/>
              <a:pPr/>
              <a:t>‹n.›</a:t>
            </a:fld>
            <a:endParaRPr lang="it-IT"/>
          </a:p>
        </p:txBody>
      </p:sp>
    </p:spTree>
    <p:extLst>
      <p:ext uri="{BB962C8B-B14F-4D97-AF65-F5344CB8AC3E}">
        <p14:creationId xmlns:p14="http://schemas.microsoft.com/office/powerpoint/2010/main" val="4225985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1"/>
          <p:cNvSpPr>
            <a:spLocks noGrp="1" noChangeArrowheads="1"/>
          </p:cNvSpPr>
          <p:nvPr>
            <p:ph type="dt" sz="half" idx="10"/>
          </p:nvPr>
        </p:nvSpPr>
        <p:spPr>
          <a:ln/>
        </p:spPr>
        <p:txBody>
          <a:bodyPr/>
          <a:lstStyle>
            <a:lvl1pPr>
              <a:defRPr/>
            </a:lvl1pPr>
          </a:lstStyle>
          <a:p>
            <a:pPr>
              <a:defRPr/>
            </a:pPr>
            <a:endParaRPr lang="it-IT"/>
          </a:p>
        </p:txBody>
      </p:sp>
      <p:sp>
        <p:nvSpPr>
          <p:cNvPr id="8" name="Rectangle 12"/>
          <p:cNvSpPr>
            <a:spLocks noGrp="1" noChangeArrowheads="1"/>
          </p:cNvSpPr>
          <p:nvPr>
            <p:ph type="ftr" sz="quarter" idx="11"/>
          </p:nvPr>
        </p:nvSpPr>
        <p:spPr>
          <a:ln/>
        </p:spPr>
        <p:txBody>
          <a:bodyPr/>
          <a:lstStyle>
            <a:lvl1pPr>
              <a:defRPr/>
            </a:lvl1pPr>
          </a:lstStyle>
          <a:p>
            <a:pPr>
              <a:defRPr/>
            </a:pPr>
            <a:r>
              <a:rPr lang="it-IT"/>
              <a:t>May 2010</a:t>
            </a:r>
          </a:p>
        </p:txBody>
      </p:sp>
      <p:sp>
        <p:nvSpPr>
          <p:cNvPr id="9" name="Rectangle 13"/>
          <p:cNvSpPr>
            <a:spLocks noGrp="1" noChangeArrowheads="1"/>
          </p:cNvSpPr>
          <p:nvPr>
            <p:ph type="sldNum" sz="quarter" idx="12"/>
          </p:nvPr>
        </p:nvSpPr>
        <p:spPr>
          <a:ln/>
        </p:spPr>
        <p:txBody>
          <a:bodyPr/>
          <a:lstStyle>
            <a:lvl1pPr>
              <a:defRPr/>
            </a:lvl1pPr>
          </a:lstStyle>
          <a:p>
            <a:fld id="{74588EDE-0316-2145-8DE7-36794644EB1F}" type="slidenum">
              <a:rPr lang="it-IT"/>
              <a:pPr/>
              <a:t>‹n.›</a:t>
            </a:fld>
            <a:endParaRPr lang="it-IT"/>
          </a:p>
        </p:txBody>
      </p:sp>
    </p:spTree>
    <p:extLst>
      <p:ext uri="{BB962C8B-B14F-4D97-AF65-F5344CB8AC3E}">
        <p14:creationId xmlns:p14="http://schemas.microsoft.com/office/powerpoint/2010/main" val="1111894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11"/>
          <p:cNvSpPr>
            <a:spLocks noGrp="1" noChangeArrowheads="1"/>
          </p:cNvSpPr>
          <p:nvPr>
            <p:ph type="dt" sz="half" idx="10"/>
          </p:nvPr>
        </p:nvSpPr>
        <p:spPr>
          <a:ln/>
        </p:spPr>
        <p:txBody>
          <a:bodyPr/>
          <a:lstStyle>
            <a:lvl1pPr>
              <a:defRPr/>
            </a:lvl1pPr>
          </a:lstStyle>
          <a:p>
            <a:pPr>
              <a:defRPr/>
            </a:pPr>
            <a:endParaRPr lang="it-IT"/>
          </a:p>
        </p:txBody>
      </p:sp>
      <p:sp>
        <p:nvSpPr>
          <p:cNvPr id="4" name="Rectangle 12"/>
          <p:cNvSpPr>
            <a:spLocks noGrp="1" noChangeArrowheads="1"/>
          </p:cNvSpPr>
          <p:nvPr>
            <p:ph type="ftr" sz="quarter" idx="11"/>
          </p:nvPr>
        </p:nvSpPr>
        <p:spPr>
          <a:ln/>
        </p:spPr>
        <p:txBody>
          <a:bodyPr/>
          <a:lstStyle>
            <a:lvl1pPr>
              <a:defRPr/>
            </a:lvl1pPr>
          </a:lstStyle>
          <a:p>
            <a:pPr>
              <a:defRPr/>
            </a:pPr>
            <a:r>
              <a:rPr lang="it-IT"/>
              <a:t>May 2010</a:t>
            </a:r>
          </a:p>
        </p:txBody>
      </p:sp>
      <p:sp>
        <p:nvSpPr>
          <p:cNvPr id="5" name="Rectangle 13"/>
          <p:cNvSpPr>
            <a:spLocks noGrp="1" noChangeArrowheads="1"/>
          </p:cNvSpPr>
          <p:nvPr>
            <p:ph type="sldNum" sz="quarter" idx="12"/>
          </p:nvPr>
        </p:nvSpPr>
        <p:spPr>
          <a:ln/>
        </p:spPr>
        <p:txBody>
          <a:bodyPr/>
          <a:lstStyle>
            <a:lvl1pPr>
              <a:defRPr/>
            </a:lvl1pPr>
          </a:lstStyle>
          <a:p>
            <a:fld id="{2E60871C-656D-DF41-B66B-410907A0BAD6}" type="slidenum">
              <a:rPr lang="it-IT"/>
              <a:pPr/>
              <a:t>‹n.›</a:t>
            </a:fld>
            <a:endParaRPr lang="it-IT"/>
          </a:p>
        </p:txBody>
      </p:sp>
    </p:spTree>
    <p:extLst>
      <p:ext uri="{BB962C8B-B14F-4D97-AF65-F5344CB8AC3E}">
        <p14:creationId xmlns:p14="http://schemas.microsoft.com/office/powerpoint/2010/main" val="1967882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it-IT"/>
          </a:p>
        </p:txBody>
      </p:sp>
      <p:sp>
        <p:nvSpPr>
          <p:cNvPr id="3" name="Rectangle 12"/>
          <p:cNvSpPr>
            <a:spLocks noGrp="1" noChangeArrowheads="1"/>
          </p:cNvSpPr>
          <p:nvPr>
            <p:ph type="ftr" sz="quarter" idx="11"/>
          </p:nvPr>
        </p:nvSpPr>
        <p:spPr>
          <a:ln/>
        </p:spPr>
        <p:txBody>
          <a:bodyPr/>
          <a:lstStyle>
            <a:lvl1pPr>
              <a:defRPr/>
            </a:lvl1pPr>
          </a:lstStyle>
          <a:p>
            <a:pPr>
              <a:defRPr/>
            </a:pPr>
            <a:r>
              <a:rPr lang="it-IT"/>
              <a:t>May 2010</a:t>
            </a:r>
          </a:p>
        </p:txBody>
      </p:sp>
      <p:sp>
        <p:nvSpPr>
          <p:cNvPr id="4" name="Rectangle 13"/>
          <p:cNvSpPr>
            <a:spLocks noGrp="1" noChangeArrowheads="1"/>
          </p:cNvSpPr>
          <p:nvPr>
            <p:ph type="sldNum" sz="quarter" idx="12"/>
          </p:nvPr>
        </p:nvSpPr>
        <p:spPr>
          <a:ln/>
        </p:spPr>
        <p:txBody>
          <a:bodyPr/>
          <a:lstStyle>
            <a:lvl1pPr>
              <a:defRPr/>
            </a:lvl1pPr>
          </a:lstStyle>
          <a:p>
            <a:fld id="{F32AAE2C-9896-B24C-AF49-C6FD0E9AB363}" type="slidenum">
              <a:rPr lang="it-IT"/>
              <a:pPr/>
              <a:t>‹n.›</a:t>
            </a:fld>
            <a:endParaRPr lang="it-IT"/>
          </a:p>
        </p:txBody>
      </p:sp>
    </p:spTree>
    <p:extLst>
      <p:ext uri="{BB962C8B-B14F-4D97-AF65-F5344CB8AC3E}">
        <p14:creationId xmlns:p14="http://schemas.microsoft.com/office/powerpoint/2010/main" val="3273178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1"/>
          <p:cNvSpPr>
            <a:spLocks noGrp="1" noChangeArrowheads="1"/>
          </p:cNvSpPr>
          <p:nvPr>
            <p:ph type="dt" sz="half" idx="10"/>
          </p:nvPr>
        </p:nvSpPr>
        <p:spPr>
          <a:ln/>
        </p:spPr>
        <p:txBody>
          <a:bodyPr/>
          <a:lstStyle>
            <a:lvl1pPr>
              <a:defRPr/>
            </a:lvl1pPr>
          </a:lstStyle>
          <a:p>
            <a:pPr>
              <a:defRPr/>
            </a:pPr>
            <a:endParaRPr lang="it-IT"/>
          </a:p>
        </p:txBody>
      </p:sp>
      <p:sp>
        <p:nvSpPr>
          <p:cNvPr id="6" name="Rectangle 12"/>
          <p:cNvSpPr>
            <a:spLocks noGrp="1" noChangeArrowheads="1"/>
          </p:cNvSpPr>
          <p:nvPr>
            <p:ph type="ftr" sz="quarter" idx="11"/>
          </p:nvPr>
        </p:nvSpPr>
        <p:spPr>
          <a:ln/>
        </p:spPr>
        <p:txBody>
          <a:bodyPr/>
          <a:lstStyle>
            <a:lvl1pPr>
              <a:defRPr/>
            </a:lvl1pPr>
          </a:lstStyle>
          <a:p>
            <a:pPr>
              <a:defRPr/>
            </a:pPr>
            <a:r>
              <a:rPr lang="it-IT"/>
              <a:t>May 2010</a:t>
            </a:r>
          </a:p>
        </p:txBody>
      </p:sp>
      <p:sp>
        <p:nvSpPr>
          <p:cNvPr id="7" name="Rectangle 13"/>
          <p:cNvSpPr>
            <a:spLocks noGrp="1" noChangeArrowheads="1"/>
          </p:cNvSpPr>
          <p:nvPr>
            <p:ph type="sldNum" sz="quarter" idx="12"/>
          </p:nvPr>
        </p:nvSpPr>
        <p:spPr>
          <a:ln/>
        </p:spPr>
        <p:txBody>
          <a:bodyPr/>
          <a:lstStyle>
            <a:lvl1pPr>
              <a:defRPr/>
            </a:lvl1pPr>
          </a:lstStyle>
          <a:p>
            <a:fld id="{B4D12F77-DA9C-4E45-8E7E-23B4B9A98D69}" type="slidenum">
              <a:rPr lang="it-IT"/>
              <a:pPr/>
              <a:t>‹n.›</a:t>
            </a:fld>
            <a:endParaRPr lang="it-IT"/>
          </a:p>
        </p:txBody>
      </p:sp>
    </p:spTree>
    <p:extLst>
      <p:ext uri="{BB962C8B-B14F-4D97-AF65-F5344CB8AC3E}">
        <p14:creationId xmlns:p14="http://schemas.microsoft.com/office/powerpoint/2010/main" val="2043446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1"/>
          <p:cNvSpPr>
            <a:spLocks noGrp="1" noChangeArrowheads="1"/>
          </p:cNvSpPr>
          <p:nvPr>
            <p:ph type="dt" sz="half" idx="10"/>
          </p:nvPr>
        </p:nvSpPr>
        <p:spPr>
          <a:ln/>
        </p:spPr>
        <p:txBody>
          <a:bodyPr/>
          <a:lstStyle>
            <a:lvl1pPr>
              <a:defRPr/>
            </a:lvl1pPr>
          </a:lstStyle>
          <a:p>
            <a:pPr>
              <a:defRPr/>
            </a:pPr>
            <a:endParaRPr lang="it-IT"/>
          </a:p>
        </p:txBody>
      </p:sp>
      <p:sp>
        <p:nvSpPr>
          <p:cNvPr id="6" name="Rectangle 12"/>
          <p:cNvSpPr>
            <a:spLocks noGrp="1" noChangeArrowheads="1"/>
          </p:cNvSpPr>
          <p:nvPr>
            <p:ph type="ftr" sz="quarter" idx="11"/>
          </p:nvPr>
        </p:nvSpPr>
        <p:spPr>
          <a:ln/>
        </p:spPr>
        <p:txBody>
          <a:bodyPr/>
          <a:lstStyle>
            <a:lvl1pPr>
              <a:defRPr/>
            </a:lvl1pPr>
          </a:lstStyle>
          <a:p>
            <a:pPr>
              <a:defRPr/>
            </a:pPr>
            <a:r>
              <a:rPr lang="it-IT"/>
              <a:t>May 2010</a:t>
            </a:r>
          </a:p>
        </p:txBody>
      </p:sp>
      <p:sp>
        <p:nvSpPr>
          <p:cNvPr id="7" name="Rectangle 13"/>
          <p:cNvSpPr>
            <a:spLocks noGrp="1" noChangeArrowheads="1"/>
          </p:cNvSpPr>
          <p:nvPr>
            <p:ph type="sldNum" sz="quarter" idx="12"/>
          </p:nvPr>
        </p:nvSpPr>
        <p:spPr>
          <a:ln/>
        </p:spPr>
        <p:txBody>
          <a:bodyPr/>
          <a:lstStyle>
            <a:lvl1pPr>
              <a:defRPr/>
            </a:lvl1pPr>
          </a:lstStyle>
          <a:p>
            <a:fld id="{DBF4285F-6D6D-6749-AB4E-771E9E56D15D}" type="slidenum">
              <a:rPr lang="it-IT"/>
              <a:pPr/>
              <a:t>‹n.›</a:t>
            </a:fld>
            <a:endParaRPr lang="it-IT"/>
          </a:p>
        </p:txBody>
      </p:sp>
    </p:spTree>
    <p:extLst>
      <p:ext uri="{BB962C8B-B14F-4D97-AF65-F5344CB8AC3E}">
        <p14:creationId xmlns:p14="http://schemas.microsoft.com/office/powerpoint/2010/main" val="27039644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620000" cy="6858000"/>
            <a:chOff x="0" y="0"/>
            <a:chExt cx="4800" cy="4320"/>
          </a:xfrm>
        </p:grpSpPr>
        <p:grpSp>
          <p:nvGrpSpPr>
            <p:cNvPr id="1032" name="Group 3"/>
            <p:cNvGrpSpPr>
              <a:grpSpLocks/>
            </p:cNvGrpSpPr>
            <p:nvPr userDrawn="1"/>
          </p:nvGrpSpPr>
          <p:grpSpPr bwMode="auto">
            <a:xfrm>
              <a:off x="0" y="0"/>
              <a:ext cx="2016" cy="4320"/>
              <a:chOff x="0" y="0"/>
              <a:chExt cx="2016" cy="4320"/>
            </a:xfrm>
          </p:grpSpPr>
          <p:sp>
            <p:nvSpPr>
              <p:cNvPr id="1036" name="Rectangle 4"/>
              <p:cNvSpPr>
                <a:spLocks noChangeArrowheads="1"/>
              </p:cNvSpPr>
              <p:nvPr userDrawn="1"/>
            </p:nvSpPr>
            <p:spPr bwMode="auto">
              <a:xfrm>
                <a:off x="0" y="0"/>
                <a:ext cx="480" cy="4320"/>
              </a:xfrm>
              <a:prstGeom prst="rect">
                <a:avLst/>
              </a:prstGeom>
              <a:solidFill>
                <a:schemeClr val="accent2"/>
              </a:solidFill>
              <a:ln>
                <a:noFill/>
              </a:ln>
              <a:extLst/>
            </p:spPr>
            <p:txBody>
              <a:bodyPr wrap="none" anchor="ct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mtClean="0">
                  <a:cs typeface="+mn-cs"/>
                </a:endParaRPr>
              </a:p>
            </p:txBody>
          </p:sp>
          <p:sp>
            <p:nvSpPr>
              <p:cNvPr id="1037" name="Freeform 5"/>
              <p:cNvSpPr>
                <a:spLocks/>
              </p:cNvSpPr>
              <p:nvPr userDrawn="1"/>
            </p:nvSpPr>
            <p:spPr bwMode="auto">
              <a:xfrm>
                <a:off x="288" y="0"/>
                <a:ext cx="1728" cy="735"/>
              </a:xfrm>
              <a:custGeom>
                <a:avLst/>
                <a:gdLst>
                  <a:gd name="T0" fmla="*/ 1728 w 1728"/>
                  <a:gd name="T1" fmla="*/ 0 h 735"/>
                  <a:gd name="T2" fmla="*/ 1728 w 1728"/>
                  <a:gd name="T3" fmla="*/ 480 h 735"/>
                  <a:gd name="T4" fmla="*/ 380 w 1728"/>
                  <a:gd name="T5" fmla="*/ 482 h 735"/>
                  <a:gd name="T6" fmla="*/ 354 w 1728"/>
                  <a:gd name="T7" fmla="*/ 480 h 735"/>
                  <a:gd name="T8" fmla="*/ 308 w 1728"/>
                  <a:gd name="T9" fmla="*/ 489 h 735"/>
                  <a:gd name="T10" fmla="*/ 246 w 1728"/>
                  <a:gd name="T11" fmla="*/ 531 h 735"/>
                  <a:gd name="T12" fmla="*/ 206 w 1728"/>
                  <a:gd name="T13" fmla="*/ 597 h 735"/>
                  <a:gd name="T14" fmla="*/ 192 w 1728"/>
                  <a:gd name="T15" fmla="*/ 666 h 735"/>
                  <a:gd name="T16" fmla="*/ 192 w 1728"/>
                  <a:gd name="T17" fmla="*/ 735 h 735"/>
                  <a:gd name="T18" fmla="*/ 0 w 1728"/>
                  <a:gd name="T19" fmla="*/ 735 h 735"/>
                  <a:gd name="T20" fmla="*/ 0 w 1728"/>
                  <a:gd name="T21" fmla="*/ 480 h 735"/>
                  <a:gd name="T22" fmla="*/ 0 w 1728"/>
                  <a:gd name="T23" fmla="*/ 0 h 735"/>
                  <a:gd name="T24" fmla="*/ 1728 w 1728"/>
                  <a:gd name="T25" fmla="*/ 0 h 7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a:noFill/>
              </a:ln>
              <a:effectLst/>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grpSp>
        <p:grpSp>
          <p:nvGrpSpPr>
            <p:cNvPr id="1033" name="Group 6"/>
            <p:cNvGrpSpPr>
              <a:grpSpLocks/>
            </p:cNvGrpSpPr>
            <p:nvPr/>
          </p:nvGrpSpPr>
          <p:grpSpPr bwMode="auto">
            <a:xfrm>
              <a:off x="144" y="1248"/>
              <a:ext cx="4656" cy="201"/>
              <a:chOff x="144" y="1248"/>
              <a:chExt cx="4656" cy="201"/>
            </a:xfrm>
          </p:grpSpPr>
          <p:sp>
            <p:nvSpPr>
              <p:cNvPr id="1034" name="AutoShape 7"/>
              <p:cNvSpPr>
                <a:spLocks noChangeArrowheads="1"/>
              </p:cNvSpPr>
              <p:nvPr/>
            </p:nvSpPr>
            <p:spPr bwMode="auto">
              <a:xfrm>
                <a:off x="384" y="1248"/>
                <a:ext cx="4416" cy="200"/>
              </a:xfrm>
              <a:prstGeom prst="roundRect">
                <a:avLst>
                  <a:gd name="adj" fmla="val 0"/>
                </a:avLst>
              </a:prstGeom>
              <a:solidFill>
                <a:schemeClr val="hlink"/>
              </a:solidFill>
              <a:ln>
                <a:noFill/>
              </a:ln>
              <a:extLst/>
            </p:spPr>
            <p:txBody>
              <a:bodyPr wrap="none" anchor="ct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mtClean="0">
                  <a:cs typeface="+mn-cs"/>
                </a:endParaRPr>
              </a:p>
            </p:txBody>
          </p:sp>
          <p:sp>
            <p:nvSpPr>
              <p:cNvPr id="1035" name="AutoShape 8"/>
              <p:cNvSpPr>
                <a:spLocks noChangeArrowheads="1"/>
              </p:cNvSpPr>
              <p:nvPr/>
            </p:nvSpPr>
            <p:spPr bwMode="auto">
              <a:xfrm flipH="1">
                <a:off x="144" y="1248"/>
                <a:ext cx="248" cy="201"/>
              </a:xfrm>
              <a:prstGeom prst="flowChartDelay">
                <a:avLst/>
              </a:prstGeom>
              <a:solidFill>
                <a:schemeClr val="hlink"/>
              </a:solidFill>
              <a:ln>
                <a:noFill/>
              </a:ln>
              <a:extLst/>
            </p:spPr>
            <p:txBody>
              <a:bodyPr wrap="none" anchor="ct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mtClean="0">
                  <a:cs typeface="+mn-cs"/>
                </a:endParaRPr>
              </a:p>
            </p:txBody>
          </p:sp>
        </p:grpSp>
      </p:grpSp>
      <p:sp>
        <p:nvSpPr>
          <p:cNvPr id="1027" name="AutoShape 9"/>
          <p:cNvSpPr>
            <a:spLocks noGrp="1" noChangeArrowheads="1"/>
          </p:cNvSpPr>
          <p:nvPr>
            <p:ph type="title"/>
          </p:nvPr>
        </p:nvSpPr>
        <p:spPr bwMode="auto">
          <a:xfrm>
            <a:off x="762000" y="762000"/>
            <a:ext cx="7924800"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it-IT"/>
              <a:t>Fare clic per modificare lo stile del titolo</a:t>
            </a:r>
          </a:p>
        </p:txBody>
      </p:sp>
      <p:sp>
        <p:nvSpPr>
          <p:cNvPr id="1028" name="Rectangle 10"/>
          <p:cNvSpPr>
            <a:spLocks noGrp="1" noChangeArrowheads="1"/>
          </p:cNvSpPr>
          <p:nvPr>
            <p:ph type="body" idx="1"/>
          </p:nvPr>
        </p:nvSpPr>
        <p:spPr bwMode="auto">
          <a:xfrm>
            <a:off x="838200" y="2362200"/>
            <a:ext cx="76930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107" name="Rectangle 11"/>
          <p:cNvSpPr>
            <a:spLocks noGrp="1" noChangeArrowheads="1"/>
          </p:cNvSpPr>
          <p:nvPr>
            <p:ph type="dt" sz="half" idx="2"/>
          </p:nvPr>
        </p:nvSpPr>
        <p:spPr bwMode="auto">
          <a:xfrm>
            <a:off x="2438400" y="624840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b="0">
                <a:latin typeface="Arial" charset="0"/>
                <a:ea typeface="+mn-ea"/>
                <a:cs typeface="+mn-cs"/>
              </a:defRPr>
            </a:lvl1pPr>
          </a:lstStyle>
          <a:p>
            <a:pPr>
              <a:defRPr/>
            </a:pPr>
            <a:endParaRPr lang="it-IT"/>
          </a:p>
        </p:txBody>
      </p:sp>
      <p:sp>
        <p:nvSpPr>
          <p:cNvPr id="4108" name="Rectangle 12"/>
          <p:cNvSpPr>
            <a:spLocks noGrp="1" noChangeArrowheads="1"/>
          </p:cNvSpPr>
          <p:nvPr>
            <p:ph type="ftr" sz="quarter" idx="3"/>
          </p:nvPr>
        </p:nvSpPr>
        <p:spPr bwMode="auto">
          <a:xfrm>
            <a:off x="5791200" y="6248400"/>
            <a:ext cx="2897188"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b="0">
                <a:latin typeface="Arial" charset="0"/>
                <a:ea typeface="+mn-ea"/>
                <a:cs typeface="+mn-cs"/>
              </a:defRPr>
            </a:lvl1pPr>
          </a:lstStyle>
          <a:p>
            <a:pPr>
              <a:defRPr/>
            </a:pPr>
            <a:r>
              <a:rPr lang="it-IT"/>
              <a:t>May 2010</a:t>
            </a:r>
          </a:p>
        </p:txBody>
      </p:sp>
      <p:sp>
        <p:nvSpPr>
          <p:cNvPr id="4109" name="Rectangle 13"/>
          <p:cNvSpPr>
            <a:spLocks noGrp="1" noChangeArrowheads="1"/>
          </p:cNvSpPr>
          <p:nvPr>
            <p:ph type="sldNum" sz="quarter" idx="4"/>
          </p:nvPr>
        </p:nvSpPr>
        <p:spPr bwMode="auto">
          <a:xfrm>
            <a:off x="84138" y="6242050"/>
            <a:ext cx="5873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eaLnBrk="1" hangingPunct="1">
              <a:defRPr sz="2600">
                <a:solidFill>
                  <a:schemeClr val="bg1"/>
                </a:solidFill>
              </a:defRPr>
            </a:lvl1pPr>
          </a:lstStyle>
          <a:p>
            <a:fld id="{BC4662C7-2C21-4D41-B362-2ABB6B986714}"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4025"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Lst>
  <p:hf hdr="0" ftr="0" dt="0"/>
  <p:txStyles>
    <p:titleStyle>
      <a:lvl1pPr algn="l" rtl="0" eaLnBrk="0" fontAlgn="base" hangingPunct="0">
        <a:lnSpc>
          <a:spcPct val="90000"/>
        </a:lnSpc>
        <a:spcBef>
          <a:spcPct val="0"/>
        </a:spcBef>
        <a:spcAft>
          <a:spcPct val="0"/>
        </a:spcAft>
        <a:defRPr sz="3600" b="1">
          <a:solidFill>
            <a:schemeClr val="tx2"/>
          </a:solidFill>
          <a:latin typeface="+mj-lt"/>
          <a:ea typeface="MS PGothic" panose="020B0600070205080204" pitchFamily="34" charset="-128"/>
          <a:cs typeface="MS PGothic" charset="0"/>
        </a:defRPr>
      </a:lvl1pPr>
      <a:lvl2pPr algn="l" rtl="0" eaLnBrk="0" fontAlgn="base" hangingPunct="0">
        <a:lnSpc>
          <a:spcPct val="90000"/>
        </a:lnSpc>
        <a:spcBef>
          <a:spcPct val="0"/>
        </a:spcBef>
        <a:spcAft>
          <a:spcPct val="0"/>
        </a:spcAft>
        <a:defRPr sz="3600" b="1">
          <a:solidFill>
            <a:schemeClr val="tx2"/>
          </a:solidFill>
          <a:latin typeface="Arial" charset="0"/>
          <a:ea typeface="MS PGothic" panose="020B0600070205080204" pitchFamily="34" charset="-128"/>
          <a:cs typeface="MS PGothic" charset="0"/>
        </a:defRPr>
      </a:lvl2pPr>
      <a:lvl3pPr algn="l" rtl="0" eaLnBrk="0" fontAlgn="base" hangingPunct="0">
        <a:lnSpc>
          <a:spcPct val="90000"/>
        </a:lnSpc>
        <a:spcBef>
          <a:spcPct val="0"/>
        </a:spcBef>
        <a:spcAft>
          <a:spcPct val="0"/>
        </a:spcAft>
        <a:defRPr sz="3600" b="1">
          <a:solidFill>
            <a:schemeClr val="tx2"/>
          </a:solidFill>
          <a:latin typeface="Arial" charset="0"/>
          <a:ea typeface="MS PGothic" panose="020B0600070205080204" pitchFamily="34" charset="-128"/>
          <a:cs typeface="MS PGothic" charset="0"/>
        </a:defRPr>
      </a:lvl3pPr>
      <a:lvl4pPr algn="l" rtl="0" eaLnBrk="0" fontAlgn="base" hangingPunct="0">
        <a:lnSpc>
          <a:spcPct val="90000"/>
        </a:lnSpc>
        <a:spcBef>
          <a:spcPct val="0"/>
        </a:spcBef>
        <a:spcAft>
          <a:spcPct val="0"/>
        </a:spcAft>
        <a:defRPr sz="3600" b="1">
          <a:solidFill>
            <a:schemeClr val="tx2"/>
          </a:solidFill>
          <a:latin typeface="Arial" charset="0"/>
          <a:ea typeface="MS PGothic" panose="020B0600070205080204" pitchFamily="34" charset="-128"/>
          <a:cs typeface="MS PGothic" charset="0"/>
        </a:defRPr>
      </a:lvl4pPr>
      <a:lvl5pPr algn="l" rtl="0" eaLnBrk="0" fontAlgn="base" hangingPunct="0">
        <a:lnSpc>
          <a:spcPct val="90000"/>
        </a:lnSpc>
        <a:spcBef>
          <a:spcPct val="0"/>
        </a:spcBef>
        <a:spcAft>
          <a:spcPct val="0"/>
        </a:spcAft>
        <a:defRPr sz="3600" b="1">
          <a:solidFill>
            <a:schemeClr val="tx2"/>
          </a:solidFill>
          <a:latin typeface="Arial"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3600" b="1">
          <a:solidFill>
            <a:schemeClr val="tx2"/>
          </a:solidFill>
          <a:latin typeface="Arial" charset="0"/>
        </a:defRPr>
      </a:lvl6pPr>
      <a:lvl7pPr marL="914400" algn="l" rtl="0" eaLnBrk="1" fontAlgn="base" hangingPunct="1">
        <a:lnSpc>
          <a:spcPct val="90000"/>
        </a:lnSpc>
        <a:spcBef>
          <a:spcPct val="0"/>
        </a:spcBef>
        <a:spcAft>
          <a:spcPct val="0"/>
        </a:spcAft>
        <a:defRPr sz="3600" b="1">
          <a:solidFill>
            <a:schemeClr val="tx2"/>
          </a:solidFill>
          <a:latin typeface="Arial" charset="0"/>
        </a:defRPr>
      </a:lvl7pPr>
      <a:lvl8pPr marL="1371600" algn="l" rtl="0" eaLnBrk="1" fontAlgn="base" hangingPunct="1">
        <a:lnSpc>
          <a:spcPct val="90000"/>
        </a:lnSpc>
        <a:spcBef>
          <a:spcPct val="0"/>
        </a:spcBef>
        <a:spcAft>
          <a:spcPct val="0"/>
        </a:spcAft>
        <a:defRPr sz="3600" b="1">
          <a:solidFill>
            <a:schemeClr val="tx2"/>
          </a:solidFill>
          <a:latin typeface="Arial" charset="0"/>
        </a:defRPr>
      </a:lvl8pPr>
      <a:lvl9pPr marL="1828800" algn="l" rtl="0" eaLnBrk="1" fontAlgn="base" hangingPunct="1">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MS PGothic" panose="020B0600070205080204" pitchFamily="34" charset="-128"/>
          <a:cs typeface="MS PGothic" charset="0"/>
        </a:defRPr>
      </a:lvl5pPr>
      <a:lvl6pPr marL="25146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9.wmf"/><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image" Target="../media/image8.wmf"/></Relationships>
</file>

<file path=ppt/slides/_rels/slide17.xml.rels><?xml version="1.0" encoding="UTF-8" standalone="yes"?>
<Relationships xmlns="http://schemas.openxmlformats.org/package/2006/relationships"><Relationship Id="rId3" Type="http://schemas.openxmlformats.org/officeDocument/2006/relationships/image" Target="../media/image11.wmf"/><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wmf"/><Relationship Id="rId3" Type="http://schemas.openxmlformats.org/officeDocument/2006/relationships/image" Target="../media/image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microsoft.com/office/2007/relationships/media" Target="../media/media2.mp4"/><Relationship Id="rId4" Type="http://schemas.openxmlformats.org/officeDocument/2006/relationships/video" Target="../media/media2.mp4"/><Relationship Id="rId5" Type="http://schemas.openxmlformats.org/officeDocument/2006/relationships/slideLayout" Target="../slideLayouts/slideLayout2.xml"/><Relationship Id="rId6" Type="http://schemas.openxmlformats.org/officeDocument/2006/relationships/notesSlide" Target="../notesSlides/notesSlide9.xml"/><Relationship Id="rId7" Type="http://schemas.openxmlformats.org/officeDocument/2006/relationships/image" Target="../media/image1.jpeg"/><Relationship Id="rId8" Type="http://schemas.openxmlformats.org/officeDocument/2006/relationships/image" Target="../media/image24.png"/><Relationship Id="rId9" Type="http://schemas.openxmlformats.org/officeDocument/2006/relationships/image" Target="../media/image25.png"/><Relationship Id="rId1" Type="http://schemas.microsoft.com/office/2007/relationships/media" Target="../media/media1.AVI"/><Relationship Id="rId2" Type="http://schemas.openxmlformats.org/officeDocument/2006/relationships/video" Target="../media/media1.AVI"/></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subTitle" idx="1"/>
          </p:nvPr>
        </p:nvSpPr>
        <p:spPr>
          <a:xfrm>
            <a:off x="4673600" y="2927350"/>
            <a:ext cx="4291013" cy="1822450"/>
          </a:xfrm>
          <a:extLst/>
        </p:spPr>
        <p:txBody>
          <a:bodyPr/>
          <a:lstStyle/>
          <a:p>
            <a:pPr eaLnBrk="1" hangingPunct="1">
              <a:buFont typeface="Wingdings" charset="0"/>
              <a:buNone/>
              <a:defRPr/>
            </a:pPr>
            <a:endParaRPr lang="it-IT" sz="2000" b="1" dirty="0" smtClean="0">
              <a:ea typeface="ＭＳ Ｐゴシック" charset="0"/>
              <a:cs typeface="+mn-cs"/>
            </a:endParaRPr>
          </a:p>
          <a:p>
            <a:pPr eaLnBrk="1" hangingPunct="1">
              <a:buFont typeface="Wingdings" charset="0"/>
              <a:buNone/>
              <a:defRPr/>
            </a:pPr>
            <a:r>
              <a:rPr lang="it-IT" sz="1800" b="1" dirty="0" smtClean="0">
                <a:ea typeface="ＭＳ Ｐゴシック" charset="0"/>
                <a:cs typeface="+mn-cs"/>
              </a:rPr>
              <a:t>Andrea Scialpi 	Testori Aero Supply</a:t>
            </a:r>
          </a:p>
          <a:p>
            <a:pPr eaLnBrk="1" hangingPunct="1">
              <a:buFont typeface="Wingdings" charset="0"/>
              <a:buNone/>
              <a:defRPr/>
            </a:pPr>
            <a:endParaRPr lang="it-IT" sz="2000" b="1" dirty="0" smtClean="0">
              <a:ea typeface="ＭＳ Ｐゴシック" charset="0"/>
              <a:cs typeface="+mn-cs"/>
            </a:endParaRPr>
          </a:p>
          <a:p>
            <a:pPr eaLnBrk="1" hangingPunct="1">
              <a:buFont typeface="Wingdings" charset="0"/>
              <a:buNone/>
              <a:defRPr/>
            </a:pPr>
            <a:r>
              <a:rPr lang="it-IT" sz="2000" b="1" dirty="0" smtClean="0">
                <a:ea typeface="ＭＳ Ｐゴシック" charset="0"/>
                <a:cs typeface="+mn-cs"/>
              </a:rPr>
              <a:t>ATLANTIC CITY October 26, 2016</a:t>
            </a:r>
            <a:endParaRPr lang="it-IT" sz="2000" b="1" dirty="0">
              <a:ea typeface="ＭＳ Ｐゴシック" charset="0"/>
              <a:cs typeface="+mn-cs"/>
            </a:endParaRPr>
          </a:p>
        </p:txBody>
      </p:sp>
      <p:sp>
        <p:nvSpPr>
          <p:cNvPr id="4099" name="Rectangle 11"/>
          <p:cNvSpPr>
            <a:spLocks noGrp="1" noChangeArrowheads="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fld id="{534A12E8-C8CB-1F42-B823-E8523DBD3A35}" type="slidenum">
              <a:rPr lang="it-IT" sz="2600">
                <a:solidFill>
                  <a:schemeClr val="bg1"/>
                </a:solidFill>
              </a:rPr>
              <a:pPr/>
              <a:t>1</a:t>
            </a:fld>
            <a:endParaRPr lang="it-IT" sz="2600">
              <a:solidFill>
                <a:schemeClr val="bg1"/>
              </a:solidFill>
            </a:endParaRPr>
          </a:p>
        </p:txBody>
      </p:sp>
      <p:sp>
        <p:nvSpPr>
          <p:cNvPr id="4100" name="AutoShape 2"/>
          <p:cNvSpPr>
            <a:spLocks noGrp="1" noChangeArrowheads="1"/>
          </p:cNvSpPr>
          <p:nvPr>
            <p:ph type="ctrTitle" sz="quarter"/>
          </p:nvPr>
        </p:nvSpPr>
        <p:spPr>
          <a:xfrm>
            <a:off x="558800" y="1022350"/>
            <a:ext cx="8229600" cy="1905000"/>
          </a:xfrm>
        </p:spPr>
        <p:txBody>
          <a:bodyPr/>
          <a:lstStyle/>
          <a:p>
            <a:pPr eaLnBrk="1" hangingPunct="1"/>
            <a:r>
              <a:rPr lang="it-IT" sz="3200">
                <a:latin typeface="Arial" charset="0"/>
                <a:ea typeface="MS PGothic" charset="0"/>
              </a:rPr>
              <a:t>DEVELOPMENT OF A NEW METHOD FOR THE REPLACEMENT OF</a:t>
            </a:r>
            <a:br>
              <a:rPr lang="it-IT" sz="3200">
                <a:latin typeface="Arial" charset="0"/>
                <a:ea typeface="MS PGothic" charset="0"/>
              </a:rPr>
            </a:br>
            <a:r>
              <a:rPr lang="it-IT" sz="3200">
                <a:latin typeface="Arial" charset="0"/>
                <a:ea typeface="MS PGothic" charset="0"/>
              </a:rPr>
              <a:t>“MULTILAYER CUSHIONS” </a:t>
            </a:r>
            <a:br>
              <a:rPr lang="it-IT" sz="3200">
                <a:latin typeface="Arial" charset="0"/>
                <a:ea typeface="MS PGothic" charset="0"/>
              </a:rPr>
            </a:br>
            <a:r>
              <a:rPr lang="it-IT" sz="3200">
                <a:latin typeface="Arial" charset="0"/>
                <a:ea typeface="MS PGothic" charset="0"/>
              </a:rPr>
              <a:t>ON DYNAMIC SEATS</a:t>
            </a:r>
          </a:p>
        </p:txBody>
      </p:sp>
      <p:pic>
        <p:nvPicPr>
          <p:cNvPr id="410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2175" y="217488"/>
            <a:ext cx="18891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p:cNvSpPr>
            <a:spLocks noGrp="1"/>
          </p:cNvSpPr>
          <p:nvPr>
            <p:ph type="title"/>
          </p:nvPr>
        </p:nvSpPr>
        <p:spPr/>
        <p:txBody>
          <a:bodyPr/>
          <a:lstStyle/>
          <a:p>
            <a:r>
              <a:rPr lang="it-IT" sz="2400">
                <a:latin typeface="Arial" charset="0"/>
                <a:ea typeface="MS PGothic" charset="0"/>
              </a:rPr>
              <a:t>TESTORI AERO SUPPLY </a:t>
            </a:r>
            <a:br>
              <a:rPr lang="it-IT" sz="2400">
                <a:latin typeface="Arial" charset="0"/>
                <a:ea typeface="MS PGothic" charset="0"/>
              </a:rPr>
            </a:br>
            <a:r>
              <a:rPr lang="it-IT" sz="2400">
                <a:latin typeface="Arial" charset="0"/>
                <a:ea typeface="MS PGothic" charset="0"/>
              </a:rPr>
              <a:t>“MULTILAYER 16g CUSHIONS REPLACEMENT“ PROJECT OVERVIEW</a:t>
            </a:r>
          </a:p>
        </p:txBody>
      </p:sp>
      <p:sp>
        <p:nvSpPr>
          <p:cNvPr id="15363" name="Segnaposto contenuto 2"/>
          <p:cNvSpPr>
            <a:spLocks noGrp="1"/>
          </p:cNvSpPr>
          <p:nvPr>
            <p:ph idx="1"/>
          </p:nvPr>
        </p:nvSpPr>
        <p:spPr>
          <a:xfrm>
            <a:off x="838200" y="2362200"/>
            <a:ext cx="7693025" cy="4019550"/>
          </a:xfrm>
        </p:spPr>
        <p:txBody>
          <a:bodyPr/>
          <a:lstStyle/>
          <a:p>
            <a:pPr marL="0" indent="0">
              <a:buFont typeface="Wingdings" charset="0"/>
              <a:buNone/>
            </a:pPr>
            <a:r>
              <a:rPr lang="en-US" sz="1800" b="1" dirty="0">
                <a:latin typeface="Arial" charset="0"/>
                <a:ea typeface="MS PGothic" charset="0"/>
              </a:rPr>
              <a:t>MATERIAL SELECTION</a:t>
            </a:r>
            <a:endParaRPr lang="it-IT" sz="1800" dirty="0">
              <a:latin typeface="Arial" charset="0"/>
              <a:ea typeface="MS PGothic" charset="0"/>
            </a:endParaRPr>
          </a:p>
          <a:p>
            <a:pPr marL="0" indent="0">
              <a:buFont typeface="Wingdings" charset="0"/>
              <a:buNone/>
            </a:pPr>
            <a:endParaRPr lang="en-US" sz="1400" dirty="0">
              <a:latin typeface="Arial" charset="0"/>
              <a:ea typeface="MS PGothic" charset="0"/>
            </a:endParaRPr>
          </a:p>
          <a:p>
            <a:pPr marL="0" indent="0">
              <a:buFont typeface="Wingdings" charset="0"/>
              <a:buNone/>
            </a:pPr>
            <a:r>
              <a:rPr lang="en-US" sz="1600" dirty="0">
                <a:latin typeface="Arial" charset="0"/>
                <a:ea typeface="MS PGothic" charset="0"/>
              </a:rPr>
              <a:t>TAS has finally selected 6 different multilayer seat  bottom cushion configurations as per below table:</a:t>
            </a:r>
          </a:p>
          <a:p>
            <a:pPr marL="0" indent="0">
              <a:buFont typeface="Wingdings" charset="0"/>
              <a:buNone/>
            </a:pPr>
            <a:endParaRPr lang="en-US" sz="1400" dirty="0">
              <a:latin typeface="Arial" charset="0"/>
              <a:ea typeface="MS PGothic" charset="0"/>
            </a:endParaRPr>
          </a:p>
          <a:p>
            <a:pPr marL="0" indent="0">
              <a:buFont typeface="Wingdings" charset="0"/>
              <a:buNone/>
            </a:pPr>
            <a:endParaRPr lang="en-US" sz="1400" dirty="0">
              <a:latin typeface="Arial" charset="0"/>
              <a:ea typeface="MS PGothic" charset="0"/>
            </a:endParaRPr>
          </a:p>
          <a:p>
            <a:pPr marL="0" indent="0">
              <a:buFont typeface="Wingdings" charset="0"/>
              <a:buNone/>
            </a:pPr>
            <a:endParaRPr lang="en-US" sz="1400" dirty="0">
              <a:latin typeface="Arial" charset="0"/>
              <a:ea typeface="MS PGothic" charset="0"/>
            </a:endParaRPr>
          </a:p>
          <a:p>
            <a:pPr marL="0" indent="0">
              <a:buFont typeface="Wingdings" charset="0"/>
              <a:buNone/>
            </a:pPr>
            <a:endParaRPr lang="en-US" sz="1400" dirty="0">
              <a:latin typeface="Arial" charset="0"/>
              <a:ea typeface="MS PGothic" charset="0"/>
            </a:endParaRPr>
          </a:p>
          <a:p>
            <a:pPr marL="0" indent="0">
              <a:buFont typeface="Wingdings" charset="0"/>
              <a:buNone/>
            </a:pPr>
            <a:endParaRPr lang="en-US" sz="1400" dirty="0">
              <a:latin typeface="Arial" charset="0"/>
              <a:ea typeface="MS PGothic" charset="0"/>
            </a:endParaRPr>
          </a:p>
          <a:p>
            <a:pPr marL="0" indent="0">
              <a:buFont typeface="Wingdings" charset="0"/>
              <a:buNone/>
            </a:pPr>
            <a:endParaRPr lang="en-US" sz="1400" dirty="0">
              <a:latin typeface="Arial" charset="0"/>
              <a:ea typeface="MS PGothic" charset="0"/>
            </a:endParaRPr>
          </a:p>
          <a:p>
            <a:pPr marL="0" indent="0">
              <a:buFont typeface="Wingdings" charset="0"/>
              <a:buNone/>
            </a:pPr>
            <a:endParaRPr lang="en-US" sz="1400" dirty="0">
              <a:latin typeface="Arial" charset="0"/>
              <a:ea typeface="MS PGothic" charset="0"/>
            </a:endParaRPr>
          </a:p>
          <a:p>
            <a:pPr marL="0" indent="0">
              <a:buFont typeface="Wingdings" charset="0"/>
              <a:buNone/>
            </a:pPr>
            <a:endParaRPr lang="it-IT" sz="1400" dirty="0">
              <a:latin typeface="Arial" charset="0"/>
              <a:ea typeface="MS PGothic" charset="0"/>
            </a:endParaRPr>
          </a:p>
          <a:p>
            <a:pPr marL="0" indent="0">
              <a:buFont typeface="Wingdings" charset="0"/>
              <a:buNone/>
            </a:pPr>
            <a:endParaRPr lang="it-IT" dirty="0">
              <a:latin typeface="Arial" charset="0"/>
              <a:ea typeface="MS PGothic" charset="0"/>
            </a:endParaRPr>
          </a:p>
        </p:txBody>
      </p:sp>
      <p:sp>
        <p:nvSpPr>
          <p:cNvPr id="15364" name="Segnaposto numero diapositiva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fld id="{4DFAB6EC-09D1-A547-9040-6DABD604CE55}" type="slidenum">
              <a:rPr lang="it-IT" sz="2600">
                <a:solidFill>
                  <a:schemeClr val="bg1"/>
                </a:solidFill>
              </a:rPr>
              <a:pPr/>
              <a:t>10</a:t>
            </a:fld>
            <a:endParaRPr lang="it-IT" sz="2600">
              <a:solidFill>
                <a:schemeClr val="bg1"/>
              </a:solidFill>
            </a:endParaRPr>
          </a:p>
        </p:txBody>
      </p:sp>
      <p:pic>
        <p:nvPicPr>
          <p:cNvPr id="153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2175" y="217488"/>
            <a:ext cx="18891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descr="Schermata 2016-10-25 alle 06.52.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3573016"/>
            <a:ext cx="8178800" cy="18161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1"/>
          <p:cNvSpPr>
            <a:spLocks noGrp="1"/>
          </p:cNvSpPr>
          <p:nvPr>
            <p:ph type="title"/>
          </p:nvPr>
        </p:nvSpPr>
        <p:spPr/>
        <p:txBody>
          <a:bodyPr/>
          <a:lstStyle/>
          <a:p>
            <a:r>
              <a:rPr lang="it-IT" sz="2400">
                <a:latin typeface="Arial" charset="0"/>
                <a:ea typeface="MS PGothic" charset="0"/>
              </a:rPr>
              <a:t>TESTORI AERO SUPPLY </a:t>
            </a:r>
            <a:br>
              <a:rPr lang="it-IT" sz="2400">
                <a:latin typeface="Arial" charset="0"/>
                <a:ea typeface="MS PGothic" charset="0"/>
              </a:rPr>
            </a:br>
            <a:r>
              <a:rPr lang="it-IT" sz="2400">
                <a:latin typeface="Arial" charset="0"/>
                <a:ea typeface="MS PGothic" charset="0"/>
              </a:rPr>
              <a:t>“MULTILAYER 16g CUSHIONS REPLACEMENT“ PROJECT OVERVIEW</a:t>
            </a:r>
          </a:p>
        </p:txBody>
      </p:sp>
      <p:sp>
        <p:nvSpPr>
          <p:cNvPr id="16387" name="Segnaposto contenuto 2"/>
          <p:cNvSpPr>
            <a:spLocks noGrp="1"/>
          </p:cNvSpPr>
          <p:nvPr>
            <p:ph idx="1"/>
          </p:nvPr>
        </p:nvSpPr>
        <p:spPr>
          <a:xfrm>
            <a:off x="838200" y="2362200"/>
            <a:ext cx="7693025" cy="4235450"/>
          </a:xfrm>
        </p:spPr>
        <p:txBody>
          <a:bodyPr/>
          <a:lstStyle/>
          <a:p>
            <a:pPr marL="0" indent="0" algn="just">
              <a:buFont typeface="Wingdings" charset="0"/>
              <a:buNone/>
            </a:pPr>
            <a:r>
              <a:rPr lang="en-GB" sz="1600" b="1" dirty="0">
                <a:latin typeface="Arial" charset="0"/>
                <a:ea typeface="MS PGothic" charset="0"/>
              </a:rPr>
              <a:t>PROJECT DESCRIPTION</a:t>
            </a:r>
            <a:endParaRPr lang="it-IT" sz="1600" dirty="0">
              <a:latin typeface="Arial" charset="0"/>
              <a:ea typeface="MS PGothic" charset="0"/>
            </a:endParaRPr>
          </a:p>
          <a:p>
            <a:pPr marL="0" indent="0" algn="just">
              <a:buFont typeface="Wingdings" charset="0"/>
              <a:buNone/>
            </a:pPr>
            <a:endParaRPr lang="en-US" sz="1400" dirty="0">
              <a:latin typeface="Arial" charset="0"/>
              <a:ea typeface="MS PGothic" charset="0"/>
            </a:endParaRPr>
          </a:p>
          <a:p>
            <a:pPr marL="0" indent="0" algn="just">
              <a:buFont typeface="Wingdings" charset="0"/>
              <a:buNone/>
            </a:pPr>
            <a:r>
              <a:rPr lang="en-US" sz="1600" dirty="0">
                <a:latin typeface="Arial" charset="0"/>
                <a:ea typeface="MS PGothic" charset="0"/>
              </a:rPr>
              <a:t>The project consists in two different phases, each one involving  </a:t>
            </a:r>
            <a:r>
              <a:rPr lang="en-US" sz="1600" b="1" dirty="0">
                <a:latin typeface="Arial" charset="0"/>
                <a:ea typeface="MS PGothic" charset="0"/>
              </a:rPr>
              <a:t>component testing</a:t>
            </a:r>
            <a:r>
              <a:rPr lang="en-US" sz="1600" dirty="0">
                <a:latin typeface="Arial" charset="0"/>
                <a:ea typeface="MS PGothic" charset="0"/>
              </a:rPr>
              <a:t>, </a:t>
            </a:r>
            <a:r>
              <a:rPr lang="en-US" sz="1600" b="1" dirty="0">
                <a:latin typeface="Arial" charset="0"/>
                <a:ea typeface="MS PGothic" charset="0"/>
              </a:rPr>
              <a:t>seat dynamic testing and simulation </a:t>
            </a:r>
            <a:r>
              <a:rPr lang="en-US" sz="1600" dirty="0">
                <a:latin typeface="Arial" charset="0"/>
                <a:ea typeface="MS PGothic" charset="0"/>
              </a:rPr>
              <a:t>based on an analytical model developed by the </a:t>
            </a:r>
            <a:r>
              <a:rPr lang="en-US" sz="1600" dirty="0" smtClean="0">
                <a:latin typeface="Arial" charset="0"/>
                <a:ea typeface="MS PGothic" charset="0"/>
              </a:rPr>
              <a:t>University </a:t>
            </a:r>
            <a:r>
              <a:rPr lang="en-US" sz="1600" dirty="0" err="1" smtClean="0">
                <a:latin typeface="Arial" charset="0"/>
                <a:ea typeface="MS PGothic" charset="0"/>
              </a:rPr>
              <a:t>Politecnico</a:t>
            </a:r>
            <a:r>
              <a:rPr lang="en-US" sz="1600" dirty="0" smtClean="0">
                <a:latin typeface="Arial" charset="0"/>
                <a:ea typeface="MS PGothic" charset="0"/>
              </a:rPr>
              <a:t> di Milano.</a:t>
            </a:r>
            <a:endParaRPr lang="en-US" sz="1600" dirty="0">
              <a:latin typeface="Arial" charset="0"/>
              <a:ea typeface="MS PGothic" charset="0"/>
            </a:endParaRPr>
          </a:p>
          <a:p>
            <a:pPr marL="0" indent="0" algn="just">
              <a:buFont typeface="Wingdings" charset="0"/>
              <a:buNone/>
            </a:pPr>
            <a:endParaRPr lang="en-US" sz="1600" dirty="0">
              <a:latin typeface="Arial" charset="0"/>
              <a:ea typeface="MS PGothic" charset="0"/>
            </a:endParaRPr>
          </a:p>
          <a:p>
            <a:pPr marL="0" indent="0" algn="just">
              <a:buFont typeface="Wingdings" charset="0"/>
              <a:buNone/>
            </a:pPr>
            <a:r>
              <a:rPr lang="en-US" sz="1600" dirty="0">
                <a:latin typeface="Arial" charset="0"/>
                <a:ea typeface="MS PGothic" charset="0"/>
              </a:rPr>
              <a:t>In </a:t>
            </a:r>
            <a:r>
              <a:rPr lang="en-US" sz="1600" b="1" dirty="0">
                <a:latin typeface="Arial" charset="0"/>
                <a:ea typeface="MS PGothic" charset="0"/>
              </a:rPr>
              <a:t>PHASE 1</a:t>
            </a:r>
            <a:r>
              <a:rPr lang="en-US" sz="1600" dirty="0">
                <a:latin typeface="Arial" charset="0"/>
                <a:ea typeface="MS PGothic" charset="0"/>
              </a:rPr>
              <a:t> the results of the compression tests on foam compositions C and D, together with the results of the lumbar load measurements obtained in the </a:t>
            </a:r>
            <a:r>
              <a:rPr lang="en-US" sz="1600" dirty="0" smtClean="0">
                <a:latin typeface="Arial" charset="0"/>
                <a:ea typeface="MS PGothic" charset="0"/>
              </a:rPr>
              <a:t>dynamic tests </a:t>
            </a:r>
            <a:r>
              <a:rPr lang="en-US" sz="1600" dirty="0">
                <a:latin typeface="Arial" charset="0"/>
                <a:ea typeface="MS PGothic" charset="0"/>
              </a:rPr>
              <a:t>run on the same foam compositions installed on PIUMA seat, will be collected and used to refine the calibration of the analytical model.</a:t>
            </a:r>
          </a:p>
          <a:p>
            <a:pPr marL="0" indent="0" algn="just">
              <a:buFont typeface="Wingdings" charset="0"/>
              <a:buNone/>
            </a:pPr>
            <a:endParaRPr lang="en-US" sz="1600" dirty="0">
              <a:latin typeface="Arial" charset="0"/>
              <a:ea typeface="MS PGothic" charset="0"/>
            </a:endParaRPr>
          </a:p>
          <a:p>
            <a:pPr marL="0" indent="0" algn="just">
              <a:buFont typeface="Wingdings" charset="0"/>
              <a:buNone/>
            </a:pPr>
            <a:r>
              <a:rPr lang="en-US" sz="1600" dirty="0">
                <a:latin typeface="Arial" charset="0"/>
                <a:ea typeface="MS PGothic" charset="0"/>
              </a:rPr>
              <a:t>In </a:t>
            </a:r>
            <a:r>
              <a:rPr lang="en-US" sz="1600" b="1" dirty="0">
                <a:latin typeface="Arial" charset="0"/>
                <a:ea typeface="MS PGothic" charset="0"/>
              </a:rPr>
              <a:t>PHASE 2</a:t>
            </a:r>
            <a:r>
              <a:rPr lang="en-US" sz="1600" dirty="0">
                <a:latin typeface="Arial" charset="0"/>
                <a:ea typeface="MS PGothic" charset="0"/>
              </a:rPr>
              <a:t>  the results of the compression tests on each of the remaining foam compositions (A, B, E and F) will be used as input for the model to simulate the peak of the lumbar load that would be measured in a dynamic test conducted on seat cushions having that composition. Actual dynamic tests will then be performed to confirm and validate the output of the simulation. </a:t>
            </a:r>
          </a:p>
          <a:p>
            <a:pPr marL="0" indent="0">
              <a:buFont typeface="Wingdings" charset="0"/>
              <a:buNone/>
            </a:pPr>
            <a:endParaRPr lang="it-IT" sz="1600" b="1" dirty="0">
              <a:latin typeface="Arial" charset="0"/>
              <a:ea typeface="MS PGothic" charset="0"/>
            </a:endParaRPr>
          </a:p>
        </p:txBody>
      </p:sp>
      <p:sp>
        <p:nvSpPr>
          <p:cNvPr id="16388" name="Segnaposto numero diapositiva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fld id="{4CD252B2-F7DF-4A47-BDEF-C324E9D629A2}" type="slidenum">
              <a:rPr lang="it-IT" sz="2600">
                <a:solidFill>
                  <a:schemeClr val="bg1"/>
                </a:solidFill>
              </a:rPr>
              <a:pPr/>
              <a:t>11</a:t>
            </a:fld>
            <a:endParaRPr lang="it-IT" sz="2600">
              <a:solidFill>
                <a:schemeClr val="bg1"/>
              </a:solidFill>
            </a:endParaRPr>
          </a:p>
        </p:txBody>
      </p:sp>
      <p:pic>
        <p:nvPicPr>
          <p:cNvPr id="1638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2175" y="217488"/>
            <a:ext cx="18891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olo 1"/>
          <p:cNvSpPr>
            <a:spLocks noGrp="1"/>
          </p:cNvSpPr>
          <p:nvPr>
            <p:ph type="title"/>
          </p:nvPr>
        </p:nvSpPr>
        <p:spPr/>
        <p:txBody>
          <a:bodyPr/>
          <a:lstStyle/>
          <a:p>
            <a:r>
              <a:rPr lang="it-IT" sz="2400">
                <a:latin typeface="Arial" charset="0"/>
                <a:ea typeface="MS PGothic" charset="0"/>
              </a:rPr>
              <a:t>TESTORI AERO SUPPLY </a:t>
            </a:r>
            <a:br>
              <a:rPr lang="it-IT" sz="2400">
                <a:latin typeface="Arial" charset="0"/>
                <a:ea typeface="MS PGothic" charset="0"/>
              </a:rPr>
            </a:br>
            <a:r>
              <a:rPr lang="it-IT" sz="2400">
                <a:latin typeface="Arial" charset="0"/>
                <a:ea typeface="MS PGothic" charset="0"/>
              </a:rPr>
              <a:t>“MULTILAYER 16g CUSHIONS REPLACEMENT“ PROJECT OVERVIEW</a:t>
            </a:r>
          </a:p>
        </p:txBody>
      </p:sp>
      <p:sp>
        <p:nvSpPr>
          <p:cNvPr id="17411" name="Segnaposto contenuto 2"/>
          <p:cNvSpPr>
            <a:spLocks noGrp="1"/>
          </p:cNvSpPr>
          <p:nvPr>
            <p:ph idx="1"/>
          </p:nvPr>
        </p:nvSpPr>
        <p:spPr/>
        <p:txBody>
          <a:bodyPr/>
          <a:lstStyle/>
          <a:p>
            <a:pPr marL="0" indent="0">
              <a:buFont typeface="Wingdings" charset="0"/>
              <a:buNone/>
            </a:pPr>
            <a:r>
              <a:rPr lang="en-US" sz="1800" b="1" dirty="0">
                <a:latin typeface="Arial" charset="0"/>
                <a:ea typeface="MS PGothic" charset="0"/>
              </a:rPr>
              <a:t>DYNAMIC COMPRESSION TEST</a:t>
            </a:r>
            <a:endParaRPr lang="it-IT" sz="1800" dirty="0">
              <a:latin typeface="Arial" charset="0"/>
              <a:ea typeface="MS PGothic" charset="0"/>
            </a:endParaRPr>
          </a:p>
          <a:p>
            <a:pPr marL="0" indent="0">
              <a:buFont typeface="Wingdings" charset="0"/>
              <a:buNone/>
            </a:pPr>
            <a:r>
              <a:rPr lang="en-US" sz="1600" dirty="0" smtClean="0">
                <a:latin typeface="Arial" charset="0"/>
                <a:ea typeface="MS PGothic" charset="0"/>
              </a:rPr>
              <a:t>The </a:t>
            </a:r>
            <a:r>
              <a:rPr lang="en-US" sz="1600" dirty="0">
                <a:latin typeface="Arial" charset="0"/>
                <a:ea typeface="MS PGothic" charset="0"/>
              </a:rPr>
              <a:t>test consists of a compression test applying a </a:t>
            </a:r>
            <a:r>
              <a:rPr lang="en-US" sz="1600" dirty="0">
                <a:latin typeface="Arial" charset="0"/>
                <a:ea typeface="MS PGothic" charset="0"/>
              </a:rPr>
              <a:t>f</a:t>
            </a:r>
            <a:r>
              <a:rPr lang="en-US" sz="1600" dirty="0" smtClean="0">
                <a:latin typeface="Arial" charset="0"/>
                <a:ea typeface="MS PGothic" charset="0"/>
              </a:rPr>
              <a:t>orce</a:t>
            </a:r>
            <a:r>
              <a:rPr lang="en-US" sz="1600" dirty="0" smtClean="0">
                <a:latin typeface="Arial" charset="0"/>
                <a:ea typeface="MS PGothic" charset="0"/>
              </a:rPr>
              <a:t> </a:t>
            </a:r>
            <a:r>
              <a:rPr lang="en-US" sz="1600" dirty="0">
                <a:latin typeface="Arial" charset="0"/>
                <a:ea typeface="MS PGothic" charset="0"/>
              </a:rPr>
              <a:t>of </a:t>
            </a:r>
            <a:r>
              <a:rPr lang="en-US" sz="1600" dirty="0" smtClean="0">
                <a:latin typeface="Arial" charset="0"/>
                <a:ea typeface="MS PGothic" charset="0"/>
              </a:rPr>
              <a:t>15 </a:t>
            </a:r>
            <a:r>
              <a:rPr lang="en-US" sz="1600" dirty="0" smtClean="0">
                <a:latin typeface="Arial" charset="0"/>
                <a:ea typeface="MS PGothic" charset="0"/>
              </a:rPr>
              <a:t>KN</a:t>
            </a:r>
            <a:r>
              <a:rPr lang="en-US" sz="1600" dirty="0" smtClean="0">
                <a:solidFill>
                  <a:srgbClr val="FF0000"/>
                </a:solidFill>
                <a:latin typeface="Arial" charset="0"/>
                <a:ea typeface="MS PGothic" charset="0"/>
              </a:rPr>
              <a:t> </a:t>
            </a:r>
            <a:r>
              <a:rPr lang="en-US" sz="1600" dirty="0">
                <a:latin typeface="Arial" charset="0"/>
                <a:ea typeface="MS PGothic" charset="0"/>
              </a:rPr>
              <a:t>and travelling at a speed of 0.76 m/sec (33 inch second), up and down (up to 90% of the original thickness) as per FAA/DOT/AR-05 chapter 4 </a:t>
            </a:r>
            <a:endParaRPr lang="it-IT" sz="1600" dirty="0">
              <a:latin typeface="Arial" charset="0"/>
              <a:ea typeface="MS PGothic" charset="0"/>
            </a:endParaRPr>
          </a:p>
        </p:txBody>
      </p:sp>
      <p:sp>
        <p:nvSpPr>
          <p:cNvPr id="17412" name="Segnaposto numero diapositiva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fld id="{343889F7-0DFE-AE43-8E3A-48451CC0AA0A}" type="slidenum">
              <a:rPr lang="it-IT" sz="2600">
                <a:solidFill>
                  <a:schemeClr val="bg1"/>
                </a:solidFill>
              </a:rPr>
              <a:pPr/>
              <a:t>12</a:t>
            </a:fld>
            <a:endParaRPr lang="it-IT" sz="2600">
              <a:solidFill>
                <a:schemeClr val="bg1"/>
              </a:solidFill>
            </a:endParaRPr>
          </a:p>
        </p:txBody>
      </p:sp>
      <p:pic>
        <p:nvPicPr>
          <p:cNvPr id="17413" name="Immagine 5" descr="Schermata 2016-09-01 alle 14.05.5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789040"/>
            <a:ext cx="7775575"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2175" y="217488"/>
            <a:ext cx="18891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olo 1"/>
          <p:cNvSpPr>
            <a:spLocks noGrp="1"/>
          </p:cNvSpPr>
          <p:nvPr>
            <p:ph type="title"/>
          </p:nvPr>
        </p:nvSpPr>
        <p:spPr/>
        <p:txBody>
          <a:bodyPr/>
          <a:lstStyle/>
          <a:p>
            <a:r>
              <a:rPr lang="it-IT" sz="2400">
                <a:latin typeface="Arial" charset="0"/>
                <a:ea typeface="MS PGothic" charset="0"/>
              </a:rPr>
              <a:t>TESTORI AERO SUPPLY </a:t>
            </a:r>
            <a:br>
              <a:rPr lang="it-IT" sz="2400">
                <a:latin typeface="Arial" charset="0"/>
                <a:ea typeface="MS PGothic" charset="0"/>
              </a:rPr>
            </a:br>
            <a:r>
              <a:rPr lang="it-IT" sz="2400">
                <a:latin typeface="Arial" charset="0"/>
                <a:ea typeface="MS PGothic" charset="0"/>
              </a:rPr>
              <a:t>“MULTILAYER 16g CUSHIONS REPLACEMENT“ PROJECT OVERVIEW</a:t>
            </a:r>
          </a:p>
        </p:txBody>
      </p:sp>
      <p:sp>
        <p:nvSpPr>
          <p:cNvPr id="18435" name="Segnaposto contenuto 2"/>
          <p:cNvSpPr>
            <a:spLocks noGrp="1"/>
          </p:cNvSpPr>
          <p:nvPr>
            <p:ph idx="1"/>
          </p:nvPr>
        </p:nvSpPr>
        <p:spPr>
          <a:xfrm>
            <a:off x="6084888" y="2997200"/>
            <a:ext cx="2303462" cy="3240088"/>
          </a:xfrm>
        </p:spPr>
        <p:txBody>
          <a:bodyPr/>
          <a:lstStyle/>
          <a:p>
            <a:pPr marL="0" indent="0" algn="just">
              <a:buFont typeface="Wingdings" charset="0"/>
              <a:buNone/>
            </a:pPr>
            <a:r>
              <a:rPr lang="en-US" sz="1400" dirty="0">
                <a:latin typeface="Arial" charset="0"/>
                <a:ea typeface="MS PGothic" charset="0"/>
              </a:rPr>
              <a:t>TAS will manufacture multilayer cylindrical test specimen having 8” diameter and thickness equal to 2”, 3”, 4” and 4,5”.</a:t>
            </a:r>
            <a:endParaRPr lang="it-IT" sz="1400" dirty="0">
              <a:latin typeface="Arial" charset="0"/>
              <a:ea typeface="MS PGothic" charset="0"/>
            </a:endParaRPr>
          </a:p>
          <a:p>
            <a:pPr marL="0" indent="0" algn="just">
              <a:buFont typeface="Wingdings" charset="0"/>
              <a:buNone/>
            </a:pPr>
            <a:r>
              <a:rPr lang="en-US" sz="1400" dirty="0">
                <a:latin typeface="Arial" charset="0"/>
                <a:ea typeface="MS PGothic" charset="0"/>
              </a:rPr>
              <a:t>Each layer will be glued on the other using the TAS standard glue normally used by TAS during seat cushions manufacturing.</a:t>
            </a:r>
            <a:endParaRPr lang="it-IT" sz="1400" dirty="0">
              <a:latin typeface="Arial" charset="0"/>
              <a:ea typeface="MS PGothic" charset="0"/>
            </a:endParaRPr>
          </a:p>
          <a:p>
            <a:pPr marL="0" indent="0" algn="just">
              <a:buFont typeface="Wingdings" charset="0"/>
              <a:buNone/>
            </a:pPr>
            <a:r>
              <a:rPr lang="en-US" sz="1400" dirty="0">
                <a:latin typeface="Arial" charset="0"/>
                <a:ea typeface="MS PGothic" charset="0"/>
              </a:rPr>
              <a:t>TAS will manufacture approx. 20 specimen for each sample configuration.</a:t>
            </a:r>
            <a:endParaRPr lang="it-IT" dirty="0">
              <a:latin typeface="Arial" charset="0"/>
              <a:ea typeface="MS PGothic" charset="0"/>
            </a:endParaRPr>
          </a:p>
        </p:txBody>
      </p:sp>
      <p:sp>
        <p:nvSpPr>
          <p:cNvPr id="18436" name="Segnaposto numero diapositiva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fld id="{545F4B4A-8980-9449-B376-C80AEE4F7C53}" type="slidenum">
              <a:rPr lang="it-IT" sz="2600">
                <a:solidFill>
                  <a:schemeClr val="bg1"/>
                </a:solidFill>
              </a:rPr>
              <a:pPr/>
              <a:t>13</a:t>
            </a:fld>
            <a:endParaRPr lang="it-IT" sz="2600">
              <a:solidFill>
                <a:schemeClr val="bg1"/>
              </a:solidFill>
            </a:endParaRPr>
          </a:p>
        </p:txBody>
      </p:sp>
      <p:pic>
        <p:nvPicPr>
          <p:cNvPr id="18437" name="Immagine 4" descr="Schermata 2016-09-02 alle 10.45.5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924175"/>
            <a:ext cx="4914900"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CasellaDiTesto 2"/>
          <p:cNvSpPr txBox="1">
            <a:spLocks noChangeArrowheads="1"/>
          </p:cNvSpPr>
          <p:nvPr/>
        </p:nvSpPr>
        <p:spPr bwMode="auto">
          <a:xfrm>
            <a:off x="1157288" y="2527300"/>
            <a:ext cx="51355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r>
              <a:rPr lang="en-US" sz="1800"/>
              <a:t>DYNAMIC COMPRESSION TEST SPECIMENS</a:t>
            </a:r>
            <a:endParaRPr lang="it-IT" sz="1800"/>
          </a:p>
          <a:p>
            <a:endParaRPr lang="it-IT" sz="1800"/>
          </a:p>
        </p:txBody>
      </p:sp>
      <p:pic>
        <p:nvPicPr>
          <p:cNvPr id="184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2175" y="217488"/>
            <a:ext cx="18891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olo 1"/>
          <p:cNvSpPr>
            <a:spLocks noGrp="1"/>
          </p:cNvSpPr>
          <p:nvPr>
            <p:ph type="title"/>
          </p:nvPr>
        </p:nvSpPr>
        <p:spPr/>
        <p:txBody>
          <a:bodyPr/>
          <a:lstStyle/>
          <a:p>
            <a:r>
              <a:rPr lang="it-IT" sz="2400">
                <a:latin typeface="Arial" charset="0"/>
                <a:ea typeface="MS PGothic" charset="0"/>
              </a:rPr>
              <a:t>TESTORI AERO SUPPLY </a:t>
            </a:r>
            <a:br>
              <a:rPr lang="it-IT" sz="2400">
                <a:latin typeface="Arial" charset="0"/>
                <a:ea typeface="MS PGothic" charset="0"/>
              </a:rPr>
            </a:br>
            <a:r>
              <a:rPr lang="it-IT" sz="2400">
                <a:latin typeface="Arial" charset="0"/>
                <a:ea typeface="MS PGothic" charset="0"/>
              </a:rPr>
              <a:t>“MULTILAYER 16g CUSHIONS REPLACEMENT“ PROJECT OVERVIEW</a:t>
            </a:r>
          </a:p>
        </p:txBody>
      </p:sp>
      <p:sp>
        <p:nvSpPr>
          <p:cNvPr id="20483" name="Segnaposto contenuto 2"/>
          <p:cNvSpPr>
            <a:spLocks noGrp="1"/>
          </p:cNvSpPr>
          <p:nvPr>
            <p:ph idx="1"/>
          </p:nvPr>
        </p:nvSpPr>
        <p:spPr>
          <a:xfrm>
            <a:off x="838200" y="2362200"/>
            <a:ext cx="8126413" cy="561975"/>
          </a:xfrm>
        </p:spPr>
        <p:txBody>
          <a:bodyPr/>
          <a:lstStyle/>
          <a:p>
            <a:pPr marL="0" indent="0">
              <a:buFont typeface="Wingdings" charset="0"/>
              <a:buNone/>
            </a:pPr>
            <a:r>
              <a:rPr lang="it-IT" sz="1400" b="1" dirty="0">
                <a:latin typeface="Arial" charset="0"/>
                <a:ea typeface="MS PGothic" charset="0"/>
              </a:rPr>
              <a:t>POLITECNICO </a:t>
            </a:r>
            <a:r>
              <a:rPr lang="it-IT" sz="1400" b="1" dirty="0" smtClean="0">
                <a:latin typeface="Arial" charset="0"/>
                <a:ea typeface="MS PGothic" charset="0"/>
              </a:rPr>
              <a:t>DI MILANO </a:t>
            </a:r>
            <a:r>
              <a:rPr lang="it-IT" sz="1400" b="1" dirty="0">
                <a:latin typeface="Arial" charset="0"/>
                <a:ea typeface="MS PGothic" charset="0"/>
              </a:rPr>
              <a:t>DATA ANALYSIS METHOD</a:t>
            </a:r>
          </a:p>
          <a:p>
            <a:pPr marL="0" indent="0">
              <a:buFont typeface="Wingdings" charset="0"/>
              <a:buNone/>
            </a:pPr>
            <a:endParaRPr lang="it-IT" sz="1400" b="1" dirty="0">
              <a:latin typeface="Arial" charset="0"/>
              <a:ea typeface="MS PGothic" charset="0"/>
            </a:endParaRPr>
          </a:p>
          <a:p>
            <a:pPr marL="0" indent="0">
              <a:buFont typeface="Wingdings" charset="0"/>
              <a:buNone/>
            </a:pPr>
            <a:endParaRPr lang="it-IT" sz="1400" b="1" dirty="0">
              <a:latin typeface="Arial" charset="0"/>
              <a:ea typeface="MS PGothic" charset="0"/>
            </a:endParaRPr>
          </a:p>
        </p:txBody>
      </p:sp>
      <p:sp>
        <p:nvSpPr>
          <p:cNvPr id="20484" name="Segnaposto numero diapositiva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fld id="{6FE8F14A-91FE-9F49-B2BC-67449E91D31A}" type="slidenum">
              <a:rPr lang="it-IT" sz="2600">
                <a:solidFill>
                  <a:schemeClr val="bg1"/>
                </a:solidFill>
              </a:rPr>
              <a:pPr/>
              <a:t>14</a:t>
            </a:fld>
            <a:endParaRPr lang="it-IT" sz="2600">
              <a:solidFill>
                <a:schemeClr val="bg1"/>
              </a:solidFill>
            </a:endParaRPr>
          </a:p>
        </p:txBody>
      </p:sp>
      <p:pic>
        <p:nvPicPr>
          <p:cNvPr id="20485" name="Picture 8" descr="Helisafe_S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413" y="3228975"/>
            <a:ext cx="3722687"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egnaposto contenuto 2"/>
          <p:cNvSpPr txBox="1">
            <a:spLocks/>
          </p:cNvSpPr>
          <p:nvPr/>
        </p:nvSpPr>
        <p:spPr bwMode="auto">
          <a:xfrm>
            <a:off x="4356100" y="2894013"/>
            <a:ext cx="4464050" cy="3455987"/>
          </a:xfrm>
          <a:prstGeom prst="rect">
            <a:avLst/>
          </a:prstGeom>
          <a:noFill/>
          <a:ln>
            <a:noFill/>
          </a:ln>
          <a:effectLst/>
          <a:extLst/>
        </p:spPr>
        <p:txBody>
          <a:bodyPr/>
          <a:lst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mn-lt"/>
                <a:ea typeface="MS PGothic" panose="020B0600070205080204" pitchFamily="34" charset="-128"/>
              </a:defRPr>
            </a:lvl5pPr>
            <a:lvl6pPr marL="25146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9pPr>
          </a:lstStyle>
          <a:p>
            <a:pPr marL="0" indent="0">
              <a:buFont typeface="Wingdings" charset="0"/>
              <a:buNone/>
              <a:defRPr/>
            </a:pPr>
            <a:endParaRPr lang="it-IT" sz="1400" kern="0" dirty="0" smtClean="0">
              <a:ea typeface="ＭＳ Ｐゴシック" charset="0"/>
            </a:endParaRPr>
          </a:p>
          <a:p>
            <a:pPr marL="0" indent="0">
              <a:buFont typeface="Wingdings" panose="05000000000000000000" pitchFamily="2" charset="2"/>
              <a:buNone/>
              <a:defRPr/>
            </a:pPr>
            <a:r>
              <a:rPr lang="en-GB" sz="1400" b="0" kern="0" dirty="0" smtClean="0"/>
              <a:t>The target of the project is the set-up of a procedure to assess the response of new CS-25 seat cushions, for retrofitting on existing seats, without carrying out a full seat dynamic test.</a:t>
            </a:r>
          </a:p>
          <a:p>
            <a:pPr marL="0" indent="0">
              <a:buFont typeface="Wingdings" panose="05000000000000000000" pitchFamily="2" charset="2"/>
              <a:buNone/>
              <a:defRPr/>
            </a:pPr>
            <a:r>
              <a:rPr lang="en-GB" sz="1400" b="0" kern="0" dirty="0" smtClean="0"/>
              <a:t>The basic ideas are as follows:</a:t>
            </a:r>
          </a:p>
          <a:p>
            <a:pPr marL="0" indent="0">
              <a:buFontTx/>
              <a:buAutoNum type="arabicPeriod"/>
              <a:defRPr/>
            </a:pPr>
            <a:r>
              <a:rPr lang="en-GB" sz="1400" b="0" kern="0" dirty="0" smtClean="0"/>
              <a:t> The seat, in its original configuration, has already been certified but the test results are in general not available</a:t>
            </a:r>
          </a:p>
          <a:p>
            <a:pPr marL="0" indent="0">
              <a:buFontTx/>
              <a:buAutoNum type="arabicPeriod"/>
              <a:defRPr/>
            </a:pPr>
            <a:r>
              <a:rPr lang="en-GB" sz="1400" b="0" kern="0" dirty="0" smtClean="0"/>
              <a:t> Samples from the original cushion must be manufactured and tested</a:t>
            </a:r>
          </a:p>
          <a:p>
            <a:pPr marL="0" indent="0">
              <a:buFontTx/>
              <a:buAutoNum type="arabicPeriod"/>
              <a:defRPr/>
            </a:pPr>
            <a:r>
              <a:rPr lang="en-GB" sz="1400" b="0" kern="0" dirty="0" smtClean="0"/>
              <a:t> Samples from the new cushion are tested</a:t>
            </a:r>
          </a:p>
          <a:p>
            <a:pPr marL="0" indent="0">
              <a:buFontTx/>
              <a:buAutoNum type="arabicPeriod"/>
              <a:defRPr/>
            </a:pPr>
            <a:r>
              <a:rPr lang="en-GB" sz="1400" b="0" kern="0" dirty="0" smtClean="0"/>
              <a:t> Load responses from the two tests are compared by using a simplified dynamic analysis</a:t>
            </a:r>
          </a:p>
          <a:p>
            <a:pPr marL="0" indent="0">
              <a:buFont typeface="Wingdings" charset="0"/>
              <a:buNone/>
              <a:defRPr/>
            </a:pPr>
            <a:endParaRPr lang="it-IT" sz="1400" kern="0" dirty="0" smtClean="0">
              <a:ea typeface="ＭＳ Ｐゴシック" charset="0"/>
            </a:endParaRPr>
          </a:p>
        </p:txBody>
      </p:sp>
      <p:pic>
        <p:nvPicPr>
          <p:cNvPr id="204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2175" y="217488"/>
            <a:ext cx="18891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olo 1"/>
          <p:cNvSpPr>
            <a:spLocks noGrp="1"/>
          </p:cNvSpPr>
          <p:nvPr>
            <p:ph type="title"/>
          </p:nvPr>
        </p:nvSpPr>
        <p:spPr/>
        <p:txBody>
          <a:bodyPr/>
          <a:lstStyle/>
          <a:p>
            <a:r>
              <a:rPr lang="it-IT" sz="2400">
                <a:latin typeface="Arial" charset="0"/>
                <a:ea typeface="MS PGothic" charset="0"/>
              </a:rPr>
              <a:t>TESTORI AERO SUPPLY </a:t>
            </a:r>
            <a:br>
              <a:rPr lang="it-IT" sz="2400">
                <a:latin typeface="Arial" charset="0"/>
                <a:ea typeface="MS PGothic" charset="0"/>
              </a:rPr>
            </a:br>
            <a:r>
              <a:rPr lang="it-IT" sz="2400">
                <a:latin typeface="Arial" charset="0"/>
                <a:ea typeface="MS PGothic" charset="0"/>
              </a:rPr>
              <a:t>“MULTILAYER 16g CUSHIONS REPLACEMENT“ PROJECT OVERVIEW</a:t>
            </a:r>
          </a:p>
        </p:txBody>
      </p:sp>
      <p:sp>
        <p:nvSpPr>
          <p:cNvPr id="21507" name="Segnaposto contenuto 2"/>
          <p:cNvSpPr>
            <a:spLocks noGrp="1"/>
          </p:cNvSpPr>
          <p:nvPr>
            <p:ph idx="1"/>
          </p:nvPr>
        </p:nvSpPr>
        <p:spPr/>
        <p:txBody>
          <a:bodyPr/>
          <a:lstStyle/>
          <a:p>
            <a:pPr marL="0" indent="0">
              <a:buFont typeface="Wingdings" charset="0"/>
              <a:buNone/>
            </a:pPr>
            <a:r>
              <a:rPr lang="it-IT" sz="1400" b="1" dirty="0">
                <a:latin typeface="Arial" charset="0"/>
                <a:ea typeface="MS PGothic" charset="0"/>
              </a:rPr>
              <a:t>POLITECNICO </a:t>
            </a:r>
            <a:r>
              <a:rPr lang="it-IT" sz="1400" b="1" dirty="0" smtClean="0">
                <a:latin typeface="Arial" charset="0"/>
                <a:ea typeface="MS PGothic" charset="0"/>
              </a:rPr>
              <a:t>DI MILANO </a:t>
            </a:r>
            <a:r>
              <a:rPr lang="it-IT" sz="1400" b="1" dirty="0">
                <a:latin typeface="Arial" charset="0"/>
                <a:ea typeface="MS PGothic" charset="0"/>
              </a:rPr>
              <a:t>DATA ANALYSIS METHOD</a:t>
            </a:r>
          </a:p>
          <a:p>
            <a:pPr marL="0" indent="0">
              <a:buFont typeface="Wingdings" charset="0"/>
              <a:buNone/>
            </a:pPr>
            <a:r>
              <a:rPr lang="en-GB" sz="1400" dirty="0">
                <a:latin typeface="Arial" charset="0"/>
                <a:ea typeface="MS PGothic" charset="0"/>
              </a:rPr>
              <a:t>The first part of the activity is the preparation of a simplified dynamic model of the seat and ATD. This will be a 2-DoF rigid body model, based on a more complex, fully validated, multi-body model. The 14-g acceleration is input into the seat/sled element, at the bottom.</a:t>
            </a:r>
          </a:p>
          <a:p>
            <a:pPr marL="0" indent="0">
              <a:buFont typeface="Wingdings" charset="0"/>
              <a:buNone/>
            </a:pPr>
            <a:endParaRPr lang="it-IT" sz="1400" dirty="0">
              <a:latin typeface="Arial" charset="0"/>
              <a:ea typeface="MS PGothic" charset="0"/>
            </a:endParaRPr>
          </a:p>
        </p:txBody>
      </p:sp>
      <p:sp>
        <p:nvSpPr>
          <p:cNvPr id="21508" name="Segnaposto numero diapositiva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fld id="{3A72F274-6577-074F-8535-75D85C087AB1}" type="slidenum">
              <a:rPr lang="it-IT" sz="2600">
                <a:solidFill>
                  <a:schemeClr val="bg1"/>
                </a:solidFill>
              </a:rPr>
              <a:pPr/>
              <a:t>15</a:t>
            </a:fld>
            <a:endParaRPr lang="it-IT" sz="2600">
              <a:solidFill>
                <a:schemeClr val="bg1"/>
              </a:solidFill>
            </a:endParaRPr>
          </a:p>
        </p:txBody>
      </p:sp>
      <p:grpSp>
        <p:nvGrpSpPr>
          <p:cNvPr id="21509" name="Group 6"/>
          <p:cNvGrpSpPr>
            <a:grpSpLocks/>
          </p:cNvGrpSpPr>
          <p:nvPr/>
        </p:nvGrpSpPr>
        <p:grpSpPr bwMode="auto">
          <a:xfrm>
            <a:off x="1403350" y="3500438"/>
            <a:ext cx="6048375" cy="3230562"/>
            <a:chOff x="1066800" y="2490788"/>
            <a:chExt cx="6880225" cy="3865562"/>
          </a:xfrm>
        </p:grpSpPr>
        <p:pic>
          <p:nvPicPr>
            <p:cNvPr id="21511" name="Picture 4" descr="Total_model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490788"/>
              <a:ext cx="3240088"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Line 5"/>
            <p:cNvSpPr>
              <a:spLocks noChangeShapeType="1"/>
            </p:cNvSpPr>
            <p:nvPr/>
          </p:nvSpPr>
          <p:spPr bwMode="auto">
            <a:xfrm flipV="1">
              <a:off x="3917950" y="4516438"/>
              <a:ext cx="1262063" cy="4762"/>
            </a:xfrm>
            <a:prstGeom prst="line">
              <a:avLst/>
            </a:prstGeom>
            <a:noFill/>
            <a:ln w="38100" cmpd="dbl">
              <a:solidFill>
                <a:schemeClr val="tx1"/>
              </a:solidFill>
              <a:round/>
              <a:headEnd/>
              <a:tailEnd type="triangle" w="med" len="med"/>
            </a:ln>
            <a:extLst>
              <a:ext uri="{909E8E84-426E-40dd-AFC4-6F175D3DCCD1}">
                <a14:hiddenFill xmlns:a14="http://schemas.microsoft.com/office/drawing/2010/main">
                  <a:noFill/>
                </a14:hiddenFill>
              </a:ext>
            </a:extLst>
          </p:spPr>
          <p:txBody>
            <a:bodyPr anchor="b"/>
            <a:lstStyle/>
            <a:p>
              <a:endParaRPr lang="it-IT"/>
            </a:p>
          </p:txBody>
        </p:sp>
        <p:sp>
          <p:nvSpPr>
            <p:cNvPr id="21513" name="Rectangle 6"/>
            <p:cNvSpPr>
              <a:spLocks noChangeArrowheads="1"/>
            </p:cNvSpPr>
            <p:nvPr/>
          </p:nvSpPr>
          <p:spPr bwMode="auto">
            <a:xfrm>
              <a:off x="5654675" y="2543175"/>
              <a:ext cx="914400" cy="914400"/>
            </a:xfrm>
            <a:prstGeom prst="rect">
              <a:avLst/>
            </a:prstGeom>
            <a:solidFill>
              <a:srgbClr val="DDDDDD"/>
            </a:solidFill>
            <a:ln w="9525">
              <a:solidFill>
                <a:schemeClr val="tx1"/>
              </a:solidFill>
              <a:miter lim="800000"/>
              <a:headEnd/>
              <a:tailEnd/>
            </a:ln>
          </p:spPr>
          <p:txBody>
            <a:bodyPr wrap="none" anchor="ctr"/>
            <a:lstStyle/>
            <a:p>
              <a:pPr algn="ctr" eaLnBrk="1" hangingPunct="1"/>
              <a:r>
                <a:rPr lang="en-GB" sz="1400"/>
                <a:t>UPPER</a:t>
              </a:r>
            </a:p>
            <a:p>
              <a:pPr algn="ctr" eaLnBrk="1" hangingPunct="1"/>
              <a:r>
                <a:rPr lang="en-GB" sz="1400"/>
                <a:t>BODY</a:t>
              </a:r>
            </a:p>
          </p:txBody>
        </p:sp>
        <p:sp>
          <p:nvSpPr>
            <p:cNvPr id="21514" name="Rectangle 7"/>
            <p:cNvSpPr>
              <a:spLocks noChangeArrowheads="1"/>
            </p:cNvSpPr>
            <p:nvPr/>
          </p:nvSpPr>
          <p:spPr bwMode="auto">
            <a:xfrm>
              <a:off x="5665788" y="4859338"/>
              <a:ext cx="914400" cy="536575"/>
            </a:xfrm>
            <a:prstGeom prst="rect">
              <a:avLst/>
            </a:prstGeom>
            <a:solidFill>
              <a:srgbClr val="DDDDDD"/>
            </a:solidFill>
            <a:ln w="9525">
              <a:solidFill>
                <a:schemeClr val="tx1"/>
              </a:solidFill>
              <a:miter lim="800000"/>
              <a:headEnd/>
              <a:tailEnd/>
            </a:ln>
          </p:spPr>
          <p:txBody>
            <a:bodyPr wrap="none" anchor="ctr"/>
            <a:lstStyle/>
            <a:p>
              <a:pPr algn="ctr" eaLnBrk="1" hangingPunct="1"/>
              <a:r>
                <a:rPr lang="en-GB" sz="1400"/>
                <a:t>LOWER</a:t>
              </a:r>
            </a:p>
            <a:p>
              <a:pPr algn="ctr" eaLnBrk="1" hangingPunct="1"/>
              <a:r>
                <a:rPr lang="en-GB" sz="1400"/>
                <a:t>BODY</a:t>
              </a:r>
            </a:p>
          </p:txBody>
        </p:sp>
        <p:sp>
          <p:nvSpPr>
            <p:cNvPr id="21515" name="Line 8"/>
            <p:cNvSpPr>
              <a:spLocks noChangeShapeType="1"/>
            </p:cNvSpPr>
            <p:nvPr/>
          </p:nvSpPr>
          <p:spPr bwMode="auto">
            <a:xfrm>
              <a:off x="5373688" y="5956300"/>
              <a:ext cx="1450975" cy="0"/>
            </a:xfrm>
            <a:prstGeom prst="line">
              <a:avLst/>
            </a:prstGeom>
            <a:noFill/>
            <a:ln w="57150" cmpd="thinThick">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16" name="Freeform 10"/>
            <p:cNvSpPr>
              <a:spLocks/>
            </p:cNvSpPr>
            <p:nvPr/>
          </p:nvSpPr>
          <p:spPr bwMode="auto">
            <a:xfrm>
              <a:off x="5667375" y="3468688"/>
              <a:ext cx="388938" cy="1390650"/>
            </a:xfrm>
            <a:custGeom>
              <a:avLst/>
              <a:gdLst>
                <a:gd name="T0" fmla="*/ 2147483646 w 245"/>
                <a:gd name="T1" fmla="*/ 0 h 876"/>
                <a:gd name="T2" fmla="*/ 2147483646 w 245"/>
                <a:gd name="T3" fmla="*/ 2147483646 h 876"/>
                <a:gd name="T4" fmla="*/ 2147483646 w 245"/>
                <a:gd name="T5" fmla="*/ 2147483646 h 876"/>
                <a:gd name="T6" fmla="*/ 0 w 245"/>
                <a:gd name="T7" fmla="*/ 2147483646 h 876"/>
                <a:gd name="T8" fmla="*/ 2147483646 w 245"/>
                <a:gd name="T9" fmla="*/ 2147483646 h 876"/>
                <a:gd name="T10" fmla="*/ 2147483646 w 245"/>
                <a:gd name="T11" fmla="*/ 2147483646 h 876"/>
                <a:gd name="T12" fmla="*/ 0 60000 65536"/>
                <a:gd name="T13" fmla="*/ 0 60000 65536"/>
                <a:gd name="T14" fmla="*/ 0 60000 65536"/>
                <a:gd name="T15" fmla="*/ 0 60000 65536"/>
                <a:gd name="T16" fmla="*/ 0 60000 65536"/>
                <a:gd name="T17" fmla="*/ 0 60000 65536"/>
                <a:gd name="T18" fmla="*/ 0 w 245"/>
                <a:gd name="T19" fmla="*/ 0 h 876"/>
                <a:gd name="T20" fmla="*/ 245 w 245"/>
                <a:gd name="T21" fmla="*/ 876 h 876"/>
              </a:gdLst>
              <a:ahLst/>
              <a:cxnLst>
                <a:cxn ang="T12">
                  <a:pos x="T0" y="T1"/>
                </a:cxn>
                <a:cxn ang="T13">
                  <a:pos x="T2" y="T3"/>
                </a:cxn>
                <a:cxn ang="T14">
                  <a:pos x="T4" y="T5"/>
                </a:cxn>
                <a:cxn ang="T15">
                  <a:pos x="T6" y="T7"/>
                </a:cxn>
                <a:cxn ang="T16">
                  <a:pos x="T8" y="T9"/>
                </a:cxn>
                <a:cxn ang="T17">
                  <a:pos x="T10" y="T11"/>
                </a:cxn>
              </a:cxnLst>
              <a:rect l="T18" t="T19" r="T20" b="T21"/>
              <a:pathLst>
                <a:path w="245" h="876">
                  <a:moveTo>
                    <a:pt x="115" y="0"/>
                  </a:moveTo>
                  <a:lnTo>
                    <a:pt x="115" y="315"/>
                  </a:lnTo>
                  <a:lnTo>
                    <a:pt x="245" y="407"/>
                  </a:lnTo>
                  <a:lnTo>
                    <a:pt x="0" y="476"/>
                  </a:lnTo>
                  <a:lnTo>
                    <a:pt x="130" y="584"/>
                  </a:lnTo>
                  <a:lnTo>
                    <a:pt x="130" y="87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1517" name="Line 12"/>
            <p:cNvSpPr>
              <a:spLocks noChangeShapeType="1"/>
            </p:cNvSpPr>
            <p:nvPr/>
          </p:nvSpPr>
          <p:spPr bwMode="auto">
            <a:xfrm>
              <a:off x="6386513" y="3468688"/>
              <a:ext cx="0" cy="695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18" name="Line 15"/>
            <p:cNvSpPr>
              <a:spLocks noChangeShapeType="1"/>
            </p:cNvSpPr>
            <p:nvPr/>
          </p:nvSpPr>
          <p:spPr bwMode="auto">
            <a:xfrm>
              <a:off x="6264275" y="4152900"/>
              <a:ext cx="2555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19" name="Freeform 17"/>
            <p:cNvSpPr>
              <a:spLocks/>
            </p:cNvSpPr>
            <p:nvPr/>
          </p:nvSpPr>
          <p:spPr bwMode="auto">
            <a:xfrm>
              <a:off x="6264275" y="4005263"/>
              <a:ext cx="255588" cy="427037"/>
            </a:xfrm>
            <a:custGeom>
              <a:avLst/>
              <a:gdLst>
                <a:gd name="T0" fmla="*/ 0 w 161"/>
                <a:gd name="T1" fmla="*/ 0 h 269"/>
                <a:gd name="T2" fmla="*/ 0 w 161"/>
                <a:gd name="T3" fmla="*/ 2147483646 h 269"/>
                <a:gd name="T4" fmla="*/ 2147483646 w 161"/>
                <a:gd name="T5" fmla="*/ 2147483646 h 269"/>
                <a:gd name="T6" fmla="*/ 2147483646 w 161"/>
                <a:gd name="T7" fmla="*/ 0 h 269"/>
                <a:gd name="T8" fmla="*/ 0 60000 65536"/>
                <a:gd name="T9" fmla="*/ 0 60000 65536"/>
                <a:gd name="T10" fmla="*/ 0 60000 65536"/>
                <a:gd name="T11" fmla="*/ 0 60000 65536"/>
                <a:gd name="T12" fmla="*/ 0 w 161"/>
                <a:gd name="T13" fmla="*/ 0 h 269"/>
                <a:gd name="T14" fmla="*/ 161 w 161"/>
                <a:gd name="T15" fmla="*/ 269 h 269"/>
              </a:gdLst>
              <a:ahLst/>
              <a:cxnLst>
                <a:cxn ang="T8">
                  <a:pos x="T0" y="T1"/>
                </a:cxn>
                <a:cxn ang="T9">
                  <a:pos x="T2" y="T3"/>
                </a:cxn>
                <a:cxn ang="T10">
                  <a:pos x="T4" y="T5"/>
                </a:cxn>
                <a:cxn ang="T11">
                  <a:pos x="T6" y="T7"/>
                </a:cxn>
              </a:cxnLst>
              <a:rect l="T12" t="T13" r="T14" b="T15"/>
              <a:pathLst>
                <a:path w="161" h="269">
                  <a:moveTo>
                    <a:pt x="0" y="0"/>
                  </a:moveTo>
                  <a:lnTo>
                    <a:pt x="0" y="269"/>
                  </a:lnTo>
                  <a:lnTo>
                    <a:pt x="161" y="269"/>
                  </a:lnTo>
                  <a:lnTo>
                    <a:pt x="161"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1520" name="Line 18"/>
            <p:cNvSpPr>
              <a:spLocks noChangeShapeType="1"/>
            </p:cNvSpPr>
            <p:nvPr/>
          </p:nvSpPr>
          <p:spPr bwMode="auto">
            <a:xfrm>
              <a:off x="6397625" y="4445000"/>
              <a:ext cx="0" cy="414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21" name="Freeform 19"/>
            <p:cNvSpPr>
              <a:spLocks/>
            </p:cNvSpPr>
            <p:nvPr/>
          </p:nvSpPr>
          <p:spPr bwMode="auto">
            <a:xfrm>
              <a:off x="5675313" y="5391150"/>
              <a:ext cx="388937" cy="585788"/>
            </a:xfrm>
            <a:custGeom>
              <a:avLst/>
              <a:gdLst>
                <a:gd name="T0" fmla="*/ 2147483646 w 245"/>
                <a:gd name="T1" fmla="*/ 0 h 876"/>
                <a:gd name="T2" fmla="*/ 2147483646 w 245"/>
                <a:gd name="T3" fmla="*/ 2147483646 h 876"/>
                <a:gd name="T4" fmla="*/ 2147483646 w 245"/>
                <a:gd name="T5" fmla="*/ 2147483646 h 876"/>
                <a:gd name="T6" fmla="*/ 0 w 245"/>
                <a:gd name="T7" fmla="*/ 2147483646 h 876"/>
                <a:gd name="T8" fmla="*/ 2147483646 w 245"/>
                <a:gd name="T9" fmla="*/ 2147483646 h 876"/>
                <a:gd name="T10" fmla="*/ 2147483646 w 245"/>
                <a:gd name="T11" fmla="*/ 2147483646 h 876"/>
                <a:gd name="T12" fmla="*/ 0 60000 65536"/>
                <a:gd name="T13" fmla="*/ 0 60000 65536"/>
                <a:gd name="T14" fmla="*/ 0 60000 65536"/>
                <a:gd name="T15" fmla="*/ 0 60000 65536"/>
                <a:gd name="T16" fmla="*/ 0 60000 65536"/>
                <a:gd name="T17" fmla="*/ 0 60000 65536"/>
                <a:gd name="T18" fmla="*/ 0 w 245"/>
                <a:gd name="T19" fmla="*/ 0 h 876"/>
                <a:gd name="T20" fmla="*/ 245 w 245"/>
                <a:gd name="T21" fmla="*/ 876 h 876"/>
              </a:gdLst>
              <a:ahLst/>
              <a:cxnLst>
                <a:cxn ang="T12">
                  <a:pos x="T0" y="T1"/>
                </a:cxn>
                <a:cxn ang="T13">
                  <a:pos x="T2" y="T3"/>
                </a:cxn>
                <a:cxn ang="T14">
                  <a:pos x="T4" y="T5"/>
                </a:cxn>
                <a:cxn ang="T15">
                  <a:pos x="T6" y="T7"/>
                </a:cxn>
                <a:cxn ang="T16">
                  <a:pos x="T8" y="T9"/>
                </a:cxn>
                <a:cxn ang="T17">
                  <a:pos x="T10" y="T11"/>
                </a:cxn>
              </a:cxnLst>
              <a:rect l="T18" t="T19" r="T20" b="T21"/>
              <a:pathLst>
                <a:path w="245" h="876">
                  <a:moveTo>
                    <a:pt x="115" y="0"/>
                  </a:moveTo>
                  <a:lnTo>
                    <a:pt x="115" y="315"/>
                  </a:lnTo>
                  <a:lnTo>
                    <a:pt x="245" y="407"/>
                  </a:lnTo>
                  <a:lnTo>
                    <a:pt x="0" y="476"/>
                  </a:lnTo>
                  <a:lnTo>
                    <a:pt x="130" y="584"/>
                  </a:lnTo>
                  <a:lnTo>
                    <a:pt x="130" y="87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nvGrpSpPr>
            <p:cNvPr id="21522" name="Group 24"/>
            <p:cNvGrpSpPr>
              <a:grpSpLocks/>
            </p:cNvGrpSpPr>
            <p:nvPr/>
          </p:nvGrpSpPr>
          <p:grpSpPr bwMode="auto">
            <a:xfrm>
              <a:off x="6273800" y="5413375"/>
              <a:ext cx="206375" cy="550863"/>
              <a:chOff x="4506" y="2025"/>
              <a:chExt cx="161" cy="876"/>
            </a:xfrm>
          </p:grpSpPr>
          <p:sp>
            <p:nvSpPr>
              <p:cNvPr id="21526" name="Line 20"/>
              <p:cNvSpPr>
                <a:spLocks noChangeShapeType="1"/>
              </p:cNvSpPr>
              <p:nvPr/>
            </p:nvSpPr>
            <p:spPr bwMode="auto">
              <a:xfrm>
                <a:off x="4583" y="2025"/>
                <a:ext cx="0" cy="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27" name="Line 21"/>
              <p:cNvSpPr>
                <a:spLocks noChangeShapeType="1"/>
              </p:cNvSpPr>
              <p:nvPr/>
            </p:nvSpPr>
            <p:spPr bwMode="auto">
              <a:xfrm>
                <a:off x="4506" y="2456"/>
                <a:ext cx="16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28" name="Freeform 22"/>
              <p:cNvSpPr>
                <a:spLocks/>
              </p:cNvSpPr>
              <p:nvPr/>
            </p:nvSpPr>
            <p:spPr bwMode="auto">
              <a:xfrm>
                <a:off x="4506" y="2363"/>
                <a:ext cx="161" cy="269"/>
              </a:xfrm>
              <a:custGeom>
                <a:avLst/>
                <a:gdLst>
                  <a:gd name="T0" fmla="*/ 0 w 161"/>
                  <a:gd name="T1" fmla="*/ 0 h 269"/>
                  <a:gd name="T2" fmla="*/ 0 w 161"/>
                  <a:gd name="T3" fmla="*/ 269 h 269"/>
                  <a:gd name="T4" fmla="*/ 161 w 161"/>
                  <a:gd name="T5" fmla="*/ 269 h 269"/>
                  <a:gd name="T6" fmla="*/ 161 w 161"/>
                  <a:gd name="T7" fmla="*/ 0 h 269"/>
                  <a:gd name="T8" fmla="*/ 0 60000 65536"/>
                  <a:gd name="T9" fmla="*/ 0 60000 65536"/>
                  <a:gd name="T10" fmla="*/ 0 60000 65536"/>
                  <a:gd name="T11" fmla="*/ 0 60000 65536"/>
                  <a:gd name="T12" fmla="*/ 0 w 161"/>
                  <a:gd name="T13" fmla="*/ 0 h 269"/>
                  <a:gd name="T14" fmla="*/ 161 w 161"/>
                  <a:gd name="T15" fmla="*/ 269 h 269"/>
                </a:gdLst>
                <a:ahLst/>
                <a:cxnLst>
                  <a:cxn ang="T8">
                    <a:pos x="T0" y="T1"/>
                  </a:cxn>
                  <a:cxn ang="T9">
                    <a:pos x="T2" y="T3"/>
                  </a:cxn>
                  <a:cxn ang="T10">
                    <a:pos x="T4" y="T5"/>
                  </a:cxn>
                  <a:cxn ang="T11">
                    <a:pos x="T6" y="T7"/>
                  </a:cxn>
                </a:cxnLst>
                <a:rect l="T12" t="T13" r="T14" b="T15"/>
                <a:pathLst>
                  <a:path w="161" h="269">
                    <a:moveTo>
                      <a:pt x="0" y="0"/>
                    </a:moveTo>
                    <a:lnTo>
                      <a:pt x="0" y="269"/>
                    </a:lnTo>
                    <a:lnTo>
                      <a:pt x="161" y="269"/>
                    </a:lnTo>
                    <a:lnTo>
                      <a:pt x="161"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1529" name="Line 23"/>
              <p:cNvSpPr>
                <a:spLocks noChangeShapeType="1"/>
              </p:cNvSpPr>
              <p:nvPr/>
            </p:nvSpPr>
            <p:spPr bwMode="auto">
              <a:xfrm>
                <a:off x="4590" y="2640"/>
                <a:ext cx="0" cy="26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21523" name="Text Box 25"/>
            <p:cNvSpPr txBox="1">
              <a:spLocks noChangeArrowheads="1"/>
            </p:cNvSpPr>
            <p:nvPr/>
          </p:nvSpPr>
          <p:spPr bwMode="auto">
            <a:xfrm>
              <a:off x="6862763" y="3813175"/>
              <a:ext cx="9255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pPr eaLnBrk="1" hangingPunct="1"/>
              <a:r>
                <a:rPr lang="en-GB" sz="1400"/>
                <a:t>LUMBAR</a:t>
              </a:r>
            </a:p>
            <a:p>
              <a:pPr eaLnBrk="1" hangingPunct="1"/>
              <a:r>
                <a:rPr lang="en-GB" sz="1400"/>
                <a:t>SPINE</a:t>
              </a:r>
            </a:p>
          </p:txBody>
        </p:sp>
        <p:sp>
          <p:nvSpPr>
            <p:cNvPr id="21524" name="Text Box 26"/>
            <p:cNvSpPr txBox="1">
              <a:spLocks noChangeArrowheads="1"/>
            </p:cNvSpPr>
            <p:nvPr/>
          </p:nvSpPr>
          <p:spPr bwMode="auto">
            <a:xfrm>
              <a:off x="6942138" y="5384800"/>
              <a:ext cx="10048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pPr eaLnBrk="1" hangingPunct="1"/>
              <a:r>
                <a:rPr lang="en-GB" sz="1400"/>
                <a:t>PELVIS-</a:t>
              </a:r>
            </a:p>
            <a:p>
              <a:pPr eaLnBrk="1" hangingPunct="1"/>
              <a:r>
                <a:rPr lang="en-GB" sz="1400"/>
                <a:t>CUSHION</a:t>
              </a:r>
            </a:p>
          </p:txBody>
        </p:sp>
        <p:sp>
          <p:nvSpPr>
            <p:cNvPr id="21525" name="Text Box 27"/>
            <p:cNvSpPr txBox="1">
              <a:spLocks noChangeArrowheads="1"/>
            </p:cNvSpPr>
            <p:nvPr/>
          </p:nvSpPr>
          <p:spPr bwMode="auto">
            <a:xfrm>
              <a:off x="5589588" y="6051550"/>
              <a:ext cx="1163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pPr eaLnBrk="1" hangingPunct="1"/>
              <a:r>
                <a:rPr lang="en-GB" sz="1400"/>
                <a:t>SEAT/SLED</a:t>
              </a:r>
            </a:p>
          </p:txBody>
        </p:sp>
      </p:grpSp>
      <p:pic>
        <p:nvPicPr>
          <p:cNvPr id="215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2175" y="217488"/>
            <a:ext cx="18891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olo 1"/>
          <p:cNvSpPr>
            <a:spLocks noGrp="1"/>
          </p:cNvSpPr>
          <p:nvPr>
            <p:ph type="title"/>
          </p:nvPr>
        </p:nvSpPr>
        <p:spPr/>
        <p:txBody>
          <a:bodyPr/>
          <a:lstStyle/>
          <a:p>
            <a:r>
              <a:rPr lang="it-IT" sz="2400">
                <a:latin typeface="Arial" charset="0"/>
                <a:ea typeface="MS PGothic" charset="0"/>
              </a:rPr>
              <a:t>TESTORI AERO SUPPLY </a:t>
            </a:r>
            <a:br>
              <a:rPr lang="it-IT" sz="2400">
                <a:latin typeface="Arial" charset="0"/>
                <a:ea typeface="MS PGothic" charset="0"/>
              </a:rPr>
            </a:br>
            <a:r>
              <a:rPr lang="it-IT" sz="2400">
                <a:latin typeface="Arial" charset="0"/>
                <a:ea typeface="MS PGothic" charset="0"/>
              </a:rPr>
              <a:t>“MULTILAYER 16g CUSHIONS REPLACEMENT“ PROJECT OVERVIEW</a:t>
            </a:r>
          </a:p>
        </p:txBody>
      </p:sp>
      <p:sp>
        <p:nvSpPr>
          <p:cNvPr id="22531" name="Segnaposto contenuto 2"/>
          <p:cNvSpPr>
            <a:spLocks noGrp="1"/>
          </p:cNvSpPr>
          <p:nvPr>
            <p:ph idx="1"/>
          </p:nvPr>
        </p:nvSpPr>
        <p:spPr>
          <a:xfrm>
            <a:off x="877888" y="2420938"/>
            <a:ext cx="7693025" cy="3724275"/>
          </a:xfrm>
        </p:spPr>
        <p:txBody>
          <a:bodyPr/>
          <a:lstStyle/>
          <a:p>
            <a:pPr marL="0" indent="0">
              <a:buFont typeface="Wingdings" charset="0"/>
              <a:buNone/>
            </a:pPr>
            <a:r>
              <a:rPr lang="it-IT" sz="1400" b="1" dirty="0" smtClean="0">
                <a:latin typeface="Arial" charset="0"/>
                <a:ea typeface="MS PGothic" charset="0"/>
              </a:rPr>
              <a:t>POLITECNICO DI MILANO </a:t>
            </a:r>
            <a:r>
              <a:rPr lang="it-IT" sz="1400" b="1" dirty="0">
                <a:latin typeface="Arial" charset="0"/>
                <a:ea typeface="MS PGothic" charset="0"/>
              </a:rPr>
              <a:t>DATA ANALYSIS METHOD</a:t>
            </a:r>
            <a:endParaRPr lang="en-GB" sz="1400" dirty="0">
              <a:latin typeface="Arial" charset="0"/>
              <a:ea typeface="MS PGothic" charset="0"/>
            </a:endParaRPr>
          </a:p>
          <a:p>
            <a:pPr marL="0" indent="0">
              <a:buFont typeface="Wingdings" charset="0"/>
              <a:buNone/>
            </a:pPr>
            <a:r>
              <a:rPr lang="en-GB" sz="1400" dirty="0">
                <a:latin typeface="Arial" charset="0"/>
                <a:ea typeface="MS PGothic" charset="0"/>
              </a:rPr>
              <a:t>The 2-DoF model will be tuned as follows:</a:t>
            </a:r>
          </a:p>
          <a:p>
            <a:pPr marL="0" indent="0">
              <a:buFontTx/>
              <a:buAutoNum type="arabicPeriod"/>
            </a:pPr>
            <a:r>
              <a:rPr lang="en-GB" sz="1400" dirty="0">
                <a:latin typeface="Arial" charset="0"/>
                <a:ea typeface="MS PGothic" charset="0"/>
              </a:rPr>
              <a:t> Dynamic seat tests will be carried out at </a:t>
            </a:r>
            <a:r>
              <a:rPr lang="en-GB" sz="1400" dirty="0" err="1">
                <a:latin typeface="Arial" charset="0"/>
                <a:ea typeface="MS PGothic" charset="0"/>
              </a:rPr>
              <a:t>Geven</a:t>
            </a:r>
            <a:r>
              <a:rPr lang="en-GB" sz="1400" dirty="0">
                <a:latin typeface="Arial" charset="0"/>
                <a:ea typeface="MS PGothic" charset="0"/>
              </a:rPr>
              <a:t> on full seat</a:t>
            </a:r>
          </a:p>
          <a:p>
            <a:pPr marL="0" indent="0">
              <a:buFontTx/>
              <a:buAutoNum type="arabicPeriod"/>
            </a:pPr>
            <a:r>
              <a:rPr lang="en-GB" sz="1400" dirty="0">
                <a:latin typeface="Arial" charset="0"/>
                <a:ea typeface="MS PGothic" charset="0"/>
              </a:rPr>
              <a:t> The main information from these tests is the lumbar spine load vs. time</a:t>
            </a:r>
          </a:p>
          <a:p>
            <a:pPr marL="0" indent="0">
              <a:buFontTx/>
              <a:buAutoNum type="arabicPeriod"/>
            </a:pPr>
            <a:r>
              <a:rPr lang="en-GB" sz="1400" dirty="0">
                <a:latin typeface="Arial" charset="0"/>
                <a:ea typeface="MS PGothic" charset="0"/>
              </a:rPr>
              <a:t> Sample of the same cushions used in the dynamic tests undergo compression testing</a:t>
            </a:r>
          </a:p>
          <a:p>
            <a:pPr marL="0" indent="0">
              <a:buFontTx/>
              <a:buAutoNum type="arabicPeriod"/>
            </a:pPr>
            <a:r>
              <a:rPr lang="en-GB" sz="1400" dirty="0">
                <a:latin typeface="Arial" charset="0"/>
                <a:ea typeface="MS PGothic" charset="0"/>
              </a:rPr>
              <a:t>The main output is load response vs. cushion deflection</a:t>
            </a:r>
          </a:p>
          <a:p>
            <a:pPr marL="0" indent="0">
              <a:buFontTx/>
              <a:buAutoNum type="arabicPeriod"/>
            </a:pPr>
            <a:endParaRPr lang="en-GB" sz="1400" dirty="0">
              <a:latin typeface="Arial" charset="0"/>
              <a:ea typeface="MS PGothic" charset="0"/>
            </a:endParaRPr>
          </a:p>
          <a:p>
            <a:pPr marL="0" indent="0"/>
            <a:endParaRPr lang="en-GB" sz="1400" dirty="0">
              <a:latin typeface="Arial" charset="0"/>
              <a:ea typeface="MS PGothic" charset="0"/>
            </a:endParaRPr>
          </a:p>
          <a:p>
            <a:pPr marL="0" indent="0">
              <a:buFont typeface="Wingdings" charset="0"/>
              <a:buNone/>
            </a:pPr>
            <a:endParaRPr lang="it-IT" sz="1400" dirty="0">
              <a:latin typeface="Arial" charset="0"/>
              <a:ea typeface="MS PGothic" charset="0"/>
            </a:endParaRPr>
          </a:p>
        </p:txBody>
      </p:sp>
      <p:sp>
        <p:nvSpPr>
          <p:cNvPr id="22532" name="Segnaposto numero diapositiva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fld id="{095BF8F6-DBBA-AF42-94EC-52CF5DD301C6}" type="slidenum">
              <a:rPr lang="it-IT" sz="2600">
                <a:solidFill>
                  <a:schemeClr val="bg1"/>
                </a:solidFill>
              </a:rPr>
              <a:pPr/>
              <a:t>16</a:t>
            </a:fld>
            <a:endParaRPr lang="it-IT" sz="2600">
              <a:solidFill>
                <a:schemeClr val="bg1"/>
              </a:solidFill>
            </a:endParaRPr>
          </a:p>
        </p:txBody>
      </p:sp>
      <p:pic>
        <p:nvPicPr>
          <p:cNvPr id="2253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4076700"/>
            <a:ext cx="3587750"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4076700"/>
            <a:ext cx="3605212"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2175" y="217488"/>
            <a:ext cx="18891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olo 1"/>
          <p:cNvSpPr>
            <a:spLocks noGrp="1"/>
          </p:cNvSpPr>
          <p:nvPr>
            <p:ph type="title"/>
          </p:nvPr>
        </p:nvSpPr>
        <p:spPr/>
        <p:txBody>
          <a:bodyPr/>
          <a:lstStyle/>
          <a:p>
            <a:r>
              <a:rPr lang="it-IT" sz="2400">
                <a:latin typeface="Arial" charset="0"/>
                <a:ea typeface="MS PGothic" charset="0"/>
              </a:rPr>
              <a:t>TESTORI AERO SUPPLY </a:t>
            </a:r>
            <a:br>
              <a:rPr lang="it-IT" sz="2400">
                <a:latin typeface="Arial" charset="0"/>
                <a:ea typeface="MS PGothic" charset="0"/>
              </a:rPr>
            </a:br>
            <a:r>
              <a:rPr lang="it-IT" sz="2400">
                <a:latin typeface="Arial" charset="0"/>
                <a:ea typeface="MS PGothic" charset="0"/>
              </a:rPr>
              <a:t>“MULTILAYER 16g CUSHIONS REPLACEMENT“ PROJECT OVERVIEW</a:t>
            </a:r>
          </a:p>
        </p:txBody>
      </p:sp>
      <p:sp>
        <p:nvSpPr>
          <p:cNvPr id="23555" name="Segnaposto contenuto 2"/>
          <p:cNvSpPr>
            <a:spLocks noGrp="1"/>
          </p:cNvSpPr>
          <p:nvPr>
            <p:ph idx="1"/>
          </p:nvPr>
        </p:nvSpPr>
        <p:spPr/>
        <p:txBody>
          <a:bodyPr/>
          <a:lstStyle/>
          <a:p>
            <a:pPr marL="0" indent="0">
              <a:buFont typeface="Wingdings" charset="0"/>
              <a:buNone/>
            </a:pPr>
            <a:r>
              <a:rPr lang="it-IT" sz="1400" b="1" dirty="0" smtClean="0">
                <a:latin typeface="Arial" charset="0"/>
                <a:ea typeface="MS PGothic" charset="0"/>
              </a:rPr>
              <a:t>POLITECNICO DI MILANO </a:t>
            </a:r>
            <a:r>
              <a:rPr lang="it-IT" sz="1400" b="1" dirty="0">
                <a:latin typeface="Arial" charset="0"/>
                <a:ea typeface="MS PGothic" charset="0"/>
              </a:rPr>
              <a:t>DATA ANALYSIS METHOD</a:t>
            </a:r>
          </a:p>
          <a:p>
            <a:pPr marL="0" indent="0">
              <a:buFont typeface="Wingdings" charset="0"/>
              <a:buNone/>
            </a:pPr>
            <a:r>
              <a:rPr lang="en-GB" sz="1400" dirty="0">
                <a:latin typeface="Arial" charset="0"/>
                <a:ea typeface="MS PGothic" charset="0"/>
              </a:rPr>
              <a:t>5. The cushion load-deflection response is input in the 2-DoF model; tuning should bring to a result as follows in terms of lumbar spine load</a:t>
            </a:r>
          </a:p>
          <a:p>
            <a:pPr marL="0" indent="0">
              <a:buFont typeface="Wingdings" charset="0"/>
              <a:buNone/>
            </a:pPr>
            <a:endParaRPr lang="it-IT" sz="1400" dirty="0">
              <a:latin typeface="Arial" charset="0"/>
              <a:ea typeface="MS PGothic" charset="0"/>
            </a:endParaRPr>
          </a:p>
        </p:txBody>
      </p:sp>
      <p:sp>
        <p:nvSpPr>
          <p:cNvPr id="23556" name="Segnaposto numero diapositiva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fld id="{B67843FB-5F8B-984C-8FAE-B1D1C6D7EDE4}" type="slidenum">
              <a:rPr lang="it-IT" sz="2600">
                <a:solidFill>
                  <a:schemeClr val="bg1"/>
                </a:solidFill>
              </a:rPr>
              <a:pPr/>
              <a:t>17</a:t>
            </a:fld>
            <a:endParaRPr lang="it-IT" sz="2600">
              <a:solidFill>
                <a:schemeClr val="bg1"/>
              </a:solidFill>
            </a:endParaRPr>
          </a:p>
        </p:txBody>
      </p:sp>
      <p:pic>
        <p:nvPicPr>
          <p:cNvPr id="23557" name="Picture 25" descr="Seated_ATD_side_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9513" y="3213100"/>
            <a:ext cx="1787525"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150" y="3268663"/>
            <a:ext cx="4992688"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Rectangle 4"/>
          <p:cNvSpPr>
            <a:spLocks noChangeArrowheads="1"/>
          </p:cNvSpPr>
          <p:nvPr/>
        </p:nvSpPr>
        <p:spPr bwMode="auto">
          <a:xfrm>
            <a:off x="6451600" y="4891088"/>
            <a:ext cx="784225" cy="423862"/>
          </a:xfrm>
          <a:prstGeom prst="rect">
            <a:avLst/>
          </a:prstGeom>
          <a:solidFill>
            <a:srgbClr val="DDDDDD"/>
          </a:solidFill>
          <a:ln w="9525">
            <a:solidFill>
              <a:schemeClr val="tx1"/>
            </a:solidFill>
            <a:miter lim="800000"/>
            <a:headEnd/>
            <a:tailEnd/>
          </a:ln>
        </p:spPr>
        <p:txBody>
          <a:bodyPr wrap="none" anchor="ctr"/>
          <a:lstStyle/>
          <a:p>
            <a:pPr algn="ctr" eaLnBrk="1" hangingPunct="1"/>
            <a:r>
              <a:rPr lang="en-GB" sz="1400"/>
              <a:t>UPPER</a:t>
            </a:r>
          </a:p>
          <a:p>
            <a:pPr algn="ctr" eaLnBrk="1" hangingPunct="1"/>
            <a:r>
              <a:rPr lang="en-GB" sz="1400"/>
              <a:t>BODY</a:t>
            </a:r>
          </a:p>
        </p:txBody>
      </p:sp>
      <p:sp>
        <p:nvSpPr>
          <p:cNvPr id="23560" name="Rectangle 5"/>
          <p:cNvSpPr>
            <a:spLocks noChangeArrowheads="1"/>
          </p:cNvSpPr>
          <p:nvPr/>
        </p:nvSpPr>
        <p:spPr bwMode="auto">
          <a:xfrm>
            <a:off x="6461125" y="5699125"/>
            <a:ext cx="784225" cy="395288"/>
          </a:xfrm>
          <a:prstGeom prst="rect">
            <a:avLst/>
          </a:prstGeom>
          <a:solidFill>
            <a:srgbClr val="DDDDDD"/>
          </a:solidFill>
          <a:ln w="9525">
            <a:solidFill>
              <a:schemeClr val="tx1"/>
            </a:solidFill>
            <a:miter lim="800000"/>
            <a:headEnd/>
            <a:tailEnd/>
          </a:ln>
        </p:spPr>
        <p:txBody>
          <a:bodyPr wrap="none" anchor="ctr"/>
          <a:lstStyle/>
          <a:p>
            <a:pPr algn="ctr" eaLnBrk="1" hangingPunct="1"/>
            <a:r>
              <a:rPr lang="en-GB" sz="1400"/>
              <a:t>LOWER</a:t>
            </a:r>
          </a:p>
          <a:p>
            <a:pPr algn="ctr" eaLnBrk="1" hangingPunct="1"/>
            <a:r>
              <a:rPr lang="en-GB" sz="1400"/>
              <a:t>BODY</a:t>
            </a:r>
          </a:p>
        </p:txBody>
      </p:sp>
      <p:sp>
        <p:nvSpPr>
          <p:cNvPr id="23561" name="Line 6"/>
          <p:cNvSpPr>
            <a:spLocks noChangeShapeType="1"/>
          </p:cNvSpPr>
          <p:nvPr/>
        </p:nvSpPr>
        <p:spPr bwMode="auto">
          <a:xfrm>
            <a:off x="6211888" y="6437313"/>
            <a:ext cx="1243012" cy="0"/>
          </a:xfrm>
          <a:prstGeom prst="line">
            <a:avLst/>
          </a:prstGeom>
          <a:noFill/>
          <a:ln w="57150" cmpd="thinThick">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562" name="Freeform 7"/>
          <p:cNvSpPr>
            <a:spLocks/>
          </p:cNvSpPr>
          <p:nvPr/>
        </p:nvSpPr>
        <p:spPr bwMode="auto">
          <a:xfrm>
            <a:off x="6462713" y="5313363"/>
            <a:ext cx="333375" cy="381000"/>
          </a:xfrm>
          <a:custGeom>
            <a:avLst/>
            <a:gdLst>
              <a:gd name="T0" fmla="*/ 2147483646 w 245"/>
              <a:gd name="T1" fmla="*/ 0 h 876"/>
              <a:gd name="T2" fmla="*/ 2147483646 w 245"/>
              <a:gd name="T3" fmla="*/ 2147483646 h 876"/>
              <a:gd name="T4" fmla="*/ 2147483646 w 245"/>
              <a:gd name="T5" fmla="*/ 2147483646 h 876"/>
              <a:gd name="T6" fmla="*/ 0 w 245"/>
              <a:gd name="T7" fmla="*/ 2147483646 h 876"/>
              <a:gd name="T8" fmla="*/ 2147483646 w 245"/>
              <a:gd name="T9" fmla="*/ 2147483646 h 876"/>
              <a:gd name="T10" fmla="*/ 2147483646 w 245"/>
              <a:gd name="T11" fmla="*/ 2147483646 h 876"/>
              <a:gd name="T12" fmla="*/ 0 60000 65536"/>
              <a:gd name="T13" fmla="*/ 0 60000 65536"/>
              <a:gd name="T14" fmla="*/ 0 60000 65536"/>
              <a:gd name="T15" fmla="*/ 0 60000 65536"/>
              <a:gd name="T16" fmla="*/ 0 60000 65536"/>
              <a:gd name="T17" fmla="*/ 0 60000 65536"/>
              <a:gd name="T18" fmla="*/ 0 w 245"/>
              <a:gd name="T19" fmla="*/ 0 h 876"/>
              <a:gd name="T20" fmla="*/ 245 w 245"/>
              <a:gd name="T21" fmla="*/ 876 h 876"/>
            </a:gdLst>
            <a:ahLst/>
            <a:cxnLst>
              <a:cxn ang="T12">
                <a:pos x="T0" y="T1"/>
              </a:cxn>
              <a:cxn ang="T13">
                <a:pos x="T2" y="T3"/>
              </a:cxn>
              <a:cxn ang="T14">
                <a:pos x="T4" y="T5"/>
              </a:cxn>
              <a:cxn ang="T15">
                <a:pos x="T6" y="T7"/>
              </a:cxn>
              <a:cxn ang="T16">
                <a:pos x="T8" y="T9"/>
              </a:cxn>
              <a:cxn ang="T17">
                <a:pos x="T10" y="T11"/>
              </a:cxn>
            </a:cxnLst>
            <a:rect l="T18" t="T19" r="T20" b="T21"/>
            <a:pathLst>
              <a:path w="245" h="876">
                <a:moveTo>
                  <a:pt x="115" y="0"/>
                </a:moveTo>
                <a:lnTo>
                  <a:pt x="115" y="315"/>
                </a:lnTo>
                <a:lnTo>
                  <a:pt x="245" y="407"/>
                </a:lnTo>
                <a:lnTo>
                  <a:pt x="0" y="476"/>
                </a:lnTo>
                <a:lnTo>
                  <a:pt x="130" y="584"/>
                </a:lnTo>
                <a:lnTo>
                  <a:pt x="130" y="87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3563" name="Line 8"/>
          <p:cNvSpPr>
            <a:spLocks noChangeShapeType="1"/>
          </p:cNvSpPr>
          <p:nvPr/>
        </p:nvSpPr>
        <p:spPr bwMode="auto">
          <a:xfrm>
            <a:off x="7069138" y="5316538"/>
            <a:ext cx="11112" cy="133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564" name="Line 9"/>
          <p:cNvSpPr>
            <a:spLocks noChangeShapeType="1"/>
          </p:cNvSpPr>
          <p:nvPr/>
        </p:nvSpPr>
        <p:spPr bwMode="auto">
          <a:xfrm>
            <a:off x="6975475" y="5441950"/>
            <a:ext cx="2190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565" name="Freeform 10"/>
          <p:cNvSpPr>
            <a:spLocks/>
          </p:cNvSpPr>
          <p:nvPr/>
        </p:nvSpPr>
        <p:spPr bwMode="auto">
          <a:xfrm>
            <a:off x="6965950" y="5380038"/>
            <a:ext cx="228600" cy="169862"/>
          </a:xfrm>
          <a:custGeom>
            <a:avLst/>
            <a:gdLst>
              <a:gd name="T0" fmla="*/ 0 w 161"/>
              <a:gd name="T1" fmla="*/ 0 h 269"/>
              <a:gd name="T2" fmla="*/ 0 w 161"/>
              <a:gd name="T3" fmla="*/ 2147483646 h 269"/>
              <a:gd name="T4" fmla="*/ 2147483646 w 161"/>
              <a:gd name="T5" fmla="*/ 2147483646 h 269"/>
              <a:gd name="T6" fmla="*/ 2147483646 w 161"/>
              <a:gd name="T7" fmla="*/ 0 h 269"/>
              <a:gd name="T8" fmla="*/ 0 60000 65536"/>
              <a:gd name="T9" fmla="*/ 0 60000 65536"/>
              <a:gd name="T10" fmla="*/ 0 60000 65536"/>
              <a:gd name="T11" fmla="*/ 0 60000 65536"/>
              <a:gd name="T12" fmla="*/ 0 w 161"/>
              <a:gd name="T13" fmla="*/ 0 h 269"/>
              <a:gd name="T14" fmla="*/ 161 w 161"/>
              <a:gd name="T15" fmla="*/ 269 h 269"/>
            </a:gdLst>
            <a:ahLst/>
            <a:cxnLst>
              <a:cxn ang="T8">
                <a:pos x="T0" y="T1"/>
              </a:cxn>
              <a:cxn ang="T9">
                <a:pos x="T2" y="T3"/>
              </a:cxn>
              <a:cxn ang="T10">
                <a:pos x="T4" y="T5"/>
              </a:cxn>
              <a:cxn ang="T11">
                <a:pos x="T6" y="T7"/>
              </a:cxn>
            </a:cxnLst>
            <a:rect l="T12" t="T13" r="T14" b="T15"/>
            <a:pathLst>
              <a:path w="161" h="269">
                <a:moveTo>
                  <a:pt x="0" y="0"/>
                </a:moveTo>
                <a:lnTo>
                  <a:pt x="0" y="269"/>
                </a:lnTo>
                <a:lnTo>
                  <a:pt x="161" y="269"/>
                </a:lnTo>
                <a:lnTo>
                  <a:pt x="161"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3566" name="Line 11"/>
          <p:cNvSpPr>
            <a:spLocks noChangeShapeType="1"/>
          </p:cNvSpPr>
          <p:nvPr/>
        </p:nvSpPr>
        <p:spPr bwMode="auto">
          <a:xfrm>
            <a:off x="7089775" y="5553075"/>
            <a:ext cx="0" cy="141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567" name="Freeform 12"/>
          <p:cNvSpPr>
            <a:spLocks/>
          </p:cNvSpPr>
          <p:nvPr/>
        </p:nvSpPr>
        <p:spPr bwMode="auto">
          <a:xfrm>
            <a:off x="6470650" y="6111875"/>
            <a:ext cx="333375" cy="342900"/>
          </a:xfrm>
          <a:custGeom>
            <a:avLst/>
            <a:gdLst>
              <a:gd name="T0" fmla="*/ 2147483646 w 245"/>
              <a:gd name="T1" fmla="*/ 0 h 876"/>
              <a:gd name="T2" fmla="*/ 2147483646 w 245"/>
              <a:gd name="T3" fmla="*/ 2147483646 h 876"/>
              <a:gd name="T4" fmla="*/ 2147483646 w 245"/>
              <a:gd name="T5" fmla="*/ 2147483646 h 876"/>
              <a:gd name="T6" fmla="*/ 0 w 245"/>
              <a:gd name="T7" fmla="*/ 2147483646 h 876"/>
              <a:gd name="T8" fmla="*/ 2147483646 w 245"/>
              <a:gd name="T9" fmla="*/ 2147483646 h 876"/>
              <a:gd name="T10" fmla="*/ 2147483646 w 245"/>
              <a:gd name="T11" fmla="*/ 2147483646 h 876"/>
              <a:gd name="T12" fmla="*/ 0 60000 65536"/>
              <a:gd name="T13" fmla="*/ 0 60000 65536"/>
              <a:gd name="T14" fmla="*/ 0 60000 65536"/>
              <a:gd name="T15" fmla="*/ 0 60000 65536"/>
              <a:gd name="T16" fmla="*/ 0 60000 65536"/>
              <a:gd name="T17" fmla="*/ 0 60000 65536"/>
              <a:gd name="T18" fmla="*/ 0 w 245"/>
              <a:gd name="T19" fmla="*/ 0 h 876"/>
              <a:gd name="T20" fmla="*/ 245 w 245"/>
              <a:gd name="T21" fmla="*/ 876 h 876"/>
            </a:gdLst>
            <a:ahLst/>
            <a:cxnLst>
              <a:cxn ang="T12">
                <a:pos x="T0" y="T1"/>
              </a:cxn>
              <a:cxn ang="T13">
                <a:pos x="T2" y="T3"/>
              </a:cxn>
              <a:cxn ang="T14">
                <a:pos x="T4" y="T5"/>
              </a:cxn>
              <a:cxn ang="T15">
                <a:pos x="T6" y="T7"/>
              </a:cxn>
              <a:cxn ang="T16">
                <a:pos x="T8" y="T9"/>
              </a:cxn>
              <a:cxn ang="T17">
                <a:pos x="T10" y="T11"/>
              </a:cxn>
            </a:cxnLst>
            <a:rect l="T18" t="T19" r="T20" b="T21"/>
            <a:pathLst>
              <a:path w="245" h="876">
                <a:moveTo>
                  <a:pt x="115" y="0"/>
                </a:moveTo>
                <a:lnTo>
                  <a:pt x="115" y="315"/>
                </a:lnTo>
                <a:lnTo>
                  <a:pt x="245" y="407"/>
                </a:lnTo>
                <a:lnTo>
                  <a:pt x="0" y="476"/>
                </a:lnTo>
                <a:lnTo>
                  <a:pt x="130" y="584"/>
                </a:lnTo>
                <a:lnTo>
                  <a:pt x="130" y="876"/>
                </a:lnTo>
              </a:path>
            </a:pathLst>
          </a:custGeom>
          <a:noFill/>
          <a:ln w="9525">
            <a:solidFill>
              <a:srgbClr val="00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nvGrpSpPr>
          <p:cNvPr id="23568" name="Group 13"/>
          <p:cNvGrpSpPr>
            <a:grpSpLocks/>
          </p:cNvGrpSpPr>
          <p:nvPr/>
        </p:nvGrpSpPr>
        <p:grpSpPr bwMode="auto">
          <a:xfrm>
            <a:off x="6983413" y="6110288"/>
            <a:ext cx="185737" cy="333375"/>
            <a:chOff x="4506" y="2025"/>
            <a:chExt cx="161" cy="876"/>
          </a:xfrm>
        </p:grpSpPr>
        <p:sp>
          <p:nvSpPr>
            <p:cNvPr id="23575" name="Line 14"/>
            <p:cNvSpPr>
              <a:spLocks noChangeShapeType="1"/>
            </p:cNvSpPr>
            <p:nvPr/>
          </p:nvSpPr>
          <p:spPr bwMode="auto">
            <a:xfrm>
              <a:off x="4583" y="2025"/>
              <a:ext cx="0" cy="438"/>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576" name="Line 15"/>
            <p:cNvSpPr>
              <a:spLocks noChangeShapeType="1"/>
            </p:cNvSpPr>
            <p:nvPr/>
          </p:nvSpPr>
          <p:spPr bwMode="auto">
            <a:xfrm>
              <a:off x="4506" y="2456"/>
              <a:ext cx="161" cy="0"/>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577" name="Freeform 16"/>
            <p:cNvSpPr>
              <a:spLocks/>
            </p:cNvSpPr>
            <p:nvPr/>
          </p:nvSpPr>
          <p:spPr bwMode="auto">
            <a:xfrm>
              <a:off x="4506" y="2363"/>
              <a:ext cx="161" cy="269"/>
            </a:xfrm>
            <a:custGeom>
              <a:avLst/>
              <a:gdLst>
                <a:gd name="T0" fmla="*/ 0 w 161"/>
                <a:gd name="T1" fmla="*/ 0 h 269"/>
                <a:gd name="T2" fmla="*/ 0 w 161"/>
                <a:gd name="T3" fmla="*/ 269 h 269"/>
                <a:gd name="T4" fmla="*/ 161 w 161"/>
                <a:gd name="T5" fmla="*/ 269 h 269"/>
                <a:gd name="T6" fmla="*/ 161 w 161"/>
                <a:gd name="T7" fmla="*/ 0 h 269"/>
                <a:gd name="T8" fmla="*/ 0 60000 65536"/>
                <a:gd name="T9" fmla="*/ 0 60000 65536"/>
                <a:gd name="T10" fmla="*/ 0 60000 65536"/>
                <a:gd name="T11" fmla="*/ 0 60000 65536"/>
                <a:gd name="T12" fmla="*/ 0 w 161"/>
                <a:gd name="T13" fmla="*/ 0 h 269"/>
                <a:gd name="T14" fmla="*/ 161 w 161"/>
                <a:gd name="T15" fmla="*/ 269 h 269"/>
              </a:gdLst>
              <a:ahLst/>
              <a:cxnLst>
                <a:cxn ang="T8">
                  <a:pos x="T0" y="T1"/>
                </a:cxn>
                <a:cxn ang="T9">
                  <a:pos x="T2" y="T3"/>
                </a:cxn>
                <a:cxn ang="T10">
                  <a:pos x="T4" y="T5"/>
                </a:cxn>
                <a:cxn ang="T11">
                  <a:pos x="T6" y="T7"/>
                </a:cxn>
              </a:cxnLst>
              <a:rect l="T12" t="T13" r="T14" b="T15"/>
              <a:pathLst>
                <a:path w="161" h="269">
                  <a:moveTo>
                    <a:pt x="0" y="0"/>
                  </a:moveTo>
                  <a:lnTo>
                    <a:pt x="0" y="269"/>
                  </a:lnTo>
                  <a:lnTo>
                    <a:pt x="161" y="269"/>
                  </a:lnTo>
                  <a:lnTo>
                    <a:pt x="161" y="0"/>
                  </a:lnTo>
                </a:path>
              </a:pathLst>
            </a:custGeom>
            <a:noFill/>
            <a:ln w="9525">
              <a:solidFill>
                <a:srgbClr val="00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3578" name="Line 17"/>
            <p:cNvSpPr>
              <a:spLocks noChangeShapeType="1"/>
            </p:cNvSpPr>
            <p:nvPr/>
          </p:nvSpPr>
          <p:spPr bwMode="auto">
            <a:xfrm>
              <a:off x="4590" y="2640"/>
              <a:ext cx="0" cy="261"/>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23569" name="Text Box 18"/>
          <p:cNvSpPr txBox="1">
            <a:spLocks noChangeArrowheads="1"/>
          </p:cNvSpPr>
          <p:nvPr/>
        </p:nvSpPr>
        <p:spPr bwMode="auto">
          <a:xfrm>
            <a:off x="7235825" y="5353050"/>
            <a:ext cx="1801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pPr eaLnBrk="1" hangingPunct="1"/>
            <a:r>
              <a:rPr lang="en-GB" sz="1400"/>
              <a:t>LUMBAR SPINE</a:t>
            </a:r>
          </a:p>
        </p:txBody>
      </p:sp>
      <p:sp>
        <p:nvSpPr>
          <p:cNvPr id="23570" name="Text Box 19"/>
          <p:cNvSpPr txBox="1">
            <a:spLocks noChangeArrowheads="1"/>
          </p:cNvSpPr>
          <p:nvPr/>
        </p:nvSpPr>
        <p:spPr bwMode="auto">
          <a:xfrm>
            <a:off x="7212013" y="6113463"/>
            <a:ext cx="18494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pPr eaLnBrk="1" hangingPunct="1"/>
            <a:r>
              <a:rPr lang="en-GB" sz="1400"/>
              <a:t>PELVIS-CUSHION</a:t>
            </a:r>
          </a:p>
        </p:txBody>
      </p:sp>
      <p:sp>
        <p:nvSpPr>
          <p:cNvPr id="23571" name="Text Box 20"/>
          <p:cNvSpPr txBox="1">
            <a:spLocks noChangeArrowheads="1"/>
          </p:cNvSpPr>
          <p:nvPr/>
        </p:nvSpPr>
        <p:spPr bwMode="auto">
          <a:xfrm>
            <a:off x="6334125" y="6503988"/>
            <a:ext cx="9969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pPr eaLnBrk="1" hangingPunct="1"/>
            <a:r>
              <a:rPr lang="en-GB" sz="1400"/>
              <a:t>SEAT/SLED</a:t>
            </a:r>
          </a:p>
        </p:txBody>
      </p:sp>
      <p:sp>
        <p:nvSpPr>
          <p:cNvPr id="23572" name="Line 5"/>
          <p:cNvSpPr>
            <a:spLocks noChangeShapeType="1"/>
          </p:cNvSpPr>
          <p:nvPr/>
        </p:nvSpPr>
        <p:spPr bwMode="auto">
          <a:xfrm>
            <a:off x="5267325" y="3897313"/>
            <a:ext cx="965200" cy="1517650"/>
          </a:xfrm>
          <a:prstGeom prst="line">
            <a:avLst/>
          </a:prstGeom>
          <a:noFill/>
          <a:ln w="38100" cmpd="dbl">
            <a:solidFill>
              <a:schemeClr val="tx1"/>
            </a:solidFill>
            <a:round/>
            <a:headEnd/>
            <a:tailEnd type="triangle" w="med" len="med"/>
          </a:ln>
          <a:extLst>
            <a:ext uri="{909E8E84-426E-40dd-AFC4-6F175D3DCCD1}">
              <a14:hiddenFill xmlns:a14="http://schemas.microsoft.com/office/drawing/2010/main">
                <a:noFill/>
              </a14:hiddenFill>
            </a:ext>
          </a:extLst>
        </p:spPr>
        <p:txBody>
          <a:bodyPr anchor="b"/>
          <a:lstStyle/>
          <a:p>
            <a:endParaRPr lang="it-IT"/>
          </a:p>
        </p:txBody>
      </p:sp>
      <p:sp>
        <p:nvSpPr>
          <p:cNvPr id="23573" name="Line 5"/>
          <p:cNvSpPr>
            <a:spLocks noChangeShapeType="1"/>
          </p:cNvSpPr>
          <p:nvPr/>
        </p:nvSpPr>
        <p:spPr bwMode="auto">
          <a:xfrm flipV="1">
            <a:off x="5202238" y="3663950"/>
            <a:ext cx="1144587" cy="41275"/>
          </a:xfrm>
          <a:prstGeom prst="line">
            <a:avLst/>
          </a:prstGeom>
          <a:noFill/>
          <a:ln w="38100" cmpd="dbl">
            <a:solidFill>
              <a:schemeClr val="tx1"/>
            </a:solidFill>
            <a:round/>
            <a:headEnd/>
            <a:tailEnd type="triangle" w="med" len="med"/>
          </a:ln>
          <a:extLst>
            <a:ext uri="{909E8E84-426E-40dd-AFC4-6F175D3DCCD1}">
              <a14:hiddenFill xmlns:a14="http://schemas.microsoft.com/office/drawing/2010/main">
                <a:noFill/>
              </a14:hiddenFill>
            </a:ext>
          </a:extLst>
        </p:spPr>
        <p:txBody>
          <a:bodyPr anchor="b"/>
          <a:lstStyle/>
          <a:p>
            <a:endParaRPr lang="it-IT"/>
          </a:p>
        </p:txBody>
      </p:sp>
      <p:pic>
        <p:nvPicPr>
          <p:cNvPr id="2357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2175" y="217488"/>
            <a:ext cx="18891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olo 1"/>
          <p:cNvSpPr>
            <a:spLocks noGrp="1"/>
          </p:cNvSpPr>
          <p:nvPr>
            <p:ph type="title"/>
          </p:nvPr>
        </p:nvSpPr>
        <p:spPr/>
        <p:txBody>
          <a:bodyPr/>
          <a:lstStyle/>
          <a:p>
            <a:r>
              <a:rPr lang="it-IT" sz="2400">
                <a:latin typeface="Arial" charset="0"/>
                <a:ea typeface="MS PGothic" charset="0"/>
              </a:rPr>
              <a:t>TESTORI AERO SUPPLY </a:t>
            </a:r>
            <a:br>
              <a:rPr lang="it-IT" sz="2400">
                <a:latin typeface="Arial" charset="0"/>
                <a:ea typeface="MS PGothic" charset="0"/>
              </a:rPr>
            </a:br>
            <a:r>
              <a:rPr lang="it-IT" sz="2400">
                <a:latin typeface="Arial" charset="0"/>
                <a:ea typeface="MS PGothic" charset="0"/>
              </a:rPr>
              <a:t>“MULTILAYER 16g CUSHIONS REPLACEMENT“ PROJECT OVERVIEW</a:t>
            </a:r>
          </a:p>
        </p:txBody>
      </p:sp>
      <p:sp>
        <p:nvSpPr>
          <p:cNvPr id="24579" name="Segnaposto contenuto 2"/>
          <p:cNvSpPr>
            <a:spLocks noGrp="1"/>
          </p:cNvSpPr>
          <p:nvPr>
            <p:ph idx="1"/>
          </p:nvPr>
        </p:nvSpPr>
        <p:spPr>
          <a:xfrm>
            <a:off x="911225" y="2420938"/>
            <a:ext cx="7693025" cy="4310062"/>
          </a:xfrm>
        </p:spPr>
        <p:txBody>
          <a:bodyPr/>
          <a:lstStyle/>
          <a:p>
            <a:pPr marL="0" indent="0">
              <a:buFont typeface="Wingdings" charset="0"/>
              <a:buNone/>
            </a:pPr>
            <a:r>
              <a:rPr lang="it-IT" sz="1400" b="1" dirty="0">
                <a:latin typeface="Arial" charset="0"/>
                <a:ea typeface="MS PGothic" charset="0"/>
              </a:rPr>
              <a:t>POLITECNICO </a:t>
            </a:r>
            <a:r>
              <a:rPr lang="it-IT" sz="1400" b="1" dirty="0" smtClean="0">
                <a:latin typeface="Arial" charset="0"/>
                <a:ea typeface="MS PGothic" charset="0"/>
              </a:rPr>
              <a:t>DI MILANO </a:t>
            </a:r>
            <a:r>
              <a:rPr lang="it-IT" sz="1400" b="1" dirty="0">
                <a:latin typeface="Arial" charset="0"/>
                <a:ea typeface="MS PGothic" charset="0"/>
              </a:rPr>
              <a:t>DATA ANALYSIS METHOD</a:t>
            </a:r>
          </a:p>
          <a:p>
            <a:pPr marL="0" indent="0">
              <a:buFont typeface="Wingdings" charset="0"/>
              <a:buNone/>
            </a:pPr>
            <a:endParaRPr lang="en-GB" sz="1400" dirty="0">
              <a:latin typeface="Arial" charset="0"/>
              <a:ea typeface="MS PGothic" charset="0"/>
            </a:endParaRPr>
          </a:p>
          <a:p>
            <a:pPr marL="0" indent="0">
              <a:buFont typeface="Wingdings" charset="0"/>
              <a:buNone/>
            </a:pPr>
            <a:r>
              <a:rPr lang="en-GB" sz="1400" dirty="0">
                <a:latin typeface="Arial" charset="0"/>
                <a:ea typeface="MS PGothic" charset="0"/>
              </a:rPr>
              <a:t>The expected output from this test campaign and data post-processing is a final 2-DoF model that should be used to assess the new cushion performance in comparison with a reference (already certified) cushion. The procedure should be as follows:</a:t>
            </a:r>
          </a:p>
          <a:p>
            <a:pPr marL="0" indent="0">
              <a:buFont typeface="Wingdings" charset="0"/>
              <a:buNone/>
            </a:pPr>
            <a:endParaRPr lang="en-GB" sz="1400" dirty="0">
              <a:latin typeface="Arial" charset="0"/>
              <a:ea typeface="MS PGothic" charset="0"/>
            </a:endParaRPr>
          </a:p>
          <a:p>
            <a:pPr marL="0" indent="0">
              <a:buFontTx/>
              <a:buAutoNum type="arabicPeriod"/>
            </a:pPr>
            <a:r>
              <a:rPr lang="en-GB" sz="1400" dirty="0">
                <a:latin typeface="Arial" charset="0"/>
                <a:ea typeface="MS PGothic" charset="0"/>
              </a:rPr>
              <a:t>Samples from the old cushions are tested and characterised at low speed (</a:t>
            </a:r>
            <a:r>
              <a:rPr lang="en-GB" sz="1400" dirty="0">
                <a:latin typeface="Arial" charset="0"/>
                <a:ea typeface="MS PGothic" charset="0"/>
                <a:cs typeface="Arial" charset="0"/>
              </a:rPr>
              <a:t>~ </a:t>
            </a:r>
            <a:r>
              <a:rPr lang="en-GB" sz="1400" dirty="0" smtClean="0">
                <a:latin typeface="Arial" charset="0"/>
                <a:ea typeface="MS PGothic" charset="0"/>
                <a:cs typeface="Arial" charset="0"/>
              </a:rPr>
              <a:t>0.76</a:t>
            </a:r>
            <a:r>
              <a:rPr lang="en-GB" sz="1400" dirty="0" smtClean="0">
                <a:latin typeface="Arial" charset="0"/>
                <a:ea typeface="MS PGothic" charset="0"/>
                <a:cs typeface="Arial" charset="0"/>
              </a:rPr>
              <a:t> m/</a:t>
            </a:r>
            <a:r>
              <a:rPr lang="en-GB" sz="1400" dirty="0">
                <a:latin typeface="Arial" charset="0"/>
                <a:ea typeface="MS PGothic" charset="0"/>
                <a:cs typeface="Arial" charset="0"/>
              </a:rPr>
              <a:t>s</a:t>
            </a:r>
            <a:r>
              <a:rPr lang="en-GB" sz="1400" dirty="0">
                <a:latin typeface="Arial" charset="0"/>
                <a:ea typeface="MS PGothic" charset="0"/>
              </a:rPr>
              <a:t>)</a:t>
            </a:r>
          </a:p>
          <a:p>
            <a:pPr marL="0" indent="0">
              <a:buFontTx/>
              <a:buAutoNum type="arabicPeriod"/>
            </a:pPr>
            <a:endParaRPr lang="en-GB" sz="1400" dirty="0">
              <a:latin typeface="Arial" charset="0"/>
              <a:ea typeface="MS PGothic" charset="0"/>
            </a:endParaRPr>
          </a:p>
          <a:p>
            <a:pPr marL="0" indent="0">
              <a:buFontTx/>
              <a:buAutoNum type="arabicPeriod"/>
            </a:pPr>
            <a:r>
              <a:rPr lang="en-GB" sz="1400" dirty="0">
                <a:latin typeface="Arial" charset="0"/>
                <a:ea typeface="MS PGothic" charset="0"/>
              </a:rPr>
              <a:t>Samples from new cushions are tested under the same conditions</a:t>
            </a:r>
          </a:p>
          <a:p>
            <a:pPr marL="0" indent="0">
              <a:buFontTx/>
              <a:buAutoNum type="arabicPeriod"/>
            </a:pPr>
            <a:endParaRPr lang="en-GB" sz="1400" dirty="0">
              <a:latin typeface="Arial" charset="0"/>
              <a:ea typeface="MS PGothic" charset="0"/>
            </a:endParaRPr>
          </a:p>
          <a:p>
            <a:pPr marL="0" indent="0">
              <a:buFontTx/>
              <a:buAutoNum type="arabicPeriod"/>
            </a:pPr>
            <a:r>
              <a:rPr lang="en-GB" sz="1400" dirty="0">
                <a:latin typeface="Arial" charset="0"/>
                <a:ea typeface="MS PGothic" charset="0"/>
              </a:rPr>
              <a:t>The load-deflections curves are input in the 2-Dof model</a:t>
            </a:r>
          </a:p>
          <a:p>
            <a:pPr marL="0" indent="0">
              <a:buFontTx/>
              <a:buAutoNum type="arabicPeriod"/>
            </a:pPr>
            <a:endParaRPr lang="en-GB" sz="1400" dirty="0">
              <a:latin typeface="Arial" charset="0"/>
              <a:ea typeface="MS PGothic" charset="0"/>
            </a:endParaRPr>
          </a:p>
          <a:p>
            <a:pPr marL="0" indent="0">
              <a:buFontTx/>
              <a:buAutoNum type="arabicPeriod"/>
            </a:pPr>
            <a:r>
              <a:rPr lang="en-GB" sz="1400" dirty="0">
                <a:latin typeface="Arial" charset="0"/>
                <a:ea typeface="MS PGothic" charset="0"/>
              </a:rPr>
              <a:t>The resulting lumbar spine loads are compared</a:t>
            </a:r>
          </a:p>
          <a:p>
            <a:pPr marL="0" indent="0">
              <a:buFontTx/>
              <a:buAutoNum type="arabicPeriod"/>
            </a:pPr>
            <a:endParaRPr lang="en-GB" sz="1400" b="1" dirty="0">
              <a:latin typeface="Arial" charset="0"/>
              <a:ea typeface="MS PGothic" charset="0"/>
            </a:endParaRPr>
          </a:p>
          <a:p>
            <a:pPr marL="0" indent="0">
              <a:buFontTx/>
              <a:buAutoNum type="arabicPeriod"/>
            </a:pPr>
            <a:r>
              <a:rPr lang="en-GB" sz="1400" b="1" dirty="0">
                <a:latin typeface="Arial" charset="0"/>
                <a:ea typeface="MS PGothic" charset="0"/>
              </a:rPr>
              <a:t>The pass/fail criterion suggested is that peak lumbar spine load simulated for the new cushion is not greater than that simulated for the old cushion</a:t>
            </a:r>
            <a:r>
              <a:rPr lang="en-GB" sz="1400" dirty="0">
                <a:latin typeface="Arial" charset="0"/>
                <a:ea typeface="MS PGothic" charset="0"/>
              </a:rPr>
              <a:t> (conservatively assuming that the results of previously performed certification tests are not available).</a:t>
            </a:r>
          </a:p>
          <a:p>
            <a:pPr marL="0" indent="0">
              <a:buFont typeface="Wingdings" charset="0"/>
              <a:buNone/>
            </a:pPr>
            <a:endParaRPr lang="it-IT" sz="1400" dirty="0">
              <a:latin typeface="Arial" charset="0"/>
              <a:ea typeface="MS PGothic" charset="0"/>
            </a:endParaRPr>
          </a:p>
        </p:txBody>
      </p:sp>
      <p:sp>
        <p:nvSpPr>
          <p:cNvPr id="24580" name="Segnaposto numero diapositiva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fld id="{695B3CC5-8776-F741-90F6-C37C60123E9B}" type="slidenum">
              <a:rPr lang="it-IT" sz="2600">
                <a:solidFill>
                  <a:schemeClr val="bg1"/>
                </a:solidFill>
              </a:rPr>
              <a:pPr/>
              <a:t>18</a:t>
            </a:fld>
            <a:endParaRPr lang="it-IT" sz="2600">
              <a:solidFill>
                <a:schemeClr val="bg1"/>
              </a:solidFill>
            </a:endParaRPr>
          </a:p>
        </p:txBody>
      </p:sp>
      <p:pic>
        <p:nvPicPr>
          <p:cNvPr id="2458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2175" y="217488"/>
            <a:ext cx="18891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olo 1"/>
          <p:cNvSpPr>
            <a:spLocks noGrp="1"/>
          </p:cNvSpPr>
          <p:nvPr>
            <p:ph type="title"/>
          </p:nvPr>
        </p:nvSpPr>
        <p:spPr/>
        <p:txBody>
          <a:bodyPr/>
          <a:lstStyle/>
          <a:p>
            <a:r>
              <a:rPr lang="it-IT" sz="2400">
                <a:latin typeface="Arial" charset="0"/>
                <a:ea typeface="MS PGothic" charset="0"/>
              </a:rPr>
              <a:t>TESTORI AERO SUPPLY </a:t>
            </a:r>
            <a:br>
              <a:rPr lang="it-IT" sz="2400">
                <a:latin typeface="Arial" charset="0"/>
                <a:ea typeface="MS PGothic" charset="0"/>
              </a:rPr>
            </a:br>
            <a:r>
              <a:rPr lang="it-IT" sz="2400">
                <a:latin typeface="Arial" charset="0"/>
                <a:ea typeface="MS PGothic" charset="0"/>
              </a:rPr>
              <a:t>“MULTILAYER 16g CUSHIONS REPLACEMENT“ PROJECT OVERVIEW</a:t>
            </a:r>
          </a:p>
        </p:txBody>
      </p:sp>
      <p:sp>
        <p:nvSpPr>
          <p:cNvPr id="25603" name="Segnaposto contenuto 2"/>
          <p:cNvSpPr>
            <a:spLocks noGrp="1"/>
          </p:cNvSpPr>
          <p:nvPr>
            <p:ph idx="1"/>
          </p:nvPr>
        </p:nvSpPr>
        <p:spPr>
          <a:xfrm>
            <a:off x="1116013" y="2349500"/>
            <a:ext cx="7693025" cy="4464050"/>
          </a:xfrm>
        </p:spPr>
        <p:txBody>
          <a:bodyPr/>
          <a:lstStyle/>
          <a:p>
            <a:pPr marL="0" indent="0">
              <a:buFont typeface="Wingdings" charset="0"/>
              <a:buNone/>
            </a:pPr>
            <a:r>
              <a:rPr lang="it-IT" sz="1400" b="1" dirty="0" smtClean="0">
                <a:latin typeface="Arial" charset="0"/>
                <a:ea typeface="MS PGothic" charset="0"/>
              </a:rPr>
              <a:t>POLITECNICO DI </a:t>
            </a:r>
            <a:r>
              <a:rPr lang="it-IT" sz="1400" b="1" dirty="0">
                <a:latin typeface="Arial" charset="0"/>
                <a:ea typeface="MS PGothic" charset="0"/>
              </a:rPr>
              <a:t>MILAN DATA ANALYSIS METHOD</a:t>
            </a:r>
          </a:p>
          <a:p>
            <a:pPr marL="0" indent="0">
              <a:buFont typeface="Wingdings" charset="0"/>
              <a:buNone/>
            </a:pPr>
            <a:endParaRPr lang="it-IT" sz="1400" dirty="0">
              <a:latin typeface="Arial" charset="0"/>
              <a:ea typeface="MS PGothic" charset="0"/>
            </a:endParaRPr>
          </a:p>
        </p:txBody>
      </p:sp>
      <p:sp>
        <p:nvSpPr>
          <p:cNvPr id="25604" name="Segnaposto numero diapositiva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fld id="{C18AD951-E901-D54D-B0DC-A8FF11109CD4}" type="slidenum">
              <a:rPr lang="it-IT" sz="2600">
                <a:solidFill>
                  <a:schemeClr val="bg1"/>
                </a:solidFill>
              </a:rPr>
              <a:pPr/>
              <a:t>19</a:t>
            </a:fld>
            <a:endParaRPr lang="it-IT" sz="2600">
              <a:solidFill>
                <a:schemeClr val="bg1"/>
              </a:solidFill>
            </a:endParaRPr>
          </a:p>
        </p:txBody>
      </p:sp>
      <p:pic>
        <p:nvPicPr>
          <p:cNvPr id="2560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2708275"/>
            <a:ext cx="547211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2175" y="217488"/>
            <a:ext cx="18891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Rectangular Callout 1"/>
          <p:cNvSpPr>
            <a:spLocks noChangeArrowheads="1"/>
          </p:cNvSpPr>
          <p:nvPr/>
        </p:nvSpPr>
        <p:spPr bwMode="auto">
          <a:xfrm>
            <a:off x="6515100" y="3860800"/>
            <a:ext cx="2305050" cy="431800"/>
          </a:xfrm>
          <a:prstGeom prst="wedgeRectCallout">
            <a:avLst>
              <a:gd name="adj1" fmla="val -166102"/>
              <a:gd name="adj2" fmla="val -11572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r>
              <a:rPr lang="en-GB">
                <a:solidFill>
                  <a:srgbClr val="FF0000"/>
                </a:solidFill>
              </a:rPr>
              <a:t>NOT ACCEPTABLE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p:cNvSpPr>
            <a:spLocks noGrp="1" noChangeArrowheads="1"/>
          </p:cNvSpPr>
          <p:nvPr>
            <p:ph type="title"/>
          </p:nvPr>
        </p:nvSpPr>
        <p:spPr/>
        <p:txBody>
          <a:bodyPr/>
          <a:lstStyle/>
          <a:p>
            <a:pPr eaLnBrk="1" hangingPunct="1"/>
            <a:r>
              <a:rPr lang="it-IT" sz="2400">
                <a:latin typeface="Arial" charset="0"/>
                <a:ea typeface="MS PGothic" charset="0"/>
              </a:rPr>
              <a:t>TESTORI AERO SUPPLY </a:t>
            </a:r>
            <a:br>
              <a:rPr lang="it-IT" sz="2400">
                <a:latin typeface="Arial" charset="0"/>
                <a:ea typeface="MS PGothic" charset="0"/>
              </a:rPr>
            </a:br>
            <a:r>
              <a:rPr lang="it-IT" sz="2400">
                <a:latin typeface="Arial" charset="0"/>
                <a:ea typeface="MS PGothic" charset="0"/>
              </a:rPr>
              <a:t>“MULTILAYER 16g CUSHIONS REPLACEMENT“ PROJECT OVERVIEW</a:t>
            </a:r>
          </a:p>
        </p:txBody>
      </p:sp>
      <p:sp>
        <p:nvSpPr>
          <p:cNvPr id="17410" name="Rectangle 3"/>
          <p:cNvSpPr>
            <a:spLocks noGrp="1" noChangeArrowheads="1"/>
          </p:cNvSpPr>
          <p:nvPr>
            <p:ph idx="1"/>
          </p:nvPr>
        </p:nvSpPr>
        <p:spPr>
          <a:xfrm>
            <a:off x="900113" y="2366963"/>
            <a:ext cx="8064500" cy="4364037"/>
          </a:xfrm>
        </p:spPr>
        <p:txBody>
          <a:bodyPr/>
          <a:lstStyle/>
          <a:p>
            <a:pPr eaLnBrk="1" hangingPunct="1">
              <a:lnSpc>
                <a:spcPct val="80000"/>
              </a:lnSpc>
              <a:buFont typeface="Wingdings" charset="0"/>
              <a:buNone/>
              <a:defRPr/>
            </a:pPr>
            <a:r>
              <a:rPr lang="en-US" sz="2000" b="1" dirty="0">
                <a:ea typeface="MS PGothic" charset="0"/>
              </a:rPr>
              <a:t>BACKGROUND</a:t>
            </a:r>
          </a:p>
          <a:p>
            <a:pPr algn="just" eaLnBrk="1" hangingPunct="1">
              <a:lnSpc>
                <a:spcPct val="80000"/>
              </a:lnSpc>
              <a:buFont typeface="Wingdings" charset="0"/>
              <a:buNone/>
              <a:defRPr/>
            </a:pPr>
            <a:endParaRPr lang="en-US" sz="1400" dirty="0">
              <a:ea typeface="MS PGothic" charset="0"/>
            </a:endParaRPr>
          </a:p>
          <a:p>
            <a:pPr marL="0" indent="0" algn="just" eaLnBrk="1" hangingPunct="1">
              <a:lnSpc>
                <a:spcPct val="80000"/>
              </a:lnSpc>
              <a:buFont typeface="Wingdings" charset="0"/>
              <a:buNone/>
              <a:defRPr/>
            </a:pPr>
            <a:r>
              <a:rPr lang="en-US" sz="1600" dirty="0">
                <a:ea typeface="MS PGothic" charset="0"/>
              </a:rPr>
              <a:t>The replacement of seat cushions on seats installed on </a:t>
            </a:r>
            <a:r>
              <a:rPr lang="en-US" sz="1600" dirty="0" smtClean="0">
                <a:ea typeface="MS PGothic" charset="0"/>
              </a:rPr>
              <a:t>aircraft required </a:t>
            </a:r>
            <a:r>
              <a:rPr lang="en-US" sz="1600" dirty="0">
                <a:ea typeface="MS PGothic" charset="0"/>
              </a:rPr>
              <a:t>to comply FAR/CS 25.562 is one of the key areas of </a:t>
            </a:r>
            <a:r>
              <a:rPr lang="en-US" sz="1600" dirty="0" smtClean="0">
                <a:ea typeface="MS PGothic" charset="0"/>
              </a:rPr>
              <a:t>business of </a:t>
            </a:r>
            <a:r>
              <a:rPr lang="en-US" sz="1600" dirty="0">
                <a:ea typeface="MS PGothic" charset="0"/>
              </a:rPr>
              <a:t>TESTORI AERO SUPPLY (TAS). </a:t>
            </a:r>
          </a:p>
          <a:p>
            <a:pPr marL="0" indent="0" algn="just" eaLnBrk="1" hangingPunct="1">
              <a:lnSpc>
                <a:spcPct val="80000"/>
              </a:lnSpc>
              <a:buFont typeface="Wingdings" charset="0"/>
              <a:buNone/>
              <a:defRPr/>
            </a:pPr>
            <a:endParaRPr lang="en-US" sz="1600" dirty="0" smtClean="0">
              <a:ea typeface="MS PGothic" charset="0"/>
            </a:endParaRPr>
          </a:p>
          <a:p>
            <a:pPr marL="0" indent="0" algn="just" eaLnBrk="1" hangingPunct="1">
              <a:lnSpc>
                <a:spcPct val="80000"/>
              </a:lnSpc>
              <a:buFont typeface="Wingdings" charset="0"/>
              <a:buNone/>
              <a:defRPr/>
            </a:pPr>
            <a:r>
              <a:rPr lang="en-US" sz="1600" dirty="0" smtClean="0">
                <a:ea typeface="MS PGothic" charset="0"/>
              </a:rPr>
              <a:t>TAS holds an EASA </a:t>
            </a:r>
            <a:r>
              <a:rPr lang="en-US" sz="1600" dirty="0">
                <a:ea typeface="MS PGothic" charset="0"/>
              </a:rPr>
              <a:t>DOA ( EASA.21J.350) and POA (</a:t>
            </a:r>
            <a:r>
              <a:rPr lang="en-US" sz="1600" dirty="0" smtClean="0">
                <a:ea typeface="MS PGothic" charset="0"/>
              </a:rPr>
              <a:t>IT21G.0014) with a </a:t>
            </a:r>
            <a:r>
              <a:rPr lang="en-US" sz="1600" dirty="0" err="1" smtClean="0">
                <a:ea typeface="MS PGothic" charset="0"/>
              </a:rPr>
              <a:t>a</a:t>
            </a:r>
            <a:r>
              <a:rPr lang="en-US" sz="1600" dirty="0" smtClean="0">
                <a:ea typeface="MS PGothic" charset="0"/>
              </a:rPr>
              <a:t> quite </a:t>
            </a:r>
            <a:r>
              <a:rPr lang="en-US" sz="1600" dirty="0">
                <a:ea typeface="MS PGothic" charset="0"/>
              </a:rPr>
              <a:t>consolidated experience </a:t>
            </a:r>
            <a:r>
              <a:rPr lang="en-US" sz="1600" dirty="0" smtClean="0">
                <a:ea typeface="MS PGothic" charset="0"/>
              </a:rPr>
              <a:t>in design and  </a:t>
            </a:r>
            <a:r>
              <a:rPr lang="en-US" sz="1600" dirty="0">
                <a:ea typeface="MS PGothic" charset="0"/>
              </a:rPr>
              <a:t>manufacturing </a:t>
            </a:r>
            <a:r>
              <a:rPr lang="en-US" sz="1600" dirty="0" smtClean="0">
                <a:ea typeface="MS PGothic" charset="0"/>
              </a:rPr>
              <a:t>of aircraft seat cushions.</a:t>
            </a:r>
          </a:p>
          <a:p>
            <a:pPr marL="0" indent="0" algn="just" eaLnBrk="1" hangingPunct="1">
              <a:lnSpc>
                <a:spcPct val="80000"/>
              </a:lnSpc>
              <a:buFont typeface="Wingdings" charset="0"/>
              <a:buNone/>
              <a:defRPr/>
            </a:pPr>
            <a:endParaRPr lang="en-US" sz="1600" dirty="0">
              <a:ea typeface="MS PGothic" charset="0"/>
            </a:endParaRPr>
          </a:p>
          <a:p>
            <a:pPr marL="0" indent="0" algn="just" eaLnBrk="1" hangingPunct="1">
              <a:lnSpc>
                <a:spcPct val="80000"/>
              </a:lnSpc>
              <a:buFont typeface="Wingdings" charset="0"/>
              <a:buNone/>
              <a:defRPr/>
            </a:pPr>
            <a:r>
              <a:rPr lang="en-US" sz="1600" dirty="0">
                <a:ea typeface="MS PGothic" charset="0"/>
              </a:rPr>
              <a:t>The replacement of seat cushions requires substantiation </a:t>
            </a:r>
            <a:r>
              <a:rPr lang="en-US" sz="1600" dirty="0" smtClean="0">
                <a:ea typeface="MS PGothic" charset="0"/>
              </a:rPr>
              <a:t>through seat </a:t>
            </a:r>
            <a:r>
              <a:rPr lang="en-US" sz="1600" dirty="0">
                <a:ea typeface="MS PGothic" charset="0"/>
              </a:rPr>
              <a:t>dynamic testing (ref. FAA AC 25.562-1B Ch.1).</a:t>
            </a:r>
          </a:p>
          <a:p>
            <a:pPr algn="just" eaLnBrk="1" hangingPunct="1">
              <a:lnSpc>
                <a:spcPct val="80000"/>
              </a:lnSpc>
              <a:buFont typeface="Wingdings" charset="0"/>
              <a:buNone/>
              <a:defRPr/>
            </a:pPr>
            <a:endParaRPr lang="en-US" sz="1600" dirty="0" smtClean="0">
              <a:ea typeface="MS PGothic" charset="0"/>
            </a:endParaRPr>
          </a:p>
          <a:p>
            <a:pPr algn="just" eaLnBrk="1" hangingPunct="1">
              <a:lnSpc>
                <a:spcPct val="80000"/>
              </a:lnSpc>
              <a:buFont typeface="Wingdings" charset="0"/>
              <a:buNone/>
              <a:defRPr/>
            </a:pPr>
            <a:r>
              <a:rPr lang="en-US" sz="1600" dirty="0" smtClean="0">
                <a:ea typeface="MS PGothic" charset="0"/>
              </a:rPr>
              <a:t>The </a:t>
            </a:r>
            <a:r>
              <a:rPr lang="en-US" sz="1600" dirty="0">
                <a:ea typeface="MS PGothic" charset="0"/>
              </a:rPr>
              <a:t>following constraints are well-known to the companies </a:t>
            </a:r>
            <a:r>
              <a:rPr lang="en-US" sz="1600" dirty="0" smtClean="0">
                <a:ea typeface="MS PGothic" charset="0"/>
              </a:rPr>
              <a:t>active in </a:t>
            </a:r>
            <a:r>
              <a:rPr lang="en-US" sz="1600" dirty="0">
                <a:ea typeface="MS PGothic" charset="0"/>
              </a:rPr>
              <a:t>this market</a:t>
            </a:r>
            <a:r>
              <a:rPr lang="en-US" sz="1600" dirty="0" smtClean="0">
                <a:ea typeface="MS PGothic" charset="0"/>
              </a:rPr>
              <a:t>:</a:t>
            </a:r>
          </a:p>
          <a:p>
            <a:pPr algn="just" eaLnBrk="1" hangingPunct="1">
              <a:lnSpc>
                <a:spcPct val="80000"/>
              </a:lnSpc>
              <a:buFont typeface="Wingdings" charset="0"/>
              <a:buNone/>
              <a:defRPr/>
            </a:pPr>
            <a:endParaRPr lang="en-US" sz="1600" dirty="0">
              <a:ea typeface="MS PGothic" charset="0"/>
            </a:endParaRPr>
          </a:p>
          <a:p>
            <a:pPr marL="444500" lvl="1" indent="-444500" algn="just" eaLnBrk="1" hangingPunct="1">
              <a:lnSpc>
                <a:spcPct val="80000"/>
              </a:lnSpc>
              <a:buFontTx/>
              <a:buAutoNum type="arabicPeriod"/>
              <a:defRPr/>
            </a:pPr>
            <a:r>
              <a:rPr lang="en-US" sz="1600" dirty="0">
                <a:ea typeface="MS PGothic" charset="0"/>
              </a:rPr>
              <a:t>High costs and lead-times to procure test articles, especially the seats.</a:t>
            </a:r>
          </a:p>
          <a:p>
            <a:pPr marL="444500" lvl="1" indent="-444500" algn="just" eaLnBrk="1" hangingPunct="1">
              <a:lnSpc>
                <a:spcPct val="80000"/>
              </a:lnSpc>
              <a:buFontTx/>
              <a:buAutoNum type="arabicPeriod"/>
              <a:defRPr/>
            </a:pPr>
            <a:r>
              <a:rPr lang="en-US" sz="1600" dirty="0">
                <a:ea typeface="MS PGothic" charset="0"/>
              </a:rPr>
              <a:t>lack of knowledge on the already certified seat design.</a:t>
            </a:r>
          </a:p>
          <a:p>
            <a:pPr marL="444500" lvl="1" indent="-444500" algn="just" eaLnBrk="1" hangingPunct="1">
              <a:lnSpc>
                <a:spcPct val="80000"/>
              </a:lnSpc>
              <a:buFontTx/>
              <a:buAutoNum type="arabicPeriod"/>
              <a:defRPr/>
            </a:pPr>
            <a:r>
              <a:rPr lang="en-US" sz="1600" dirty="0">
                <a:ea typeface="MS PGothic" charset="0"/>
              </a:rPr>
              <a:t>Lack of cooperation from seat manufacturers</a:t>
            </a:r>
          </a:p>
          <a:p>
            <a:pPr marL="444500" lvl="1" indent="-444500" eaLnBrk="1" hangingPunct="1">
              <a:lnSpc>
                <a:spcPct val="80000"/>
              </a:lnSpc>
              <a:buFontTx/>
              <a:buAutoNum type="arabicPeriod"/>
              <a:defRPr/>
            </a:pPr>
            <a:endParaRPr lang="en-US" sz="1600" dirty="0">
              <a:ea typeface="MS PGothic" charset="0"/>
            </a:endParaRPr>
          </a:p>
        </p:txBody>
      </p:sp>
      <p:sp>
        <p:nvSpPr>
          <p:cNvPr id="6148" name="Segnaposto numero diapositiva 5"/>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fld id="{6E1B8131-5FC1-4A42-98CE-1988260F4563}" type="slidenum">
              <a:rPr lang="it-IT" sz="2600">
                <a:solidFill>
                  <a:schemeClr val="bg1"/>
                </a:solidFill>
              </a:rPr>
              <a:pPr/>
              <a:t>2</a:t>
            </a:fld>
            <a:endParaRPr lang="it-IT" sz="2600">
              <a:solidFill>
                <a:schemeClr val="bg1"/>
              </a:solidFill>
            </a:endParaRPr>
          </a:p>
        </p:txBody>
      </p:sp>
      <p:pic>
        <p:nvPicPr>
          <p:cNvPr id="614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2175" y="217488"/>
            <a:ext cx="18891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olo 1"/>
          <p:cNvSpPr>
            <a:spLocks noGrp="1"/>
          </p:cNvSpPr>
          <p:nvPr>
            <p:ph type="title"/>
          </p:nvPr>
        </p:nvSpPr>
        <p:spPr/>
        <p:txBody>
          <a:bodyPr/>
          <a:lstStyle/>
          <a:p>
            <a:r>
              <a:rPr lang="it-IT" sz="2400">
                <a:latin typeface="Arial" charset="0"/>
                <a:ea typeface="MS PGothic" charset="0"/>
              </a:rPr>
              <a:t>TESTORI AERO SUPPLY </a:t>
            </a:r>
            <a:br>
              <a:rPr lang="it-IT" sz="2400">
                <a:latin typeface="Arial" charset="0"/>
                <a:ea typeface="MS PGothic" charset="0"/>
              </a:rPr>
            </a:br>
            <a:r>
              <a:rPr lang="it-IT" sz="2400">
                <a:latin typeface="Arial" charset="0"/>
                <a:ea typeface="MS PGothic" charset="0"/>
              </a:rPr>
              <a:t>“MULTILAYER 16g CUSHIONS REPLACEMENT“ PROJECT OVERVIEW</a:t>
            </a:r>
          </a:p>
        </p:txBody>
      </p:sp>
      <p:sp>
        <p:nvSpPr>
          <p:cNvPr id="26627" name="Segnaposto contenuto 2"/>
          <p:cNvSpPr>
            <a:spLocks noGrp="1"/>
          </p:cNvSpPr>
          <p:nvPr>
            <p:ph idx="1"/>
          </p:nvPr>
        </p:nvSpPr>
        <p:spPr>
          <a:xfrm>
            <a:off x="774700" y="2349500"/>
            <a:ext cx="7693025" cy="3724275"/>
          </a:xfrm>
        </p:spPr>
        <p:txBody>
          <a:bodyPr/>
          <a:lstStyle/>
          <a:p>
            <a:pPr marL="0" indent="0" algn="ctr">
              <a:buFont typeface="Wingdings" charset="0"/>
              <a:buNone/>
            </a:pPr>
            <a:r>
              <a:rPr lang="it-IT" sz="1800" b="1">
                <a:latin typeface="Arial" charset="0"/>
                <a:ea typeface="MS PGothic" charset="0"/>
              </a:rPr>
              <a:t>PHASE 1 : calibration of the model</a:t>
            </a:r>
          </a:p>
          <a:p>
            <a:pPr marL="0" indent="0">
              <a:buFont typeface="Wingdings" charset="0"/>
              <a:buNone/>
            </a:pPr>
            <a:endParaRPr lang="it-IT" sz="1400">
              <a:latin typeface="Arial" charset="0"/>
              <a:ea typeface="MS PGothic" charset="0"/>
            </a:endParaRPr>
          </a:p>
        </p:txBody>
      </p:sp>
      <p:sp>
        <p:nvSpPr>
          <p:cNvPr id="26628" name="Segnaposto numero diapositiva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fld id="{91F2F3D9-4F5E-074B-87B8-1AD8AC15C707}" type="slidenum">
              <a:rPr lang="it-IT" sz="2600">
                <a:solidFill>
                  <a:schemeClr val="bg1"/>
                </a:solidFill>
              </a:rPr>
              <a:pPr/>
              <a:t>20</a:t>
            </a:fld>
            <a:endParaRPr lang="it-IT" sz="2600">
              <a:solidFill>
                <a:schemeClr val="bg1"/>
              </a:solidFill>
            </a:endParaRPr>
          </a:p>
        </p:txBody>
      </p:sp>
      <p:pic>
        <p:nvPicPr>
          <p:cNvPr id="26629" name="Immagine 5" descr="Schermata 2016-09-02 alle 11.32.0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3211513"/>
            <a:ext cx="8064500"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2175" y="217488"/>
            <a:ext cx="18891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olo 1"/>
          <p:cNvSpPr>
            <a:spLocks noGrp="1"/>
          </p:cNvSpPr>
          <p:nvPr>
            <p:ph type="title"/>
          </p:nvPr>
        </p:nvSpPr>
        <p:spPr/>
        <p:txBody>
          <a:bodyPr/>
          <a:lstStyle/>
          <a:p>
            <a:r>
              <a:rPr lang="it-IT" sz="2400">
                <a:latin typeface="Arial" charset="0"/>
                <a:ea typeface="MS PGothic" charset="0"/>
              </a:rPr>
              <a:t>TESTORI AERO SUPPLY </a:t>
            </a:r>
            <a:br>
              <a:rPr lang="it-IT" sz="2400">
                <a:latin typeface="Arial" charset="0"/>
                <a:ea typeface="MS PGothic" charset="0"/>
              </a:rPr>
            </a:br>
            <a:r>
              <a:rPr lang="it-IT" sz="2400">
                <a:latin typeface="Arial" charset="0"/>
                <a:ea typeface="MS PGothic" charset="0"/>
              </a:rPr>
              <a:t>“MULTILAYER 16g CUSHIONS REPLACEMENT“ PROJECT OVERVIEW</a:t>
            </a:r>
          </a:p>
        </p:txBody>
      </p:sp>
      <p:sp>
        <p:nvSpPr>
          <p:cNvPr id="28675" name="Segnaposto contenuto 2"/>
          <p:cNvSpPr>
            <a:spLocks noGrp="1"/>
          </p:cNvSpPr>
          <p:nvPr>
            <p:ph idx="1"/>
          </p:nvPr>
        </p:nvSpPr>
        <p:spPr/>
        <p:txBody>
          <a:bodyPr/>
          <a:lstStyle/>
          <a:p>
            <a:pPr marL="0" indent="0" algn="ctr">
              <a:buFont typeface="Wingdings" charset="0"/>
              <a:buNone/>
            </a:pPr>
            <a:r>
              <a:rPr lang="it-IT" sz="1800" b="1">
                <a:latin typeface="Arial" charset="0"/>
                <a:ea typeface="MS PGothic" charset="0"/>
              </a:rPr>
              <a:t>PHASE 2:  Validation of the model</a:t>
            </a:r>
          </a:p>
          <a:p>
            <a:pPr marL="0" indent="0">
              <a:buFont typeface="Wingdings" charset="0"/>
              <a:buNone/>
            </a:pPr>
            <a:r>
              <a:rPr lang="it-IT" sz="1400" b="1">
                <a:latin typeface="Arial" charset="0"/>
                <a:ea typeface="MS PGothic" charset="0"/>
              </a:rPr>
              <a:t>to confirm the results simulated </a:t>
            </a:r>
            <a:endParaRPr lang="it-IT" sz="1400">
              <a:latin typeface="Arial" charset="0"/>
              <a:ea typeface="MS PGothic" charset="0"/>
            </a:endParaRPr>
          </a:p>
        </p:txBody>
      </p:sp>
      <p:sp>
        <p:nvSpPr>
          <p:cNvPr id="28676" name="Segnaposto numero diapositiva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fld id="{1146B97D-80D8-2146-83F4-889C3C5730AB}" type="slidenum">
              <a:rPr lang="it-IT" sz="2600">
                <a:solidFill>
                  <a:schemeClr val="bg1"/>
                </a:solidFill>
              </a:rPr>
              <a:pPr/>
              <a:t>21</a:t>
            </a:fld>
            <a:endParaRPr lang="it-IT" sz="2600">
              <a:solidFill>
                <a:schemeClr val="bg1"/>
              </a:solidFill>
            </a:endParaRPr>
          </a:p>
        </p:txBody>
      </p:sp>
      <p:pic>
        <p:nvPicPr>
          <p:cNvPr id="28677" name="Immagine 4" descr="Schermata 2016-09-02 alle 11.45.0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784475"/>
            <a:ext cx="7632700" cy="395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2175" y="217488"/>
            <a:ext cx="18891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p:cNvSpPr>
            <a:spLocks noGrp="1"/>
          </p:cNvSpPr>
          <p:nvPr>
            <p:ph type="title"/>
          </p:nvPr>
        </p:nvSpPr>
        <p:spPr/>
        <p:txBody>
          <a:bodyPr/>
          <a:lstStyle/>
          <a:p>
            <a:r>
              <a:rPr lang="it-IT" sz="2400">
                <a:latin typeface="Arial" charset="0"/>
                <a:ea typeface="MS PGothic" charset="0"/>
              </a:rPr>
              <a:t>TESTORI AERO SUPPLY </a:t>
            </a:r>
            <a:br>
              <a:rPr lang="it-IT" sz="2400">
                <a:latin typeface="Arial" charset="0"/>
                <a:ea typeface="MS PGothic" charset="0"/>
              </a:rPr>
            </a:br>
            <a:r>
              <a:rPr lang="it-IT" sz="2400">
                <a:latin typeface="Arial" charset="0"/>
                <a:ea typeface="MS PGothic" charset="0"/>
              </a:rPr>
              <a:t>“MULTILAYER 16g CUSHIONS REPLACEMENT“ PROJECT OVERVIEW</a:t>
            </a:r>
          </a:p>
        </p:txBody>
      </p:sp>
      <p:sp>
        <p:nvSpPr>
          <p:cNvPr id="29699" name="Segnaposto contenuto 2"/>
          <p:cNvSpPr>
            <a:spLocks noGrp="1"/>
          </p:cNvSpPr>
          <p:nvPr>
            <p:ph idx="1"/>
          </p:nvPr>
        </p:nvSpPr>
        <p:spPr>
          <a:xfrm>
            <a:off x="838200" y="2362200"/>
            <a:ext cx="7693025" cy="4306888"/>
          </a:xfrm>
        </p:spPr>
        <p:txBody>
          <a:bodyPr/>
          <a:lstStyle/>
          <a:p>
            <a:pPr marL="0" indent="0">
              <a:buFont typeface="Wingdings" charset="0"/>
              <a:buNone/>
            </a:pPr>
            <a:r>
              <a:rPr lang="en-US" sz="1400" b="1">
                <a:latin typeface="Arial" charset="0"/>
                <a:ea typeface="MS PGothic" charset="0"/>
              </a:rPr>
              <a:t> PROJECT STATUS:  RESULTS FROM PHASE 1 DYNAMIC TESTS</a:t>
            </a:r>
          </a:p>
          <a:p>
            <a:pPr marL="0" indent="0">
              <a:buFont typeface="Wingdings" charset="0"/>
              <a:buNone/>
            </a:pPr>
            <a:endParaRPr lang="en-US" sz="1400" b="1">
              <a:latin typeface="Arial" charset="0"/>
              <a:ea typeface="MS PGothic" charset="0"/>
            </a:endParaRPr>
          </a:p>
          <a:p>
            <a:pPr marL="0" indent="0">
              <a:buFont typeface="Wingdings" charset="0"/>
              <a:buNone/>
            </a:pPr>
            <a:r>
              <a:rPr lang="en-US" sz="1400" b="1">
                <a:latin typeface="Arial" charset="0"/>
                <a:ea typeface="MS PGothic" charset="0"/>
              </a:rPr>
              <a:t>TEST # 1				        TEST # 3</a:t>
            </a:r>
          </a:p>
          <a:p>
            <a:pPr marL="0" indent="0">
              <a:buFont typeface="Wingdings" charset="0"/>
              <a:buNone/>
            </a:pPr>
            <a:endParaRPr lang="en-US" sz="1400" b="1">
              <a:latin typeface="Arial" charset="0"/>
              <a:ea typeface="MS PGothic" charset="0"/>
            </a:endParaRPr>
          </a:p>
          <a:p>
            <a:pPr marL="0" indent="0">
              <a:buFont typeface="Wingdings" charset="0"/>
              <a:buNone/>
            </a:pPr>
            <a:endParaRPr lang="en-US" sz="1400" b="1">
              <a:latin typeface="Arial" charset="0"/>
              <a:ea typeface="MS PGothic" charset="0"/>
            </a:endParaRPr>
          </a:p>
          <a:p>
            <a:pPr marL="0" indent="0">
              <a:buFont typeface="Wingdings" charset="0"/>
              <a:buNone/>
            </a:pPr>
            <a:endParaRPr lang="en-US" sz="1400" b="1">
              <a:latin typeface="Arial" charset="0"/>
              <a:ea typeface="MS PGothic" charset="0"/>
            </a:endParaRPr>
          </a:p>
          <a:p>
            <a:pPr marL="0" indent="0">
              <a:buFont typeface="Wingdings" charset="0"/>
              <a:buNone/>
            </a:pPr>
            <a:endParaRPr lang="en-US" sz="1400" b="1">
              <a:latin typeface="Arial" charset="0"/>
              <a:ea typeface="MS PGothic" charset="0"/>
            </a:endParaRPr>
          </a:p>
          <a:p>
            <a:pPr marL="0" indent="0">
              <a:buFont typeface="Wingdings" charset="0"/>
              <a:buNone/>
            </a:pPr>
            <a:endParaRPr lang="en-US" sz="1400" b="1">
              <a:latin typeface="Arial" charset="0"/>
              <a:ea typeface="MS PGothic" charset="0"/>
            </a:endParaRPr>
          </a:p>
          <a:p>
            <a:pPr marL="0" indent="0">
              <a:buFont typeface="Wingdings" charset="0"/>
              <a:buNone/>
            </a:pPr>
            <a:endParaRPr lang="en-US" sz="1400" b="1">
              <a:latin typeface="Arial" charset="0"/>
              <a:ea typeface="MS PGothic" charset="0"/>
            </a:endParaRPr>
          </a:p>
          <a:p>
            <a:pPr marL="0" indent="0">
              <a:buFont typeface="Wingdings" charset="0"/>
              <a:buNone/>
            </a:pPr>
            <a:endParaRPr lang="en-US" sz="1400" b="1">
              <a:latin typeface="Arial" charset="0"/>
              <a:ea typeface="MS PGothic" charset="0"/>
            </a:endParaRPr>
          </a:p>
          <a:p>
            <a:pPr marL="0" indent="0">
              <a:buFont typeface="Wingdings" charset="0"/>
              <a:buNone/>
            </a:pPr>
            <a:endParaRPr lang="en-US" sz="1400" b="1">
              <a:latin typeface="Arial" charset="0"/>
              <a:ea typeface="MS PGothic" charset="0"/>
            </a:endParaRPr>
          </a:p>
          <a:p>
            <a:pPr marL="0" indent="0">
              <a:buFont typeface="Wingdings" charset="0"/>
              <a:buNone/>
            </a:pPr>
            <a:endParaRPr lang="en-US" sz="1400" b="1">
              <a:latin typeface="Arial" charset="0"/>
              <a:ea typeface="MS PGothic" charset="0"/>
            </a:endParaRPr>
          </a:p>
          <a:p>
            <a:pPr marL="0" indent="0">
              <a:buFont typeface="Wingdings" charset="0"/>
              <a:buNone/>
            </a:pPr>
            <a:endParaRPr lang="en-US" sz="1400" b="1">
              <a:latin typeface="Arial" charset="0"/>
              <a:ea typeface="MS PGothic" charset="0"/>
            </a:endParaRPr>
          </a:p>
          <a:p>
            <a:pPr marL="0" indent="0">
              <a:buFont typeface="Wingdings" charset="0"/>
              <a:buNone/>
            </a:pPr>
            <a:endParaRPr lang="it-IT" sz="1400">
              <a:latin typeface="Arial" charset="0"/>
              <a:ea typeface="MS PGothic" charset="0"/>
            </a:endParaRPr>
          </a:p>
        </p:txBody>
      </p:sp>
      <p:sp>
        <p:nvSpPr>
          <p:cNvPr id="29700" name="Segnaposto numero diapositiva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fld id="{E60CEFE9-65B9-2944-A767-80C7D40ED111}" type="slidenum">
              <a:rPr lang="it-IT" sz="2600">
                <a:solidFill>
                  <a:schemeClr val="bg1"/>
                </a:solidFill>
              </a:rPr>
              <a:pPr/>
              <a:t>22</a:t>
            </a:fld>
            <a:endParaRPr lang="it-IT" sz="2600">
              <a:solidFill>
                <a:schemeClr val="bg1"/>
              </a:solidFill>
            </a:endParaRPr>
          </a:p>
        </p:txBody>
      </p:sp>
      <p:pic>
        <p:nvPicPr>
          <p:cNvPr id="2970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2175" y="217488"/>
            <a:ext cx="18891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Immagine 1" descr="Schermata 2016-10-21 alle 12.26.09.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650" y="3429000"/>
            <a:ext cx="4049713"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Immagine 2" descr="Schermata 2016-10-21 alle 12.28.4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3429000"/>
            <a:ext cx="4160837"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olo 1"/>
          <p:cNvSpPr>
            <a:spLocks noGrp="1"/>
          </p:cNvSpPr>
          <p:nvPr>
            <p:ph type="title"/>
          </p:nvPr>
        </p:nvSpPr>
        <p:spPr/>
        <p:txBody>
          <a:bodyPr/>
          <a:lstStyle/>
          <a:p>
            <a:r>
              <a:rPr lang="it-IT" sz="2400">
                <a:latin typeface="Arial" charset="0"/>
                <a:ea typeface="MS PGothic" charset="0"/>
              </a:rPr>
              <a:t>TESTORI AERO SUPPLY </a:t>
            </a:r>
            <a:br>
              <a:rPr lang="it-IT" sz="2400">
                <a:latin typeface="Arial" charset="0"/>
                <a:ea typeface="MS PGothic" charset="0"/>
              </a:rPr>
            </a:br>
            <a:r>
              <a:rPr lang="it-IT" sz="2400">
                <a:latin typeface="Arial" charset="0"/>
                <a:ea typeface="MS PGothic" charset="0"/>
              </a:rPr>
              <a:t>“MULTILAYER 16g CUSHIONS REPLACEMENT“ PROJECT OVERVIEW</a:t>
            </a:r>
          </a:p>
        </p:txBody>
      </p:sp>
      <p:sp>
        <p:nvSpPr>
          <p:cNvPr id="31747" name="Segnaposto contenuto 2"/>
          <p:cNvSpPr>
            <a:spLocks noGrp="1"/>
          </p:cNvSpPr>
          <p:nvPr>
            <p:ph idx="1"/>
          </p:nvPr>
        </p:nvSpPr>
        <p:spPr>
          <a:xfrm>
            <a:off x="838200" y="2362200"/>
            <a:ext cx="7693025" cy="4306888"/>
          </a:xfrm>
        </p:spPr>
        <p:txBody>
          <a:bodyPr/>
          <a:lstStyle/>
          <a:p>
            <a:pPr marL="0" indent="0">
              <a:buFont typeface="Wingdings" charset="0"/>
              <a:buNone/>
            </a:pPr>
            <a:r>
              <a:rPr lang="en-US" sz="1400" b="1">
                <a:latin typeface="Arial" charset="0"/>
                <a:ea typeface="MS PGothic" charset="0"/>
              </a:rPr>
              <a:t> PROJECT STATUS:  RESULTS FROM PHASE 1 DYNAMIC TESTS cont’d</a:t>
            </a:r>
          </a:p>
          <a:p>
            <a:pPr marL="0" indent="0">
              <a:buFont typeface="Wingdings" charset="0"/>
              <a:buNone/>
            </a:pPr>
            <a:endParaRPr lang="en-US" sz="1400" b="1">
              <a:latin typeface="Arial" charset="0"/>
              <a:ea typeface="MS PGothic" charset="0"/>
            </a:endParaRPr>
          </a:p>
          <a:p>
            <a:pPr marL="0" indent="0">
              <a:buFont typeface="Wingdings" charset="0"/>
              <a:buNone/>
            </a:pPr>
            <a:r>
              <a:rPr lang="en-US" sz="1400" b="1">
                <a:latin typeface="Arial" charset="0"/>
                <a:ea typeface="MS PGothic" charset="0"/>
              </a:rPr>
              <a:t>TEST # 2				        TEST # 4</a:t>
            </a:r>
          </a:p>
          <a:p>
            <a:pPr marL="0" indent="0">
              <a:buFont typeface="Wingdings" charset="0"/>
              <a:buNone/>
            </a:pPr>
            <a:endParaRPr lang="en-US" sz="1400" b="1">
              <a:latin typeface="Arial" charset="0"/>
              <a:ea typeface="MS PGothic" charset="0"/>
            </a:endParaRPr>
          </a:p>
          <a:p>
            <a:pPr marL="0" indent="0">
              <a:buFont typeface="Wingdings" charset="0"/>
              <a:buNone/>
            </a:pPr>
            <a:endParaRPr lang="en-US" sz="1400" b="1">
              <a:latin typeface="Arial" charset="0"/>
              <a:ea typeface="MS PGothic" charset="0"/>
            </a:endParaRPr>
          </a:p>
          <a:p>
            <a:pPr marL="0" indent="0">
              <a:buFont typeface="Wingdings" charset="0"/>
              <a:buNone/>
            </a:pPr>
            <a:endParaRPr lang="en-US" sz="1400" b="1">
              <a:latin typeface="Arial" charset="0"/>
              <a:ea typeface="MS PGothic" charset="0"/>
            </a:endParaRPr>
          </a:p>
          <a:p>
            <a:pPr marL="0" indent="0">
              <a:buFont typeface="Wingdings" charset="0"/>
              <a:buNone/>
            </a:pPr>
            <a:endParaRPr lang="en-US" sz="1400" b="1">
              <a:latin typeface="Arial" charset="0"/>
              <a:ea typeface="MS PGothic" charset="0"/>
            </a:endParaRPr>
          </a:p>
          <a:p>
            <a:pPr marL="0" indent="0">
              <a:buFont typeface="Wingdings" charset="0"/>
              <a:buNone/>
            </a:pPr>
            <a:endParaRPr lang="en-US" sz="1400" b="1">
              <a:latin typeface="Arial" charset="0"/>
              <a:ea typeface="MS PGothic" charset="0"/>
            </a:endParaRPr>
          </a:p>
          <a:p>
            <a:pPr marL="0" indent="0">
              <a:buFont typeface="Wingdings" charset="0"/>
              <a:buNone/>
            </a:pPr>
            <a:endParaRPr lang="en-US" sz="1400" b="1">
              <a:latin typeface="Arial" charset="0"/>
              <a:ea typeface="MS PGothic" charset="0"/>
            </a:endParaRPr>
          </a:p>
          <a:p>
            <a:pPr marL="0" indent="0">
              <a:buFont typeface="Wingdings" charset="0"/>
              <a:buNone/>
            </a:pPr>
            <a:endParaRPr lang="en-US" sz="1400" b="1">
              <a:latin typeface="Arial" charset="0"/>
              <a:ea typeface="MS PGothic" charset="0"/>
            </a:endParaRPr>
          </a:p>
          <a:p>
            <a:pPr marL="0" indent="0">
              <a:buFont typeface="Wingdings" charset="0"/>
              <a:buNone/>
            </a:pPr>
            <a:endParaRPr lang="en-US" sz="1400" b="1">
              <a:latin typeface="Arial" charset="0"/>
              <a:ea typeface="MS PGothic" charset="0"/>
            </a:endParaRPr>
          </a:p>
          <a:p>
            <a:pPr marL="0" indent="0">
              <a:buFont typeface="Wingdings" charset="0"/>
              <a:buNone/>
            </a:pPr>
            <a:endParaRPr lang="en-US" sz="1400" b="1">
              <a:latin typeface="Arial" charset="0"/>
              <a:ea typeface="MS PGothic" charset="0"/>
            </a:endParaRPr>
          </a:p>
          <a:p>
            <a:pPr marL="0" indent="0">
              <a:buFont typeface="Wingdings" charset="0"/>
              <a:buNone/>
            </a:pPr>
            <a:endParaRPr lang="en-US" sz="1400" b="1">
              <a:latin typeface="Arial" charset="0"/>
              <a:ea typeface="MS PGothic" charset="0"/>
            </a:endParaRPr>
          </a:p>
          <a:p>
            <a:pPr marL="0" indent="0">
              <a:buFont typeface="Wingdings" charset="0"/>
              <a:buNone/>
            </a:pPr>
            <a:endParaRPr lang="it-IT" sz="1400">
              <a:latin typeface="Arial" charset="0"/>
              <a:ea typeface="MS PGothic" charset="0"/>
            </a:endParaRPr>
          </a:p>
        </p:txBody>
      </p:sp>
      <p:sp>
        <p:nvSpPr>
          <p:cNvPr id="31748" name="Segnaposto numero diapositiva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fld id="{026A2FC0-6DE7-3446-83D2-09C9D6BC0A68}" type="slidenum">
              <a:rPr lang="it-IT" sz="2600">
                <a:solidFill>
                  <a:schemeClr val="bg1"/>
                </a:solidFill>
              </a:rPr>
              <a:pPr/>
              <a:t>23</a:t>
            </a:fld>
            <a:endParaRPr lang="it-IT" sz="2600">
              <a:solidFill>
                <a:schemeClr val="bg1"/>
              </a:solidFill>
            </a:endParaRPr>
          </a:p>
        </p:txBody>
      </p:sp>
      <p:pic>
        <p:nvPicPr>
          <p:cNvPr id="3174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2175" y="217488"/>
            <a:ext cx="18891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Immagine 3" descr="Schermata 2016-10-21 alle 12.31.3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2463" y="3429000"/>
            <a:ext cx="41656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Immagine 4" descr="Schermata 2016-10-21 alle 12.33.27.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351213"/>
            <a:ext cx="4572000" cy="320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olo 1"/>
          <p:cNvSpPr>
            <a:spLocks noGrp="1"/>
          </p:cNvSpPr>
          <p:nvPr>
            <p:ph type="title"/>
          </p:nvPr>
        </p:nvSpPr>
        <p:spPr/>
        <p:txBody>
          <a:bodyPr/>
          <a:lstStyle/>
          <a:p>
            <a:r>
              <a:rPr lang="it-IT" sz="2400">
                <a:latin typeface="Arial" charset="0"/>
                <a:ea typeface="MS PGothic" charset="0"/>
              </a:rPr>
              <a:t>TESTORI AERO SUPPLY </a:t>
            </a:r>
            <a:br>
              <a:rPr lang="it-IT" sz="2400">
                <a:latin typeface="Arial" charset="0"/>
                <a:ea typeface="MS PGothic" charset="0"/>
              </a:rPr>
            </a:br>
            <a:r>
              <a:rPr lang="it-IT" sz="2400">
                <a:latin typeface="Arial" charset="0"/>
                <a:ea typeface="MS PGothic" charset="0"/>
              </a:rPr>
              <a:t>“MULTILAYER 16g CUSHIONS REPLACEMENT“ PROJECT OVERVIEW</a:t>
            </a:r>
          </a:p>
        </p:txBody>
      </p:sp>
      <p:sp>
        <p:nvSpPr>
          <p:cNvPr id="33795" name="Segnaposto contenuto 2"/>
          <p:cNvSpPr>
            <a:spLocks noGrp="1"/>
          </p:cNvSpPr>
          <p:nvPr>
            <p:ph idx="1"/>
          </p:nvPr>
        </p:nvSpPr>
        <p:spPr>
          <a:xfrm>
            <a:off x="827088" y="2420938"/>
            <a:ext cx="7693025" cy="4176712"/>
          </a:xfrm>
        </p:spPr>
        <p:txBody>
          <a:bodyPr/>
          <a:lstStyle/>
          <a:p>
            <a:pPr marL="0" indent="0">
              <a:buFont typeface="Wingdings" charset="0"/>
              <a:buNone/>
            </a:pPr>
            <a:r>
              <a:rPr lang="en-US" sz="1400" b="1">
                <a:latin typeface="Arial" charset="0"/>
                <a:ea typeface="MS PGothic" charset="0"/>
              </a:rPr>
              <a:t>PROJECT STATUS:  RESULTS FROM COMPRESSION TESTs </a:t>
            </a:r>
          </a:p>
          <a:p>
            <a:pPr marL="0" indent="0">
              <a:buFont typeface="Wingdings" charset="0"/>
              <a:buNone/>
            </a:pPr>
            <a:r>
              <a:rPr lang="en-US" sz="1400">
                <a:latin typeface="Arial" charset="0"/>
                <a:ea typeface="MS PGothic" charset="0"/>
              </a:rPr>
              <a:t>Almost all compression tests have been performed (5 configurations completed out of 6)</a:t>
            </a:r>
          </a:p>
          <a:p>
            <a:pPr marL="0" indent="0">
              <a:buFont typeface="Wingdings" charset="0"/>
              <a:buNone/>
            </a:pPr>
            <a:r>
              <a:rPr lang="en-US" sz="1400">
                <a:latin typeface="Arial" charset="0"/>
                <a:ea typeface="MS PGothic" charset="0"/>
              </a:rPr>
              <a:t>Below you can find the average graphs ( A02 means the average curve of 20 specimen configuration A having a thickness of  2”inch) for each  configuration </a:t>
            </a:r>
          </a:p>
          <a:p>
            <a:pPr marL="0" indent="0">
              <a:buFont typeface="Wingdings" charset="0"/>
              <a:buNone/>
            </a:pPr>
            <a:endParaRPr lang="en-US" sz="1400" b="1">
              <a:latin typeface="Arial" charset="0"/>
              <a:ea typeface="MS PGothic" charset="0"/>
            </a:endParaRPr>
          </a:p>
          <a:p>
            <a:pPr marL="0" indent="0">
              <a:buFont typeface="Wingdings" charset="0"/>
              <a:buNone/>
            </a:pPr>
            <a:r>
              <a:rPr lang="en-US" sz="1400" b="1">
                <a:latin typeface="Arial" charset="0"/>
                <a:ea typeface="MS PGothic" charset="0"/>
              </a:rPr>
              <a:t>CONFIGURATION A                                                 CONFIGURATION B</a:t>
            </a:r>
          </a:p>
          <a:p>
            <a:pPr marL="0" indent="0">
              <a:buFont typeface="Wingdings" charset="0"/>
              <a:buNone/>
            </a:pPr>
            <a:endParaRPr lang="en-US" sz="1400" b="1">
              <a:latin typeface="Arial" charset="0"/>
              <a:ea typeface="MS PGothic" charset="0"/>
            </a:endParaRPr>
          </a:p>
          <a:p>
            <a:pPr marL="0" indent="0">
              <a:buFont typeface="Wingdings" charset="0"/>
              <a:buNone/>
            </a:pPr>
            <a:endParaRPr lang="en-US" sz="1400" b="1">
              <a:latin typeface="Arial" charset="0"/>
              <a:ea typeface="MS PGothic" charset="0"/>
            </a:endParaRPr>
          </a:p>
          <a:p>
            <a:pPr marL="0" indent="0">
              <a:buFont typeface="Wingdings" charset="0"/>
              <a:buNone/>
            </a:pPr>
            <a:endParaRPr lang="en-US" sz="1400" b="1">
              <a:latin typeface="Arial" charset="0"/>
              <a:ea typeface="MS PGothic" charset="0"/>
            </a:endParaRPr>
          </a:p>
          <a:p>
            <a:pPr marL="0" indent="0">
              <a:buFont typeface="Wingdings" charset="0"/>
              <a:buNone/>
            </a:pPr>
            <a:endParaRPr lang="en-US" sz="1400" b="1">
              <a:latin typeface="Arial" charset="0"/>
              <a:ea typeface="MS PGothic" charset="0"/>
            </a:endParaRPr>
          </a:p>
          <a:p>
            <a:pPr marL="0" indent="0">
              <a:buFont typeface="Wingdings" charset="0"/>
              <a:buNone/>
            </a:pPr>
            <a:endParaRPr lang="en-US" sz="1400" b="1">
              <a:latin typeface="Arial" charset="0"/>
              <a:ea typeface="MS PGothic" charset="0"/>
            </a:endParaRPr>
          </a:p>
          <a:p>
            <a:pPr marL="0" indent="0">
              <a:buFont typeface="Wingdings" charset="0"/>
              <a:buNone/>
            </a:pPr>
            <a:endParaRPr lang="it-IT" sz="1400">
              <a:latin typeface="Arial" charset="0"/>
              <a:ea typeface="MS PGothic" charset="0"/>
            </a:endParaRPr>
          </a:p>
        </p:txBody>
      </p:sp>
      <p:sp>
        <p:nvSpPr>
          <p:cNvPr id="33796" name="Segnaposto numero diapositiva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fld id="{B83782FE-8C43-424D-A21B-C3318C6CB592}" type="slidenum">
              <a:rPr lang="it-IT" sz="2600">
                <a:solidFill>
                  <a:schemeClr val="bg1"/>
                </a:solidFill>
              </a:rPr>
              <a:pPr/>
              <a:t>24</a:t>
            </a:fld>
            <a:endParaRPr lang="it-IT" sz="2600">
              <a:solidFill>
                <a:schemeClr val="bg1"/>
              </a:solidFill>
            </a:endParaRPr>
          </a:p>
        </p:txBody>
      </p:sp>
      <p:pic>
        <p:nvPicPr>
          <p:cNvPr id="3379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2175" y="217488"/>
            <a:ext cx="18891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Immagine 1" descr="Schermata 2016-10-21 alle 12.40.58.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650" y="4005263"/>
            <a:ext cx="4086225"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Immagine 2" descr="Schermata 2016-10-21 alle 12.42.37.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4076700"/>
            <a:ext cx="403225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olo 1"/>
          <p:cNvSpPr>
            <a:spLocks noGrp="1"/>
          </p:cNvSpPr>
          <p:nvPr>
            <p:ph type="title"/>
          </p:nvPr>
        </p:nvSpPr>
        <p:spPr/>
        <p:txBody>
          <a:bodyPr/>
          <a:lstStyle/>
          <a:p>
            <a:r>
              <a:rPr lang="it-IT" sz="2400">
                <a:latin typeface="Arial" charset="0"/>
                <a:ea typeface="MS PGothic" charset="0"/>
              </a:rPr>
              <a:t>TESTORI AERO SUPPLY </a:t>
            </a:r>
            <a:br>
              <a:rPr lang="it-IT" sz="2400">
                <a:latin typeface="Arial" charset="0"/>
                <a:ea typeface="MS PGothic" charset="0"/>
              </a:rPr>
            </a:br>
            <a:r>
              <a:rPr lang="it-IT" sz="2400">
                <a:latin typeface="Arial" charset="0"/>
                <a:ea typeface="MS PGothic" charset="0"/>
              </a:rPr>
              <a:t>“MULTILAYER 16g CUSHIONS REPLACEMENT“ PROJECT OVERVIEW</a:t>
            </a:r>
          </a:p>
        </p:txBody>
      </p:sp>
      <p:sp>
        <p:nvSpPr>
          <p:cNvPr id="35843" name="Segnaposto contenuto 2"/>
          <p:cNvSpPr>
            <a:spLocks noGrp="1"/>
          </p:cNvSpPr>
          <p:nvPr>
            <p:ph idx="1"/>
          </p:nvPr>
        </p:nvSpPr>
        <p:spPr>
          <a:xfrm>
            <a:off x="827088" y="2420938"/>
            <a:ext cx="7693025" cy="4176712"/>
          </a:xfrm>
        </p:spPr>
        <p:txBody>
          <a:bodyPr/>
          <a:lstStyle/>
          <a:p>
            <a:pPr marL="0" indent="0">
              <a:buFont typeface="Wingdings" charset="0"/>
              <a:buNone/>
            </a:pPr>
            <a:r>
              <a:rPr lang="en-US" sz="1400" b="1">
                <a:latin typeface="Arial" charset="0"/>
                <a:ea typeface="MS PGothic" charset="0"/>
              </a:rPr>
              <a:t>PROJECT STATUS:  RESULTS FROM COMPRESSION TESTs  cont’d</a:t>
            </a:r>
          </a:p>
          <a:p>
            <a:pPr marL="0" indent="0">
              <a:buFont typeface="Wingdings" charset="0"/>
              <a:buNone/>
            </a:pPr>
            <a:endParaRPr lang="en-US" sz="1400" b="1">
              <a:latin typeface="Arial" charset="0"/>
              <a:ea typeface="MS PGothic" charset="0"/>
            </a:endParaRPr>
          </a:p>
          <a:p>
            <a:pPr marL="0" indent="0">
              <a:buFont typeface="Wingdings" charset="0"/>
              <a:buNone/>
            </a:pPr>
            <a:r>
              <a:rPr lang="en-US" sz="1400" b="1">
                <a:latin typeface="Arial" charset="0"/>
                <a:ea typeface="MS PGothic" charset="0"/>
              </a:rPr>
              <a:t>CONFIGURATION C                                                 CONFIGURATION D</a:t>
            </a:r>
          </a:p>
          <a:p>
            <a:pPr marL="0" indent="0">
              <a:buFont typeface="Wingdings" charset="0"/>
              <a:buNone/>
            </a:pPr>
            <a:endParaRPr lang="en-US" sz="1400" b="1">
              <a:latin typeface="Arial" charset="0"/>
              <a:ea typeface="MS PGothic" charset="0"/>
            </a:endParaRPr>
          </a:p>
          <a:p>
            <a:pPr marL="0" indent="0">
              <a:buFont typeface="Wingdings" charset="0"/>
              <a:buNone/>
            </a:pPr>
            <a:endParaRPr lang="en-US" sz="1400" b="1">
              <a:latin typeface="Arial" charset="0"/>
              <a:ea typeface="MS PGothic" charset="0"/>
            </a:endParaRPr>
          </a:p>
          <a:p>
            <a:pPr marL="0" indent="0">
              <a:buFont typeface="Wingdings" charset="0"/>
              <a:buNone/>
            </a:pPr>
            <a:endParaRPr lang="en-US" sz="1400" b="1">
              <a:latin typeface="Arial" charset="0"/>
              <a:ea typeface="MS PGothic" charset="0"/>
            </a:endParaRPr>
          </a:p>
          <a:p>
            <a:pPr marL="0" indent="0">
              <a:buFont typeface="Wingdings" charset="0"/>
              <a:buNone/>
            </a:pPr>
            <a:endParaRPr lang="en-US" sz="1400" b="1">
              <a:latin typeface="Arial" charset="0"/>
              <a:ea typeface="MS PGothic" charset="0"/>
            </a:endParaRPr>
          </a:p>
          <a:p>
            <a:pPr marL="0" indent="0">
              <a:buFont typeface="Wingdings" charset="0"/>
              <a:buNone/>
            </a:pPr>
            <a:endParaRPr lang="en-US" sz="1400" b="1">
              <a:latin typeface="Arial" charset="0"/>
              <a:ea typeface="MS PGothic" charset="0"/>
            </a:endParaRPr>
          </a:p>
          <a:p>
            <a:pPr marL="0" indent="0">
              <a:buFont typeface="Wingdings" charset="0"/>
              <a:buNone/>
            </a:pPr>
            <a:endParaRPr lang="it-IT" sz="1400">
              <a:latin typeface="Arial" charset="0"/>
              <a:ea typeface="MS PGothic" charset="0"/>
            </a:endParaRPr>
          </a:p>
        </p:txBody>
      </p:sp>
      <p:sp>
        <p:nvSpPr>
          <p:cNvPr id="35844" name="Segnaposto numero diapositiva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fld id="{2182FC95-DB5D-1C47-B74A-870EE43EB476}" type="slidenum">
              <a:rPr lang="it-IT" sz="2600">
                <a:solidFill>
                  <a:schemeClr val="bg1"/>
                </a:solidFill>
              </a:rPr>
              <a:pPr/>
              <a:t>25</a:t>
            </a:fld>
            <a:endParaRPr lang="it-IT" sz="2600">
              <a:solidFill>
                <a:schemeClr val="bg1"/>
              </a:solidFill>
            </a:endParaRPr>
          </a:p>
        </p:txBody>
      </p:sp>
      <p:pic>
        <p:nvPicPr>
          <p:cNvPr id="3584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2175" y="217488"/>
            <a:ext cx="18891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Immagine 3" descr="Schermata 2016-10-21 alle 12.46.1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650" y="3429000"/>
            <a:ext cx="4127500"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Immagine 4" descr="Schermata 2016-10-21 alle 12.47.27.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18075" y="3429000"/>
            <a:ext cx="4214813"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olo 1"/>
          <p:cNvSpPr>
            <a:spLocks noGrp="1"/>
          </p:cNvSpPr>
          <p:nvPr>
            <p:ph type="title"/>
          </p:nvPr>
        </p:nvSpPr>
        <p:spPr/>
        <p:txBody>
          <a:bodyPr/>
          <a:lstStyle/>
          <a:p>
            <a:r>
              <a:rPr lang="it-IT" sz="2400">
                <a:latin typeface="Arial" charset="0"/>
                <a:ea typeface="MS PGothic" charset="0"/>
              </a:rPr>
              <a:t>TESTORI AERO SUPPLY </a:t>
            </a:r>
            <a:br>
              <a:rPr lang="it-IT" sz="2400">
                <a:latin typeface="Arial" charset="0"/>
                <a:ea typeface="MS PGothic" charset="0"/>
              </a:rPr>
            </a:br>
            <a:r>
              <a:rPr lang="it-IT" sz="2400">
                <a:latin typeface="Arial" charset="0"/>
                <a:ea typeface="MS PGothic" charset="0"/>
              </a:rPr>
              <a:t>“MULTILAYER 16g CUSHIONS REPLACEMENT“ PROJECT OVERVIEW</a:t>
            </a:r>
          </a:p>
        </p:txBody>
      </p:sp>
      <p:sp>
        <p:nvSpPr>
          <p:cNvPr id="37891" name="Segnaposto contenuto 2"/>
          <p:cNvSpPr>
            <a:spLocks noGrp="1"/>
          </p:cNvSpPr>
          <p:nvPr>
            <p:ph idx="1"/>
          </p:nvPr>
        </p:nvSpPr>
        <p:spPr>
          <a:xfrm>
            <a:off x="827088" y="2420938"/>
            <a:ext cx="7693025" cy="4176712"/>
          </a:xfrm>
        </p:spPr>
        <p:txBody>
          <a:bodyPr/>
          <a:lstStyle/>
          <a:p>
            <a:pPr marL="0" indent="0">
              <a:buFont typeface="Wingdings" charset="0"/>
              <a:buNone/>
            </a:pPr>
            <a:r>
              <a:rPr lang="en-US" sz="1400" b="1">
                <a:latin typeface="Arial" charset="0"/>
                <a:ea typeface="MS PGothic" charset="0"/>
              </a:rPr>
              <a:t>PROJECT STATUS:  RESULTS FROM COMPRESSION TESTs  cont’d</a:t>
            </a:r>
          </a:p>
          <a:p>
            <a:pPr marL="0" indent="0">
              <a:buFont typeface="Wingdings" charset="0"/>
              <a:buNone/>
            </a:pPr>
            <a:endParaRPr lang="en-US" sz="1400" b="1">
              <a:latin typeface="Arial" charset="0"/>
              <a:ea typeface="MS PGothic" charset="0"/>
            </a:endParaRPr>
          </a:p>
          <a:p>
            <a:pPr marL="0" indent="0">
              <a:buFont typeface="Wingdings" charset="0"/>
              <a:buNone/>
            </a:pPr>
            <a:r>
              <a:rPr lang="en-US" sz="1400" b="1">
                <a:latin typeface="Arial" charset="0"/>
                <a:ea typeface="MS PGothic" charset="0"/>
              </a:rPr>
              <a:t>CONFIGURATION E                                                 CONFIGURATION F</a:t>
            </a:r>
          </a:p>
          <a:p>
            <a:pPr marL="0" indent="0">
              <a:buFont typeface="Wingdings" charset="0"/>
              <a:buNone/>
            </a:pPr>
            <a:endParaRPr lang="en-US" sz="1400" b="1">
              <a:latin typeface="Arial" charset="0"/>
              <a:ea typeface="MS PGothic" charset="0"/>
            </a:endParaRPr>
          </a:p>
          <a:p>
            <a:pPr marL="0" indent="0">
              <a:buFont typeface="Wingdings" charset="0"/>
              <a:buNone/>
            </a:pPr>
            <a:endParaRPr lang="en-US" sz="1400" b="1">
              <a:latin typeface="Arial" charset="0"/>
              <a:ea typeface="MS PGothic" charset="0"/>
            </a:endParaRPr>
          </a:p>
          <a:p>
            <a:pPr marL="0" indent="0">
              <a:buFont typeface="Wingdings" charset="0"/>
              <a:buNone/>
            </a:pPr>
            <a:endParaRPr lang="en-US" sz="1400" b="1">
              <a:latin typeface="Arial" charset="0"/>
              <a:ea typeface="MS PGothic" charset="0"/>
            </a:endParaRPr>
          </a:p>
          <a:p>
            <a:pPr marL="0" indent="0">
              <a:buFont typeface="Wingdings" charset="0"/>
              <a:buNone/>
            </a:pPr>
            <a:endParaRPr lang="en-US" sz="1400" b="1">
              <a:latin typeface="Arial" charset="0"/>
              <a:ea typeface="MS PGothic" charset="0"/>
            </a:endParaRPr>
          </a:p>
          <a:p>
            <a:pPr marL="0" indent="0">
              <a:buFont typeface="Wingdings" charset="0"/>
              <a:buNone/>
            </a:pPr>
            <a:endParaRPr lang="en-US" sz="1400" b="1">
              <a:latin typeface="Arial" charset="0"/>
              <a:ea typeface="MS PGothic" charset="0"/>
            </a:endParaRPr>
          </a:p>
          <a:p>
            <a:pPr marL="0" indent="0">
              <a:buFont typeface="Wingdings" charset="0"/>
              <a:buNone/>
            </a:pPr>
            <a:endParaRPr lang="it-IT" sz="1400">
              <a:latin typeface="Arial" charset="0"/>
              <a:ea typeface="MS PGothic" charset="0"/>
            </a:endParaRPr>
          </a:p>
        </p:txBody>
      </p:sp>
      <p:sp>
        <p:nvSpPr>
          <p:cNvPr id="37892" name="Segnaposto numero diapositiva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fld id="{4FD69C89-BF4B-8644-8883-914DAF6A76A9}" type="slidenum">
              <a:rPr lang="it-IT" sz="2600">
                <a:solidFill>
                  <a:schemeClr val="bg1"/>
                </a:solidFill>
              </a:rPr>
              <a:pPr/>
              <a:t>26</a:t>
            </a:fld>
            <a:endParaRPr lang="it-IT" sz="2600">
              <a:solidFill>
                <a:schemeClr val="bg1"/>
              </a:solidFill>
            </a:endParaRPr>
          </a:p>
        </p:txBody>
      </p:sp>
      <p:pic>
        <p:nvPicPr>
          <p:cNvPr id="3789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2175" y="217488"/>
            <a:ext cx="18891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Immagine 1" descr="Schermata 2016-10-21 alle 12.53.2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650" y="3644900"/>
            <a:ext cx="4097338"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olo 1"/>
          <p:cNvSpPr>
            <a:spLocks noGrp="1"/>
          </p:cNvSpPr>
          <p:nvPr>
            <p:ph type="title"/>
          </p:nvPr>
        </p:nvSpPr>
        <p:spPr/>
        <p:txBody>
          <a:bodyPr/>
          <a:lstStyle/>
          <a:p>
            <a:r>
              <a:rPr lang="it-IT" sz="2400" dirty="0">
                <a:latin typeface="Arial" charset="0"/>
                <a:ea typeface="MS PGothic" charset="0"/>
              </a:rPr>
              <a:t>TESTORI AERO SUPPLY </a:t>
            </a:r>
            <a:br>
              <a:rPr lang="it-IT" sz="2400" dirty="0">
                <a:latin typeface="Arial" charset="0"/>
                <a:ea typeface="MS PGothic" charset="0"/>
              </a:rPr>
            </a:br>
            <a:r>
              <a:rPr lang="it-IT" sz="2400" dirty="0">
                <a:latin typeface="Arial" charset="0"/>
                <a:ea typeface="MS PGothic" charset="0"/>
              </a:rPr>
              <a:t>“MULTILAYER 16g CUSHIONS REPLACEMENT“ PROJECT OVERVIEW</a:t>
            </a:r>
          </a:p>
        </p:txBody>
      </p:sp>
      <p:sp>
        <p:nvSpPr>
          <p:cNvPr id="39939" name="Segnaposto contenuto 2"/>
          <p:cNvSpPr>
            <a:spLocks noGrp="1"/>
          </p:cNvSpPr>
          <p:nvPr>
            <p:ph idx="1"/>
          </p:nvPr>
        </p:nvSpPr>
        <p:spPr>
          <a:xfrm>
            <a:off x="827088" y="2492375"/>
            <a:ext cx="7693025" cy="3724275"/>
          </a:xfrm>
        </p:spPr>
        <p:txBody>
          <a:bodyPr/>
          <a:lstStyle/>
          <a:p>
            <a:pPr marL="0" indent="0">
              <a:buFont typeface="Wingdings" charset="0"/>
              <a:buNone/>
            </a:pPr>
            <a:r>
              <a:rPr lang="en-US" sz="1400" b="1" dirty="0">
                <a:latin typeface="Arial" charset="0"/>
                <a:ea typeface="MS PGothic" charset="0"/>
              </a:rPr>
              <a:t>PROJECT STATUS cont’d</a:t>
            </a:r>
          </a:p>
          <a:p>
            <a:pPr marL="0" indent="0">
              <a:buFont typeface="Wingdings" charset="0"/>
              <a:buNone/>
            </a:pPr>
            <a:endParaRPr lang="en-US" sz="1400" dirty="0">
              <a:latin typeface="Arial" charset="0"/>
              <a:ea typeface="MS PGothic" charset="0"/>
            </a:endParaRPr>
          </a:p>
          <a:p>
            <a:pPr marL="0" indent="0">
              <a:buFont typeface="Wingdings" charset="0"/>
              <a:buNone/>
            </a:pPr>
            <a:r>
              <a:rPr lang="en-US" sz="1400" dirty="0">
                <a:latin typeface="Arial" charset="0"/>
                <a:ea typeface="MS PGothic" charset="0"/>
              </a:rPr>
              <a:t>Calibration of the model is currently  on-going </a:t>
            </a:r>
          </a:p>
          <a:p>
            <a:pPr marL="0" indent="0">
              <a:buFont typeface="Wingdings" charset="0"/>
              <a:buNone/>
            </a:pPr>
            <a:r>
              <a:rPr lang="en-US" sz="1400" dirty="0">
                <a:latin typeface="Arial" charset="0"/>
                <a:ea typeface="MS PGothic" charset="0"/>
              </a:rPr>
              <a:t>Comparison between the preliminary lumbar load data given as output by the model and the results from phase 1 dynamic tests.</a:t>
            </a:r>
          </a:p>
          <a:p>
            <a:pPr marL="0" indent="0">
              <a:buFont typeface="Wingdings" charset="0"/>
              <a:buNone/>
            </a:pPr>
            <a:endParaRPr lang="en-US" sz="1400" b="1" dirty="0">
              <a:latin typeface="Arial" charset="0"/>
              <a:ea typeface="MS PGothic" charset="0"/>
            </a:endParaRPr>
          </a:p>
          <a:p>
            <a:pPr marL="0" indent="0">
              <a:buFont typeface="Wingdings" charset="0"/>
              <a:buNone/>
            </a:pPr>
            <a:endParaRPr lang="it-IT" sz="1400" dirty="0">
              <a:latin typeface="Arial" charset="0"/>
              <a:ea typeface="MS PGothic" charset="0"/>
            </a:endParaRPr>
          </a:p>
        </p:txBody>
      </p:sp>
      <p:sp>
        <p:nvSpPr>
          <p:cNvPr id="39940" name="Segnaposto numero diapositiva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fld id="{279AA5B6-579F-E34E-A08F-A99B0F420EAA}" type="slidenum">
              <a:rPr lang="it-IT" sz="2600">
                <a:solidFill>
                  <a:schemeClr val="bg1"/>
                </a:solidFill>
              </a:rPr>
              <a:pPr/>
              <a:t>27</a:t>
            </a:fld>
            <a:endParaRPr lang="it-IT" sz="2600">
              <a:solidFill>
                <a:schemeClr val="bg1"/>
              </a:solidFill>
            </a:endParaRPr>
          </a:p>
        </p:txBody>
      </p:sp>
      <p:pic>
        <p:nvPicPr>
          <p:cNvPr id="3994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2175" y="217488"/>
            <a:ext cx="18891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olo 1"/>
          <p:cNvSpPr>
            <a:spLocks noGrp="1"/>
          </p:cNvSpPr>
          <p:nvPr>
            <p:ph type="title"/>
          </p:nvPr>
        </p:nvSpPr>
        <p:spPr/>
        <p:txBody>
          <a:bodyPr/>
          <a:lstStyle/>
          <a:p>
            <a:r>
              <a:rPr lang="it-IT" sz="2400" dirty="0">
                <a:latin typeface="Arial" charset="0"/>
                <a:ea typeface="MS PGothic" charset="0"/>
              </a:rPr>
              <a:t>TESTORI AERO SUPPLY </a:t>
            </a:r>
            <a:br>
              <a:rPr lang="it-IT" sz="2400" dirty="0">
                <a:latin typeface="Arial" charset="0"/>
                <a:ea typeface="MS PGothic" charset="0"/>
              </a:rPr>
            </a:br>
            <a:r>
              <a:rPr lang="it-IT" sz="2400" dirty="0">
                <a:latin typeface="Arial" charset="0"/>
                <a:ea typeface="MS PGothic" charset="0"/>
              </a:rPr>
              <a:t>“MULTILAYER 16g CUSHIONS REPLACEMENT“ PROJECT OVERVIEW</a:t>
            </a:r>
          </a:p>
        </p:txBody>
      </p:sp>
      <p:sp>
        <p:nvSpPr>
          <p:cNvPr id="39939" name="Segnaposto contenuto 2"/>
          <p:cNvSpPr>
            <a:spLocks noGrp="1"/>
          </p:cNvSpPr>
          <p:nvPr>
            <p:ph idx="1"/>
          </p:nvPr>
        </p:nvSpPr>
        <p:spPr>
          <a:xfrm>
            <a:off x="827088" y="2492375"/>
            <a:ext cx="7693025" cy="3724275"/>
          </a:xfrm>
        </p:spPr>
        <p:txBody>
          <a:bodyPr/>
          <a:lstStyle/>
          <a:p>
            <a:pPr marL="0" indent="0">
              <a:buFont typeface="Wingdings" charset="0"/>
              <a:buNone/>
            </a:pPr>
            <a:endParaRPr lang="en-US" sz="1400" b="1" dirty="0">
              <a:latin typeface="Arial" charset="0"/>
              <a:ea typeface="MS PGothic" charset="0"/>
            </a:endParaRPr>
          </a:p>
          <a:p>
            <a:pPr marL="0" indent="0">
              <a:buFont typeface="Wingdings" charset="0"/>
              <a:buNone/>
            </a:pPr>
            <a:endParaRPr lang="it-IT" sz="1400" dirty="0">
              <a:latin typeface="Arial" charset="0"/>
              <a:ea typeface="MS PGothic" charset="0"/>
            </a:endParaRPr>
          </a:p>
        </p:txBody>
      </p:sp>
      <p:sp>
        <p:nvSpPr>
          <p:cNvPr id="39940" name="Segnaposto numero diapositiva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fld id="{279AA5B6-579F-E34E-A08F-A99B0F420EAA}" type="slidenum">
              <a:rPr lang="it-IT" sz="2600">
                <a:solidFill>
                  <a:schemeClr val="bg1"/>
                </a:solidFill>
              </a:rPr>
              <a:pPr/>
              <a:t>28</a:t>
            </a:fld>
            <a:endParaRPr lang="it-IT" sz="2600">
              <a:solidFill>
                <a:schemeClr val="bg1"/>
              </a:solidFill>
            </a:endParaRPr>
          </a:p>
        </p:txBody>
      </p:sp>
      <p:pic>
        <p:nvPicPr>
          <p:cNvPr id="3994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42175" y="217488"/>
            <a:ext cx="18891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txBox="1">
            <a:spLocks/>
          </p:cNvSpPr>
          <p:nvPr/>
        </p:nvSpPr>
        <p:spPr bwMode="auto">
          <a:xfrm>
            <a:off x="899592" y="2492896"/>
            <a:ext cx="34544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MS PGothic" panose="020B0600070205080204" pitchFamily="34" charset="-128"/>
                <a:cs typeface="MS PGothic" charset="0"/>
              </a:defRPr>
            </a:lvl5pPr>
            <a:lvl6pPr marL="25146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9pPr>
          </a:lstStyle>
          <a:p>
            <a:pPr marL="0" indent="0">
              <a:buNone/>
            </a:pPr>
            <a:r>
              <a:rPr lang="en-US" sz="1800" dirty="0" smtClean="0">
                <a:latin typeface="Arial" charset="0"/>
                <a:ea typeface="MS PGothic" charset="0"/>
              </a:rPr>
              <a:t>SEAT DYNAMIC TEST</a:t>
            </a:r>
            <a:endParaRPr lang="it-IT" sz="1800" dirty="0">
              <a:latin typeface="Arial" charset="0"/>
              <a:ea typeface="MS PGothic" charset="0"/>
            </a:endParaRPr>
          </a:p>
        </p:txBody>
      </p:sp>
      <p:sp>
        <p:nvSpPr>
          <p:cNvPr id="7" name="Text Placeholder 5"/>
          <p:cNvSpPr txBox="1">
            <a:spLocks/>
          </p:cNvSpPr>
          <p:nvPr/>
        </p:nvSpPr>
        <p:spPr bwMode="auto">
          <a:xfrm>
            <a:off x="4499992" y="2492896"/>
            <a:ext cx="3744416"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MS PGothic" panose="020B0600070205080204" pitchFamily="34" charset="-128"/>
                <a:cs typeface="MS PGothic" charset="0"/>
              </a:defRPr>
            </a:lvl5pPr>
            <a:lvl6pPr marL="25146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9pPr>
          </a:lstStyle>
          <a:p>
            <a:pPr marL="0" indent="0">
              <a:buNone/>
            </a:pPr>
            <a:r>
              <a:rPr lang="en-US" sz="1800" dirty="0">
                <a:latin typeface="Arial" charset="0"/>
                <a:ea typeface="MS PGothic" charset="0"/>
              </a:rPr>
              <a:t>DYNAMIC COMPRESSION TEST</a:t>
            </a:r>
            <a:endParaRPr lang="it-IT" sz="1800" dirty="0">
              <a:latin typeface="Arial" charset="0"/>
              <a:ea typeface="MS PGothic" charset="0"/>
            </a:endParaRPr>
          </a:p>
        </p:txBody>
      </p:sp>
      <p:pic>
        <p:nvPicPr>
          <p:cNvPr id="8" name="CIMG9747.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427984" y="3068960"/>
            <a:ext cx="4572991" cy="3429743"/>
          </a:xfrm>
          <a:prstGeom prst="rect">
            <a:avLst/>
          </a:prstGeom>
        </p:spPr>
      </p:pic>
      <p:pic>
        <p:nvPicPr>
          <p:cNvPr id="9" name="D16053AC_RH.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827584" y="2996952"/>
            <a:ext cx="3456384" cy="3456384"/>
          </a:xfrm>
          <a:prstGeom prst="rect">
            <a:avLst/>
          </a:prstGeom>
        </p:spPr>
      </p:pic>
    </p:spTree>
    <p:extLst>
      <p:ext uri="{BB962C8B-B14F-4D97-AF65-F5344CB8AC3E}">
        <p14:creationId xmlns:p14="http://schemas.microsoft.com/office/powerpoint/2010/main" val="295799731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video>
              <p:cMediaNode vol="80000">
                <p:cTn id="13" fill="hold" display="0">
                  <p:stCondLst>
                    <p:cond delay="indefinite"/>
                  </p:stCondLst>
                </p:cTn>
                <p:tgtEl>
                  <p:spTgt spid="9"/>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olo 1"/>
          <p:cNvSpPr>
            <a:spLocks noGrp="1"/>
          </p:cNvSpPr>
          <p:nvPr>
            <p:ph type="title"/>
          </p:nvPr>
        </p:nvSpPr>
        <p:spPr/>
        <p:txBody>
          <a:bodyPr/>
          <a:lstStyle/>
          <a:p>
            <a:r>
              <a:rPr lang="it-IT" sz="2400" dirty="0">
                <a:latin typeface="Arial" charset="0"/>
                <a:ea typeface="MS PGothic" charset="0"/>
              </a:rPr>
              <a:t>TESTORI AERO SUPPLY </a:t>
            </a:r>
            <a:br>
              <a:rPr lang="it-IT" sz="2400" dirty="0">
                <a:latin typeface="Arial" charset="0"/>
                <a:ea typeface="MS PGothic" charset="0"/>
              </a:rPr>
            </a:br>
            <a:r>
              <a:rPr lang="it-IT" sz="2400" dirty="0">
                <a:latin typeface="Arial" charset="0"/>
                <a:ea typeface="MS PGothic" charset="0"/>
              </a:rPr>
              <a:t>“MULTILAYER 16g CUSHIONS REPLACEMENT“ PROJECT OVERVIEW</a:t>
            </a:r>
          </a:p>
        </p:txBody>
      </p:sp>
      <p:sp>
        <p:nvSpPr>
          <p:cNvPr id="39939" name="Segnaposto contenuto 2"/>
          <p:cNvSpPr>
            <a:spLocks noGrp="1"/>
          </p:cNvSpPr>
          <p:nvPr>
            <p:ph idx="1"/>
          </p:nvPr>
        </p:nvSpPr>
        <p:spPr>
          <a:xfrm>
            <a:off x="827088" y="2492375"/>
            <a:ext cx="7693025" cy="3724275"/>
          </a:xfrm>
        </p:spPr>
        <p:txBody>
          <a:bodyPr/>
          <a:lstStyle/>
          <a:p>
            <a:pPr marL="0" indent="0">
              <a:buFont typeface="Wingdings" charset="0"/>
              <a:buNone/>
            </a:pPr>
            <a:r>
              <a:rPr lang="en-US" sz="1800" b="1" dirty="0" smtClean="0">
                <a:latin typeface="Arial" charset="0"/>
                <a:ea typeface="MS PGothic" charset="0"/>
              </a:rPr>
              <a:t>QUESTIONS </a:t>
            </a:r>
            <a:endParaRPr lang="en-US" sz="1800" b="1" dirty="0">
              <a:latin typeface="Arial" charset="0"/>
              <a:ea typeface="MS PGothic" charset="0"/>
            </a:endParaRPr>
          </a:p>
          <a:p>
            <a:pPr marL="0" indent="0">
              <a:buFont typeface="Wingdings" charset="0"/>
              <a:buNone/>
            </a:pPr>
            <a:endParaRPr lang="it-IT" sz="1400" dirty="0">
              <a:latin typeface="Arial" charset="0"/>
              <a:ea typeface="MS PGothic" charset="0"/>
            </a:endParaRPr>
          </a:p>
        </p:txBody>
      </p:sp>
      <p:sp>
        <p:nvSpPr>
          <p:cNvPr id="39940" name="Segnaposto numero diapositiva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fld id="{279AA5B6-579F-E34E-A08F-A99B0F420EAA}" type="slidenum">
              <a:rPr lang="it-IT" sz="2600">
                <a:solidFill>
                  <a:schemeClr val="bg1"/>
                </a:solidFill>
              </a:rPr>
              <a:pPr/>
              <a:t>29</a:t>
            </a:fld>
            <a:endParaRPr lang="it-IT" sz="2600">
              <a:solidFill>
                <a:schemeClr val="bg1"/>
              </a:solidFill>
            </a:endParaRPr>
          </a:p>
        </p:txBody>
      </p:sp>
      <p:pic>
        <p:nvPicPr>
          <p:cNvPr id="3994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2175" y="217488"/>
            <a:ext cx="18891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4548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it-IT" sz="2400">
                <a:latin typeface="Arial" charset="0"/>
                <a:ea typeface="MS PGothic" charset="0"/>
              </a:rPr>
              <a:t>TESTORI AERO SUPPLY </a:t>
            </a:r>
            <a:r>
              <a:rPr lang="it-IT" sz="2800">
                <a:latin typeface="Arial" charset="0"/>
                <a:ea typeface="MS PGothic" charset="0"/>
              </a:rPr>
              <a:t/>
            </a:r>
            <a:br>
              <a:rPr lang="it-IT" sz="2800">
                <a:latin typeface="Arial" charset="0"/>
                <a:ea typeface="MS PGothic" charset="0"/>
              </a:rPr>
            </a:br>
            <a:r>
              <a:rPr lang="it-IT" sz="2400">
                <a:latin typeface="Arial" charset="0"/>
                <a:ea typeface="MS PGothic" charset="0"/>
              </a:rPr>
              <a:t>“MULTILAYER 16g CUSHIONS REPLACEMENT“ PROJECT OVERVIEW</a:t>
            </a:r>
          </a:p>
        </p:txBody>
      </p:sp>
      <p:sp>
        <p:nvSpPr>
          <p:cNvPr id="7171" name="Rectangle 3"/>
          <p:cNvSpPr>
            <a:spLocks noGrp="1" noChangeArrowheads="1"/>
          </p:cNvSpPr>
          <p:nvPr>
            <p:ph idx="1"/>
          </p:nvPr>
        </p:nvSpPr>
        <p:spPr>
          <a:xfrm>
            <a:off x="755650" y="2349500"/>
            <a:ext cx="7704138" cy="4090988"/>
          </a:xfrm>
        </p:spPr>
        <p:txBody>
          <a:bodyPr/>
          <a:lstStyle/>
          <a:p>
            <a:pPr marL="0" indent="0" defTabSz="542925" eaLnBrk="1" hangingPunct="1">
              <a:lnSpc>
                <a:spcPct val="80000"/>
              </a:lnSpc>
              <a:buFont typeface="Wingdings" charset="0"/>
              <a:buNone/>
              <a:tabLst>
                <a:tab pos="361950" algn="l"/>
              </a:tabLst>
            </a:pPr>
            <a:r>
              <a:rPr lang="en-US" sz="2000" b="1">
                <a:latin typeface="Arial" charset="0"/>
                <a:ea typeface="MS PGothic" charset="0"/>
              </a:rPr>
              <a:t>BACKGROUND Cont’d</a:t>
            </a:r>
            <a:endParaRPr lang="it-IT" sz="400">
              <a:latin typeface="Arial" charset="0"/>
              <a:ea typeface="MS PGothic" charset="0"/>
            </a:endParaRPr>
          </a:p>
          <a:p>
            <a:pPr marL="0" indent="0" defTabSz="542925" eaLnBrk="1" hangingPunct="1">
              <a:lnSpc>
                <a:spcPct val="80000"/>
              </a:lnSpc>
              <a:tabLst>
                <a:tab pos="361950" algn="l"/>
              </a:tabLst>
            </a:pPr>
            <a:endParaRPr lang="it-IT" sz="400">
              <a:latin typeface="Arial" charset="0"/>
              <a:ea typeface="MS PGothic" charset="0"/>
            </a:endParaRPr>
          </a:p>
          <a:p>
            <a:pPr marL="0" indent="0" algn="just" defTabSz="542925" eaLnBrk="1" hangingPunct="1">
              <a:lnSpc>
                <a:spcPct val="80000"/>
              </a:lnSpc>
              <a:buFont typeface="Wingdings" charset="0"/>
              <a:buNone/>
              <a:tabLst>
                <a:tab pos="361950" algn="l"/>
              </a:tabLst>
            </a:pPr>
            <a:r>
              <a:rPr lang="it-IT" sz="1400">
                <a:latin typeface="Arial" charset="0"/>
                <a:ea typeface="MS PGothic" charset="0"/>
              </a:rPr>
              <a:t>In order to find an alternative to dynamic testing TAS has evaluated in detail the content of FAA report DOT/FAA/AR-05/5,I </a:t>
            </a:r>
            <a:r>
              <a:rPr lang="it-IT" sz="1400" b="1">
                <a:latin typeface="Arial" charset="0"/>
                <a:ea typeface="MS PGothic" charset="0"/>
              </a:rPr>
              <a:t>Development and Validation of an Aircraft Seat Cushion Component Test—Volume I</a:t>
            </a:r>
          </a:p>
          <a:p>
            <a:pPr marL="0" indent="0" algn="just" defTabSz="542925" eaLnBrk="1" hangingPunct="1">
              <a:lnSpc>
                <a:spcPct val="80000"/>
              </a:lnSpc>
              <a:buFont typeface="Wingdings" charset="0"/>
              <a:buNone/>
              <a:tabLst>
                <a:tab pos="361950" algn="l"/>
              </a:tabLst>
            </a:pPr>
            <a:endParaRPr lang="it-IT" sz="1400" b="1">
              <a:latin typeface="Arial" charset="0"/>
              <a:ea typeface="MS PGothic" charset="0"/>
            </a:endParaRPr>
          </a:p>
          <a:p>
            <a:pPr marL="0" indent="0" algn="just" defTabSz="542925" eaLnBrk="1" hangingPunct="1">
              <a:lnSpc>
                <a:spcPct val="80000"/>
              </a:lnSpc>
              <a:buFont typeface="Wingdings" charset="0"/>
              <a:buNone/>
              <a:tabLst>
                <a:tab pos="361950" algn="l"/>
              </a:tabLst>
            </a:pPr>
            <a:r>
              <a:rPr lang="it-IT" sz="1400">
                <a:latin typeface="Arial" charset="0"/>
                <a:ea typeface="MS PGothic" charset="0"/>
              </a:rPr>
              <a:t>The documents establishes criteria to evaluate replacement cushions on 16g seats  through comparative compression testing based on American Society for Testing and Materials standard test method D 3574-03 </a:t>
            </a:r>
          </a:p>
          <a:p>
            <a:pPr marL="0" indent="0" algn="just" defTabSz="542925" eaLnBrk="1" hangingPunct="1">
              <a:lnSpc>
                <a:spcPct val="80000"/>
              </a:lnSpc>
              <a:buFont typeface="Wingdings" charset="0"/>
              <a:buNone/>
              <a:tabLst>
                <a:tab pos="361950" algn="l"/>
              </a:tabLst>
            </a:pPr>
            <a:endParaRPr lang="it-IT" sz="1400">
              <a:latin typeface="Arial" charset="0"/>
              <a:ea typeface="MS PGothic" charset="0"/>
            </a:endParaRPr>
          </a:p>
          <a:p>
            <a:pPr marL="0" indent="0" algn="just" defTabSz="542925" eaLnBrk="1" hangingPunct="1">
              <a:lnSpc>
                <a:spcPct val="80000"/>
              </a:lnSpc>
              <a:buFont typeface="Wingdings" charset="0"/>
              <a:buNone/>
              <a:tabLst>
                <a:tab pos="361950" algn="l"/>
              </a:tabLst>
            </a:pPr>
            <a:r>
              <a:rPr lang="it-IT" sz="1400">
                <a:latin typeface="Arial" charset="0"/>
                <a:ea typeface="MS PGothic" charset="0"/>
              </a:rPr>
              <a:t>Load-deflection data are generated for cylindrical test specimens representative of the types of foams to be compared.</a:t>
            </a:r>
          </a:p>
          <a:p>
            <a:pPr marL="0" indent="0" algn="just" defTabSz="542925" eaLnBrk="1" hangingPunct="1">
              <a:lnSpc>
                <a:spcPct val="80000"/>
              </a:lnSpc>
              <a:buFont typeface="Wingdings" charset="0"/>
              <a:buNone/>
              <a:tabLst>
                <a:tab pos="361950" algn="l"/>
              </a:tabLst>
            </a:pPr>
            <a:endParaRPr lang="it-IT" sz="1400">
              <a:latin typeface="Arial" charset="0"/>
              <a:ea typeface="MS PGothic" charset="0"/>
            </a:endParaRPr>
          </a:p>
          <a:p>
            <a:pPr marL="0" indent="0" algn="just" defTabSz="542925" eaLnBrk="1" hangingPunct="1">
              <a:lnSpc>
                <a:spcPct val="80000"/>
              </a:lnSpc>
              <a:buFont typeface="Wingdings" charset="0"/>
              <a:buNone/>
              <a:tabLst>
                <a:tab pos="361950" algn="l"/>
              </a:tabLst>
            </a:pPr>
            <a:r>
              <a:rPr lang="it-IT" sz="1400">
                <a:latin typeface="Arial" charset="0"/>
                <a:ea typeface="MS PGothic" charset="0"/>
              </a:rPr>
              <a:t>The cushion replacement methodology is, in part, based on the fact that a criterion curve exists, which enables the cushion designer and the certification engineer to define and certify a replacement cushion that produces a lower lumbar load than the originally certified cushion.</a:t>
            </a:r>
          </a:p>
          <a:p>
            <a:pPr marL="0" indent="0" algn="just" defTabSz="542925" eaLnBrk="1" hangingPunct="1">
              <a:lnSpc>
                <a:spcPct val="80000"/>
              </a:lnSpc>
              <a:buFont typeface="Wingdings" charset="0"/>
              <a:buNone/>
              <a:tabLst>
                <a:tab pos="361950" algn="l"/>
              </a:tabLst>
            </a:pPr>
            <a:endParaRPr lang="it-IT" sz="1400">
              <a:latin typeface="Arial" charset="0"/>
              <a:ea typeface="MS PGothic" charset="0"/>
            </a:endParaRPr>
          </a:p>
          <a:p>
            <a:pPr marL="0" indent="0" algn="just" defTabSz="542925" eaLnBrk="1" hangingPunct="1">
              <a:lnSpc>
                <a:spcPct val="80000"/>
              </a:lnSpc>
              <a:buFont typeface="Wingdings" charset="0"/>
              <a:buNone/>
              <a:tabLst>
                <a:tab pos="361950" algn="l"/>
              </a:tabLst>
            </a:pPr>
            <a:r>
              <a:rPr lang="it-IT" sz="1400">
                <a:latin typeface="Arial" charset="0"/>
                <a:ea typeface="MS PGothic" charset="0"/>
              </a:rPr>
              <a:t>FAA has issued a Policy Statement that allows the use of a Component Test Method to Demonstrate Compliance with 25.562 (c) (2) for Replacement Seat Bottom Cushions. </a:t>
            </a:r>
            <a:r>
              <a:rPr lang="it-IT" sz="1400" b="1">
                <a:latin typeface="Arial" charset="0"/>
                <a:ea typeface="MS PGothic" charset="0"/>
              </a:rPr>
              <a:t>Specifically the use of this policy is limited to non-flotation monolithic cushions.</a:t>
            </a:r>
          </a:p>
          <a:p>
            <a:pPr marL="0" indent="0" algn="just" defTabSz="542925" eaLnBrk="1" hangingPunct="1">
              <a:lnSpc>
                <a:spcPct val="80000"/>
              </a:lnSpc>
              <a:buFont typeface="Wingdings" charset="0"/>
              <a:buNone/>
              <a:tabLst>
                <a:tab pos="361950" algn="l"/>
              </a:tabLst>
            </a:pPr>
            <a:endParaRPr lang="it-IT" sz="1400">
              <a:latin typeface="Arial" charset="0"/>
              <a:ea typeface="MS PGothic" charset="0"/>
            </a:endParaRPr>
          </a:p>
        </p:txBody>
      </p:sp>
      <p:sp>
        <p:nvSpPr>
          <p:cNvPr id="7172" name="Segnaposto numero diapositiva 5"/>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fld id="{21D74E5E-0552-584E-B574-0E9BE988C38E}" type="slidenum">
              <a:rPr lang="it-IT" sz="2600">
                <a:solidFill>
                  <a:schemeClr val="bg1"/>
                </a:solidFill>
              </a:rPr>
              <a:pPr/>
              <a:t>3</a:t>
            </a:fld>
            <a:endParaRPr lang="it-IT" sz="2600">
              <a:solidFill>
                <a:schemeClr val="bg1"/>
              </a:solidFill>
            </a:endParaRPr>
          </a:p>
        </p:txBody>
      </p:sp>
      <p:pic>
        <p:nvPicPr>
          <p:cNvPr id="717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2175" y="217488"/>
            <a:ext cx="18891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p:cNvSpPr>
            <a:spLocks noGrp="1" noChangeArrowheads="1"/>
          </p:cNvSpPr>
          <p:nvPr>
            <p:ph type="title"/>
          </p:nvPr>
        </p:nvSpPr>
        <p:spPr>
          <a:prstGeom prst="roundRect">
            <a:avLst>
              <a:gd name="adj" fmla="val 28139"/>
            </a:avLst>
          </a:prstGeom>
        </p:spPr>
        <p:txBody>
          <a:bodyPr/>
          <a:lstStyle/>
          <a:p>
            <a:pPr eaLnBrk="1" hangingPunct="1"/>
            <a:r>
              <a:rPr lang="it-IT" sz="2400">
                <a:latin typeface="Arial" charset="0"/>
                <a:ea typeface="MS PGothic" charset="0"/>
              </a:rPr>
              <a:t>TESTORI AERO SUPPLY </a:t>
            </a:r>
            <a:br>
              <a:rPr lang="it-IT" sz="2400">
                <a:latin typeface="Arial" charset="0"/>
                <a:ea typeface="MS PGothic" charset="0"/>
              </a:rPr>
            </a:br>
            <a:r>
              <a:rPr lang="it-IT" sz="2400">
                <a:latin typeface="Arial" charset="0"/>
                <a:ea typeface="MS PGothic" charset="0"/>
              </a:rPr>
              <a:t>“MULTILAYER 16g CUSHIONS REPLACEMENT“ PROJECT OVERVIEW</a:t>
            </a:r>
          </a:p>
        </p:txBody>
      </p:sp>
      <p:sp>
        <p:nvSpPr>
          <p:cNvPr id="8195" name="Segnaposto numero diapositiva 5"/>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fld id="{C7D4CE8C-7BF3-1D49-87DF-642DA9518AD7}" type="slidenum">
              <a:rPr lang="it-IT" sz="2600">
                <a:solidFill>
                  <a:schemeClr val="bg1"/>
                </a:solidFill>
              </a:rPr>
              <a:pPr/>
              <a:t>4</a:t>
            </a:fld>
            <a:endParaRPr lang="it-IT" sz="2600">
              <a:solidFill>
                <a:schemeClr val="bg1"/>
              </a:solidFill>
            </a:endParaRPr>
          </a:p>
        </p:txBody>
      </p:sp>
      <p:sp>
        <p:nvSpPr>
          <p:cNvPr id="8196" name="Segnaposto contenuto 1"/>
          <p:cNvSpPr>
            <a:spLocks noGrp="1"/>
          </p:cNvSpPr>
          <p:nvPr>
            <p:ph idx="1"/>
          </p:nvPr>
        </p:nvSpPr>
        <p:spPr/>
        <p:txBody>
          <a:bodyPr/>
          <a:lstStyle/>
          <a:p>
            <a:pPr marL="0" indent="0">
              <a:buFont typeface="Wingdings" charset="0"/>
              <a:buNone/>
            </a:pPr>
            <a:r>
              <a:rPr lang="it-IT" sz="2000" b="1" dirty="0">
                <a:latin typeface="Arial" charset="0"/>
                <a:ea typeface="MS PGothic" charset="0"/>
              </a:rPr>
              <a:t>TESTORI AERO SUPPLY PROJECT DEVELOPMENT</a:t>
            </a:r>
            <a:endParaRPr lang="it-IT" sz="1400" dirty="0">
              <a:latin typeface="Arial" charset="0"/>
              <a:ea typeface="MS PGothic" charset="0"/>
            </a:endParaRPr>
          </a:p>
          <a:p>
            <a:pPr marL="0" indent="0" algn="just">
              <a:buFont typeface="Wingdings" charset="0"/>
              <a:buNone/>
            </a:pPr>
            <a:endParaRPr lang="it-IT" sz="1400" dirty="0">
              <a:latin typeface="Arial" charset="0"/>
              <a:ea typeface="MS PGothic" charset="0"/>
            </a:endParaRPr>
          </a:p>
          <a:p>
            <a:pPr marL="0" indent="0" algn="just">
              <a:buFont typeface="Wingdings" charset="0"/>
              <a:buNone/>
            </a:pPr>
            <a:r>
              <a:rPr lang="it-IT" sz="1400" dirty="0">
                <a:latin typeface="Arial" charset="0"/>
                <a:ea typeface="MS PGothic" charset="0"/>
              </a:rPr>
              <a:t>TAS </a:t>
            </a:r>
            <a:r>
              <a:rPr lang="it-IT" sz="1400" dirty="0" err="1">
                <a:latin typeface="Arial" charset="0"/>
                <a:ea typeface="MS PGothic" charset="0"/>
              </a:rPr>
              <a:t>has</a:t>
            </a:r>
            <a:r>
              <a:rPr lang="it-IT" sz="1400" dirty="0">
                <a:solidFill>
                  <a:srgbClr val="FF0000"/>
                </a:solidFill>
                <a:latin typeface="Arial" charset="0"/>
                <a:ea typeface="MS PGothic" charset="0"/>
              </a:rPr>
              <a:t> </a:t>
            </a:r>
            <a:r>
              <a:rPr lang="it-IT" sz="1400" dirty="0" err="1">
                <a:latin typeface="Arial" charset="0"/>
                <a:ea typeface="MS PGothic" charset="0"/>
              </a:rPr>
              <a:t>developped</a:t>
            </a:r>
            <a:r>
              <a:rPr lang="it-IT" sz="1400" dirty="0">
                <a:latin typeface="Arial" charset="0"/>
                <a:ea typeface="MS PGothic" charset="0"/>
              </a:rPr>
              <a:t>, </a:t>
            </a:r>
            <a:r>
              <a:rPr lang="it-IT" sz="1400" dirty="0" err="1">
                <a:latin typeface="Arial" charset="0"/>
                <a:ea typeface="MS PGothic" charset="0"/>
              </a:rPr>
              <a:t>together</a:t>
            </a:r>
            <a:r>
              <a:rPr lang="it-IT" sz="1400" dirty="0">
                <a:latin typeface="Arial" charset="0"/>
                <a:ea typeface="MS PGothic" charset="0"/>
              </a:rPr>
              <a:t> with </a:t>
            </a:r>
            <a:r>
              <a:rPr lang="it-IT" sz="1400" dirty="0" err="1">
                <a:latin typeface="Arial" charset="0"/>
                <a:ea typeface="MS PGothic" charset="0"/>
              </a:rPr>
              <a:t>Italian</a:t>
            </a:r>
            <a:r>
              <a:rPr lang="it-IT" sz="1400" dirty="0">
                <a:latin typeface="Arial" charset="0"/>
                <a:ea typeface="MS PGothic" charset="0"/>
              </a:rPr>
              <a:t> </a:t>
            </a:r>
            <a:r>
              <a:rPr lang="it-IT" sz="1400" dirty="0" err="1" smtClean="0">
                <a:latin typeface="Arial" charset="0"/>
                <a:ea typeface="MS PGothic" charset="0"/>
              </a:rPr>
              <a:t>University</a:t>
            </a:r>
            <a:r>
              <a:rPr lang="it-IT" sz="1400" dirty="0" smtClean="0">
                <a:latin typeface="Arial" charset="0"/>
                <a:ea typeface="MS PGothic" charset="0"/>
              </a:rPr>
              <a:t> Politecnico di Milano </a:t>
            </a:r>
            <a:r>
              <a:rPr lang="it-IT" sz="1400" dirty="0" err="1" smtClean="0">
                <a:latin typeface="Arial" charset="0"/>
                <a:ea typeface="MS PGothic" charset="0"/>
              </a:rPr>
              <a:t>Department</a:t>
            </a:r>
            <a:r>
              <a:rPr lang="it-IT" sz="1400" dirty="0" smtClean="0">
                <a:latin typeface="Arial" charset="0"/>
                <a:ea typeface="MS PGothic" charset="0"/>
              </a:rPr>
              <a:t> </a:t>
            </a:r>
            <a:r>
              <a:rPr lang="it-IT" sz="1400" dirty="0">
                <a:latin typeface="Arial" charset="0"/>
                <a:ea typeface="MS PGothic" charset="0"/>
              </a:rPr>
              <a:t>of </a:t>
            </a:r>
            <a:r>
              <a:rPr lang="it-IT" sz="1400" dirty="0" err="1">
                <a:latin typeface="Arial" charset="0"/>
                <a:ea typeface="MS PGothic" charset="0"/>
              </a:rPr>
              <a:t>Aerospace</a:t>
            </a:r>
            <a:r>
              <a:rPr lang="it-IT" sz="1400" dirty="0">
                <a:latin typeface="Arial" charset="0"/>
                <a:ea typeface="MS PGothic" charset="0"/>
              </a:rPr>
              <a:t> </a:t>
            </a:r>
            <a:r>
              <a:rPr lang="it-IT" sz="1400" dirty="0" err="1">
                <a:latin typeface="Arial" charset="0"/>
                <a:ea typeface="MS PGothic" charset="0"/>
              </a:rPr>
              <a:t>Engineering</a:t>
            </a:r>
            <a:r>
              <a:rPr lang="it-IT" sz="1400" dirty="0">
                <a:latin typeface="Arial" charset="0"/>
                <a:ea typeface="MS PGothic" charset="0"/>
              </a:rPr>
              <a:t>, a test </a:t>
            </a:r>
            <a:r>
              <a:rPr lang="it-IT" sz="1400" dirty="0" err="1">
                <a:latin typeface="Arial" charset="0"/>
                <a:ea typeface="MS PGothic" charset="0"/>
              </a:rPr>
              <a:t>bench</a:t>
            </a:r>
            <a:r>
              <a:rPr lang="it-IT" sz="1400" dirty="0">
                <a:latin typeface="Arial" charset="0"/>
                <a:ea typeface="MS PGothic" charset="0"/>
              </a:rPr>
              <a:t> meeting the </a:t>
            </a:r>
            <a:r>
              <a:rPr lang="it-IT" sz="1400" dirty="0" err="1">
                <a:latin typeface="Arial" charset="0"/>
                <a:ea typeface="MS PGothic" charset="0"/>
              </a:rPr>
              <a:t>limitations</a:t>
            </a:r>
            <a:r>
              <a:rPr lang="it-IT" sz="1400" dirty="0">
                <a:latin typeface="Arial" charset="0"/>
                <a:ea typeface="MS PGothic" charset="0"/>
              </a:rPr>
              <a:t> </a:t>
            </a:r>
            <a:r>
              <a:rPr lang="it-IT" sz="1400" dirty="0" err="1">
                <a:latin typeface="Arial" charset="0"/>
                <a:ea typeface="MS PGothic" charset="0"/>
              </a:rPr>
              <a:t>specified</a:t>
            </a:r>
            <a:r>
              <a:rPr lang="it-IT" sz="1400" dirty="0">
                <a:latin typeface="Arial" charset="0"/>
                <a:ea typeface="MS PGothic" charset="0"/>
              </a:rPr>
              <a:t> in FAA Report DOT/FAA/AR-05/5,I.</a:t>
            </a:r>
          </a:p>
          <a:p>
            <a:pPr marL="0" indent="0" algn="just">
              <a:buFont typeface="Wingdings" charset="0"/>
              <a:buNone/>
            </a:pPr>
            <a:endParaRPr lang="it-IT" sz="1400" dirty="0">
              <a:latin typeface="Arial" charset="0"/>
              <a:ea typeface="MS PGothic" charset="0"/>
            </a:endParaRPr>
          </a:p>
          <a:p>
            <a:pPr marL="0" indent="0" algn="just">
              <a:buFont typeface="Wingdings" charset="0"/>
              <a:buNone/>
            </a:pPr>
            <a:r>
              <a:rPr lang="it-IT" sz="1400" dirty="0">
                <a:latin typeface="Arial" charset="0"/>
                <a:ea typeface="MS PGothic" charset="0"/>
              </a:rPr>
              <a:t>TAS </a:t>
            </a:r>
            <a:r>
              <a:rPr lang="it-IT" sz="1400" dirty="0" err="1">
                <a:latin typeface="Arial" charset="0"/>
                <a:ea typeface="MS PGothic" charset="0"/>
              </a:rPr>
              <a:t>submitted</a:t>
            </a:r>
            <a:r>
              <a:rPr lang="it-IT" sz="1400" dirty="0">
                <a:latin typeface="Arial" charset="0"/>
                <a:ea typeface="MS PGothic" charset="0"/>
              </a:rPr>
              <a:t> the </a:t>
            </a:r>
            <a:r>
              <a:rPr lang="it-IT" sz="1400" dirty="0" err="1">
                <a:latin typeface="Arial" charset="0"/>
                <a:ea typeface="MS PGothic" charset="0"/>
              </a:rPr>
              <a:t>application</a:t>
            </a:r>
            <a:r>
              <a:rPr lang="it-IT" sz="1400" dirty="0">
                <a:latin typeface="Arial" charset="0"/>
                <a:ea typeface="MS PGothic" charset="0"/>
              </a:rPr>
              <a:t> for a </a:t>
            </a:r>
            <a:r>
              <a:rPr lang="it-IT" sz="1400" dirty="0" err="1">
                <a:latin typeface="Arial" charset="0"/>
                <a:ea typeface="MS PGothic" charset="0"/>
              </a:rPr>
              <a:t>cusion</a:t>
            </a:r>
            <a:r>
              <a:rPr lang="it-IT" sz="1400" dirty="0">
                <a:latin typeface="Arial" charset="0"/>
                <a:ea typeface="MS PGothic" charset="0"/>
              </a:rPr>
              <a:t> </a:t>
            </a:r>
            <a:r>
              <a:rPr lang="it-IT" sz="1400" dirty="0" err="1">
                <a:latin typeface="Arial" charset="0"/>
                <a:ea typeface="MS PGothic" charset="0"/>
              </a:rPr>
              <a:t>replacement</a:t>
            </a:r>
            <a:r>
              <a:rPr lang="it-IT" sz="1400" dirty="0">
                <a:latin typeface="Arial" charset="0"/>
                <a:ea typeface="MS PGothic" charset="0"/>
              </a:rPr>
              <a:t> </a:t>
            </a:r>
            <a:r>
              <a:rPr lang="it-IT" sz="1400" dirty="0" err="1">
                <a:latin typeface="Arial" charset="0"/>
                <a:ea typeface="MS PGothic" charset="0"/>
              </a:rPr>
              <a:t>project</a:t>
            </a:r>
            <a:r>
              <a:rPr lang="it-IT" sz="1400" dirty="0">
                <a:latin typeface="Arial" charset="0"/>
                <a:ea typeface="MS PGothic" charset="0"/>
              </a:rPr>
              <a:t> to EASA </a:t>
            </a:r>
            <a:r>
              <a:rPr lang="it-IT" sz="1400" dirty="0" err="1">
                <a:latin typeface="Arial" charset="0"/>
                <a:ea typeface="MS PGothic" charset="0"/>
              </a:rPr>
              <a:t>that</a:t>
            </a:r>
            <a:r>
              <a:rPr lang="it-IT" sz="1400" dirty="0">
                <a:latin typeface="Arial" charset="0"/>
                <a:ea typeface="MS PGothic" charset="0"/>
              </a:rPr>
              <a:t> </a:t>
            </a:r>
            <a:r>
              <a:rPr lang="it-IT" sz="1400" dirty="0" err="1">
                <a:latin typeface="Arial" charset="0"/>
                <a:ea typeface="MS PGothic" charset="0"/>
              </a:rPr>
              <a:t>issued</a:t>
            </a:r>
            <a:r>
              <a:rPr lang="it-IT" sz="1400" dirty="0">
                <a:latin typeface="Arial" charset="0"/>
                <a:ea typeface="MS PGothic" charset="0"/>
              </a:rPr>
              <a:t> a </a:t>
            </a:r>
            <a:r>
              <a:rPr lang="it-IT" sz="1400" dirty="0" err="1">
                <a:latin typeface="Arial" charset="0"/>
                <a:ea typeface="MS PGothic" charset="0"/>
              </a:rPr>
              <a:t>Means</a:t>
            </a:r>
            <a:r>
              <a:rPr lang="it-IT" sz="1400" dirty="0">
                <a:latin typeface="Arial" charset="0"/>
                <a:ea typeface="MS PGothic" charset="0"/>
              </a:rPr>
              <a:t> of </a:t>
            </a:r>
            <a:r>
              <a:rPr lang="it-IT" sz="1400" dirty="0" err="1">
                <a:latin typeface="Arial" charset="0"/>
                <a:ea typeface="MS PGothic" charset="0"/>
              </a:rPr>
              <a:t>Compliance</a:t>
            </a:r>
            <a:r>
              <a:rPr lang="it-IT" sz="1400" dirty="0">
                <a:latin typeface="Arial" charset="0"/>
                <a:ea typeface="MS PGothic" charset="0"/>
              </a:rPr>
              <a:t> </a:t>
            </a:r>
            <a:r>
              <a:rPr lang="it-IT" sz="1400" dirty="0" err="1">
                <a:latin typeface="Arial" charset="0"/>
                <a:ea typeface="MS PGothic" charset="0"/>
              </a:rPr>
              <a:t>Certification</a:t>
            </a:r>
            <a:r>
              <a:rPr lang="it-IT" sz="1400" dirty="0">
                <a:latin typeface="Arial" charset="0"/>
                <a:ea typeface="MS PGothic" charset="0"/>
              </a:rPr>
              <a:t> </a:t>
            </a:r>
            <a:r>
              <a:rPr lang="it-IT" sz="1400" dirty="0" err="1">
                <a:latin typeface="Arial" charset="0"/>
                <a:ea typeface="MS PGothic" charset="0"/>
              </a:rPr>
              <a:t>Review</a:t>
            </a:r>
            <a:r>
              <a:rPr lang="it-IT" sz="1400" dirty="0">
                <a:latin typeface="Arial" charset="0"/>
                <a:ea typeface="MS PGothic" charset="0"/>
              </a:rPr>
              <a:t> Item, CRI-D-01 (Development and </a:t>
            </a:r>
            <a:r>
              <a:rPr lang="it-IT" sz="1400" dirty="0" err="1">
                <a:latin typeface="Arial" charset="0"/>
                <a:ea typeface="MS PGothic" charset="0"/>
              </a:rPr>
              <a:t>validation</a:t>
            </a:r>
            <a:r>
              <a:rPr lang="it-IT" sz="1400" dirty="0">
                <a:latin typeface="Arial" charset="0"/>
                <a:ea typeface="MS PGothic" charset="0"/>
              </a:rPr>
              <a:t> of a </a:t>
            </a:r>
            <a:r>
              <a:rPr lang="it-IT" sz="1400" dirty="0" err="1">
                <a:latin typeface="Arial" charset="0"/>
                <a:ea typeface="MS PGothic" charset="0"/>
              </a:rPr>
              <a:t>Cushion</a:t>
            </a:r>
            <a:r>
              <a:rPr lang="it-IT" sz="1400" dirty="0">
                <a:latin typeface="Arial" charset="0"/>
                <a:ea typeface="MS PGothic" charset="0"/>
              </a:rPr>
              <a:t> Component Test for </a:t>
            </a:r>
            <a:r>
              <a:rPr lang="it-IT" sz="1400" dirty="0" err="1">
                <a:latin typeface="Arial" charset="0"/>
                <a:ea typeface="MS PGothic" charset="0"/>
              </a:rPr>
              <a:t>replacement</a:t>
            </a:r>
            <a:r>
              <a:rPr lang="it-IT" sz="1400" dirty="0">
                <a:latin typeface="Arial" charset="0"/>
                <a:ea typeface="MS PGothic" charset="0"/>
              </a:rPr>
              <a:t> of </a:t>
            </a:r>
            <a:r>
              <a:rPr lang="it-IT" sz="1400" dirty="0" err="1">
                <a:latin typeface="Arial" charset="0"/>
                <a:ea typeface="MS PGothic" charset="0"/>
              </a:rPr>
              <a:t>cushions</a:t>
            </a:r>
            <a:r>
              <a:rPr lang="it-IT" sz="1400" dirty="0">
                <a:latin typeface="Arial" charset="0"/>
                <a:ea typeface="MS PGothic" charset="0"/>
              </a:rPr>
              <a:t> of </a:t>
            </a:r>
            <a:r>
              <a:rPr lang="it-IT" sz="1400" dirty="0" err="1">
                <a:latin typeface="Arial" charset="0"/>
                <a:ea typeface="MS PGothic" charset="0"/>
              </a:rPr>
              <a:t>aircraft</a:t>
            </a:r>
            <a:r>
              <a:rPr lang="it-IT" sz="1400" dirty="0">
                <a:latin typeface="Arial" charset="0"/>
                <a:ea typeface="MS PGothic" charset="0"/>
              </a:rPr>
              <a:t> </a:t>
            </a:r>
            <a:r>
              <a:rPr lang="it-IT" sz="1400" dirty="0" err="1">
                <a:latin typeface="Arial" charset="0"/>
                <a:ea typeface="MS PGothic" charset="0"/>
              </a:rPr>
              <a:t>seats</a:t>
            </a:r>
            <a:r>
              <a:rPr lang="it-IT" sz="1400" dirty="0">
                <a:latin typeface="Arial" charset="0"/>
                <a:ea typeface="MS PGothic" charset="0"/>
              </a:rPr>
              <a:t> </a:t>
            </a:r>
            <a:r>
              <a:rPr lang="it-IT" sz="1400" dirty="0" err="1">
                <a:latin typeface="Arial" charset="0"/>
                <a:ea typeface="MS PGothic" charset="0"/>
              </a:rPr>
              <a:t>required</a:t>
            </a:r>
            <a:r>
              <a:rPr lang="it-IT" sz="1400" dirty="0">
                <a:latin typeface="Arial" charset="0"/>
                <a:ea typeface="MS PGothic" charset="0"/>
              </a:rPr>
              <a:t> to </a:t>
            </a:r>
            <a:r>
              <a:rPr lang="it-IT" sz="1400" dirty="0" err="1">
                <a:latin typeface="Arial" charset="0"/>
                <a:ea typeface="MS PGothic" charset="0"/>
              </a:rPr>
              <a:t>comply</a:t>
            </a:r>
            <a:r>
              <a:rPr lang="it-IT" sz="1400" dirty="0">
                <a:latin typeface="Arial" charset="0"/>
                <a:ea typeface="MS PGothic" charset="0"/>
              </a:rPr>
              <a:t> with JAR/CS 25.562). </a:t>
            </a:r>
          </a:p>
          <a:p>
            <a:pPr marL="0" indent="0" algn="just">
              <a:buFont typeface="Wingdings" charset="0"/>
              <a:buNone/>
            </a:pPr>
            <a:endParaRPr lang="it-IT" sz="1400" dirty="0">
              <a:latin typeface="Arial" charset="0"/>
              <a:ea typeface="MS PGothic" charset="0"/>
            </a:endParaRPr>
          </a:p>
          <a:p>
            <a:pPr marL="0" indent="0" algn="just">
              <a:buFont typeface="Wingdings" charset="0"/>
              <a:buNone/>
            </a:pPr>
            <a:r>
              <a:rPr lang="it-IT" sz="1400" dirty="0">
                <a:latin typeface="Arial" charset="0"/>
                <a:ea typeface="MS PGothic" charset="0"/>
              </a:rPr>
              <a:t>EASA </a:t>
            </a:r>
            <a:r>
              <a:rPr lang="it-IT" sz="1400" dirty="0" err="1">
                <a:latin typeface="Arial" charset="0"/>
                <a:ea typeface="MS PGothic" charset="0"/>
              </a:rPr>
              <a:t>finally</a:t>
            </a:r>
            <a:r>
              <a:rPr lang="it-IT" sz="1400" dirty="0">
                <a:latin typeface="Arial" charset="0"/>
                <a:ea typeface="MS PGothic" charset="0"/>
              </a:rPr>
              <a:t> </a:t>
            </a:r>
            <a:r>
              <a:rPr lang="it-IT" sz="1400" b="1" dirty="0" err="1">
                <a:latin typeface="Arial" charset="0"/>
                <a:ea typeface="MS PGothic" charset="0"/>
              </a:rPr>
              <a:t>released</a:t>
            </a:r>
            <a:r>
              <a:rPr lang="it-IT" sz="1400" b="1" dirty="0">
                <a:latin typeface="Arial" charset="0"/>
                <a:ea typeface="MS PGothic" charset="0"/>
              </a:rPr>
              <a:t> to TAS STC 10045993 on August 2, 2013. </a:t>
            </a:r>
            <a:r>
              <a:rPr lang="it-IT" sz="1400" dirty="0">
                <a:latin typeface="Arial" charset="0"/>
                <a:ea typeface="MS PGothic" charset="0"/>
              </a:rPr>
              <a:t>TAS </a:t>
            </a:r>
            <a:r>
              <a:rPr lang="it-IT" sz="1400" dirty="0" err="1">
                <a:latin typeface="Arial" charset="0"/>
                <a:ea typeface="MS PGothic" charset="0"/>
              </a:rPr>
              <a:t>has</a:t>
            </a:r>
            <a:r>
              <a:rPr lang="it-IT" sz="1400" dirty="0">
                <a:latin typeface="Arial" charset="0"/>
                <a:ea typeface="MS PGothic" charset="0"/>
              </a:rPr>
              <a:t> </a:t>
            </a:r>
            <a:r>
              <a:rPr lang="it-IT" sz="1400" dirty="0" err="1">
                <a:latin typeface="Arial" charset="0"/>
                <a:ea typeface="MS PGothic" charset="0"/>
              </a:rPr>
              <a:t>then</a:t>
            </a:r>
            <a:r>
              <a:rPr lang="it-IT" sz="1400" dirty="0">
                <a:latin typeface="Arial" charset="0"/>
                <a:ea typeface="MS PGothic" charset="0"/>
              </a:rPr>
              <a:t> </a:t>
            </a:r>
            <a:r>
              <a:rPr lang="it-IT" sz="1400" dirty="0" err="1">
                <a:latin typeface="Arial" charset="0"/>
                <a:ea typeface="MS PGothic" charset="0"/>
              </a:rPr>
              <a:t>developed</a:t>
            </a:r>
            <a:r>
              <a:rPr lang="it-IT" sz="1400" dirty="0">
                <a:latin typeface="Arial" charset="0"/>
                <a:ea typeface="MS PGothic" charset="0"/>
              </a:rPr>
              <a:t> and </a:t>
            </a:r>
            <a:r>
              <a:rPr lang="it-IT" sz="1400" dirty="0" err="1">
                <a:latin typeface="Arial" charset="0"/>
                <a:ea typeface="MS PGothic" charset="0"/>
              </a:rPr>
              <a:t>been</a:t>
            </a:r>
            <a:r>
              <a:rPr lang="it-IT" sz="1400" dirty="0">
                <a:latin typeface="Arial" charset="0"/>
                <a:ea typeface="MS PGothic" charset="0"/>
              </a:rPr>
              <a:t>  </a:t>
            </a:r>
            <a:r>
              <a:rPr lang="it-IT" sz="1400" dirty="0" err="1">
                <a:latin typeface="Arial" charset="0"/>
                <a:ea typeface="MS PGothic" charset="0"/>
              </a:rPr>
              <a:t>granted</a:t>
            </a:r>
            <a:r>
              <a:rPr lang="it-IT" sz="1400" dirty="0">
                <a:latin typeface="Arial" charset="0"/>
                <a:ea typeface="MS PGothic" charset="0"/>
              </a:rPr>
              <a:t> </a:t>
            </a:r>
            <a:r>
              <a:rPr lang="it-IT" sz="1400" dirty="0" err="1">
                <a:latin typeface="Arial" charset="0"/>
                <a:ea typeface="MS PGothic" charset="0"/>
              </a:rPr>
              <a:t>additional</a:t>
            </a:r>
            <a:r>
              <a:rPr lang="it-IT" sz="1400" dirty="0">
                <a:latin typeface="Arial" charset="0"/>
                <a:ea typeface="MS PGothic" charset="0"/>
              </a:rPr>
              <a:t> EASA </a:t>
            </a:r>
            <a:r>
              <a:rPr lang="it-IT" sz="1400" dirty="0" err="1">
                <a:latin typeface="Arial" charset="0"/>
                <a:ea typeface="MS PGothic" charset="0"/>
              </a:rPr>
              <a:t>STC’s</a:t>
            </a:r>
            <a:r>
              <a:rPr lang="it-IT" sz="1400" dirty="0">
                <a:latin typeface="Arial" charset="0"/>
                <a:ea typeface="MS PGothic" charset="0"/>
              </a:rPr>
              <a:t> for the </a:t>
            </a:r>
            <a:r>
              <a:rPr lang="it-IT" sz="1400" dirty="0" err="1">
                <a:latin typeface="Arial" charset="0"/>
                <a:ea typeface="MS PGothic" charset="0"/>
              </a:rPr>
              <a:t>replacement</a:t>
            </a:r>
            <a:r>
              <a:rPr lang="it-IT" sz="1400" dirty="0">
                <a:latin typeface="Arial" charset="0"/>
                <a:ea typeface="MS PGothic" charset="0"/>
              </a:rPr>
              <a:t> of </a:t>
            </a:r>
            <a:r>
              <a:rPr lang="it-IT" sz="1400" dirty="0" err="1">
                <a:latin typeface="Arial" charset="0"/>
                <a:ea typeface="MS PGothic" charset="0"/>
              </a:rPr>
              <a:t>Monolithic</a:t>
            </a:r>
            <a:r>
              <a:rPr lang="it-IT" sz="1400" dirty="0">
                <a:latin typeface="Arial" charset="0"/>
                <a:ea typeface="MS PGothic" charset="0"/>
              </a:rPr>
              <a:t> </a:t>
            </a:r>
            <a:r>
              <a:rPr lang="it-IT" sz="1400" dirty="0" err="1">
                <a:latin typeface="Arial" charset="0"/>
                <a:ea typeface="MS PGothic" charset="0"/>
              </a:rPr>
              <a:t>Cushions</a:t>
            </a:r>
            <a:r>
              <a:rPr lang="it-IT" sz="1400" dirty="0">
                <a:latin typeface="Arial" charset="0"/>
                <a:ea typeface="MS PGothic" charset="0"/>
              </a:rPr>
              <a:t> </a:t>
            </a:r>
            <a:r>
              <a:rPr lang="it-IT" sz="1400" dirty="0" err="1">
                <a:latin typeface="Arial" charset="0"/>
                <a:ea typeface="MS PGothic" charset="0"/>
              </a:rPr>
              <a:t>replacement</a:t>
            </a:r>
            <a:r>
              <a:rPr lang="it-IT" sz="1400" dirty="0">
                <a:latin typeface="Arial" charset="0"/>
                <a:ea typeface="MS PGothic" charset="0"/>
              </a:rPr>
              <a:t> on </a:t>
            </a:r>
            <a:r>
              <a:rPr lang="it-IT" sz="1400" dirty="0" err="1">
                <a:latin typeface="Arial" charset="0"/>
                <a:ea typeface="MS PGothic" charset="0"/>
              </a:rPr>
              <a:t>dynamic</a:t>
            </a:r>
            <a:r>
              <a:rPr lang="it-IT" sz="1400" dirty="0">
                <a:latin typeface="Arial" charset="0"/>
                <a:ea typeface="MS PGothic" charset="0"/>
              </a:rPr>
              <a:t> </a:t>
            </a:r>
            <a:r>
              <a:rPr lang="it-IT" sz="1400" dirty="0" err="1">
                <a:latin typeface="Arial" charset="0"/>
                <a:ea typeface="MS PGothic" charset="0"/>
              </a:rPr>
              <a:t>seats</a:t>
            </a:r>
            <a:r>
              <a:rPr lang="it-IT" sz="1400" dirty="0">
                <a:latin typeface="Arial" charset="0"/>
                <a:ea typeface="MS PGothic" charset="0"/>
              </a:rPr>
              <a:t>.</a:t>
            </a:r>
          </a:p>
        </p:txBody>
      </p:sp>
      <p:pic>
        <p:nvPicPr>
          <p:cNvPr id="819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2175" y="217488"/>
            <a:ext cx="18891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p:cNvSpPr>
            <a:spLocks noGrp="1" noChangeArrowheads="1"/>
          </p:cNvSpPr>
          <p:nvPr>
            <p:ph type="title"/>
          </p:nvPr>
        </p:nvSpPr>
        <p:spPr/>
        <p:txBody>
          <a:bodyPr/>
          <a:lstStyle/>
          <a:p>
            <a:pPr eaLnBrk="1" hangingPunct="1"/>
            <a:r>
              <a:rPr lang="it-IT" sz="2400">
                <a:latin typeface="Arial" charset="0"/>
                <a:ea typeface="MS PGothic" charset="0"/>
              </a:rPr>
              <a:t>TESTORI AERO SUPPLY </a:t>
            </a:r>
            <a:r>
              <a:rPr lang="it-IT" sz="2800">
                <a:latin typeface="Arial" charset="0"/>
                <a:ea typeface="MS PGothic" charset="0"/>
              </a:rPr>
              <a:t/>
            </a:r>
            <a:br>
              <a:rPr lang="it-IT" sz="2800">
                <a:latin typeface="Arial" charset="0"/>
                <a:ea typeface="MS PGothic" charset="0"/>
              </a:rPr>
            </a:br>
            <a:r>
              <a:rPr lang="it-IT" sz="2400">
                <a:latin typeface="Arial" charset="0"/>
                <a:ea typeface="MS PGothic" charset="0"/>
              </a:rPr>
              <a:t>“MULTILAYER 16g CUSHIONS REPLACEMENT“ PROJECT OVERVIEW</a:t>
            </a:r>
          </a:p>
        </p:txBody>
      </p:sp>
      <p:sp>
        <p:nvSpPr>
          <p:cNvPr id="9219" name="Segnaposto numero diapositiva 5"/>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fld id="{429EF7B0-133B-7A4E-9ED8-E2FB26FA4B5A}" type="slidenum">
              <a:rPr lang="it-IT" sz="2600">
                <a:solidFill>
                  <a:schemeClr val="bg1"/>
                </a:solidFill>
              </a:rPr>
              <a:pPr/>
              <a:t>5</a:t>
            </a:fld>
            <a:endParaRPr lang="it-IT" sz="2600">
              <a:solidFill>
                <a:schemeClr val="bg1"/>
              </a:solidFill>
            </a:endParaRPr>
          </a:p>
        </p:txBody>
      </p:sp>
      <p:sp>
        <p:nvSpPr>
          <p:cNvPr id="9220" name="Segnaposto contenuto 1"/>
          <p:cNvSpPr>
            <a:spLocks noGrp="1"/>
          </p:cNvSpPr>
          <p:nvPr>
            <p:ph idx="1"/>
          </p:nvPr>
        </p:nvSpPr>
        <p:spPr>
          <a:xfrm>
            <a:off x="838200" y="2441575"/>
            <a:ext cx="7693025" cy="4083050"/>
          </a:xfrm>
        </p:spPr>
        <p:txBody>
          <a:bodyPr/>
          <a:lstStyle/>
          <a:p>
            <a:pPr marL="0" indent="0">
              <a:buFont typeface="Wingdings" charset="0"/>
              <a:buNone/>
            </a:pPr>
            <a:r>
              <a:rPr lang="it-IT" sz="2000" b="1" dirty="0">
                <a:latin typeface="Arial" charset="0"/>
                <a:ea typeface="MS PGothic" charset="0"/>
              </a:rPr>
              <a:t>TESTORI AERO SUPPLY PROJECT DEVELOPMENT </a:t>
            </a:r>
            <a:r>
              <a:rPr lang="it-IT" sz="2000" b="1" dirty="0" err="1">
                <a:latin typeface="Arial" charset="0"/>
                <a:ea typeface="MS PGothic" charset="0"/>
              </a:rPr>
              <a:t>cont’d</a:t>
            </a:r>
            <a:endParaRPr lang="it-IT" sz="2000" b="1" dirty="0">
              <a:latin typeface="Arial" charset="0"/>
              <a:ea typeface="MS PGothic" charset="0"/>
            </a:endParaRPr>
          </a:p>
          <a:p>
            <a:pPr marL="0" indent="0" algn="just">
              <a:buFont typeface="Wingdings" charset="0"/>
              <a:buNone/>
            </a:pPr>
            <a:endParaRPr lang="en-US" sz="1400" dirty="0">
              <a:latin typeface="Arial" charset="0"/>
              <a:ea typeface="MS PGothic" charset="0"/>
            </a:endParaRPr>
          </a:p>
          <a:p>
            <a:pPr marL="0" indent="0" algn="just">
              <a:buFont typeface="Wingdings" charset="0"/>
              <a:buNone/>
            </a:pPr>
            <a:r>
              <a:rPr lang="en-US" sz="1600" dirty="0">
                <a:latin typeface="Arial" charset="0"/>
                <a:ea typeface="MS PGothic" charset="0"/>
              </a:rPr>
              <a:t>In 2015 TAS has decided to launch a project to develop a component test method similar to that outlined the FAA/DOT/AR-05/5,I but applicable to multilayer non monolithic cushions.</a:t>
            </a:r>
          </a:p>
          <a:p>
            <a:pPr marL="0" indent="0" algn="just">
              <a:buFont typeface="Wingdings" charset="0"/>
              <a:buNone/>
            </a:pPr>
            <a:endParaRPr lang="en-US" sz="1600" dirty="0">
              <a:latin typeface="Arial" charset="0"/>
              <a:ea typeface="MS PGothic" charset="0"/>
            </a:endParaRPr>
          </a:p>
          <a:p>
            <a:pPr marL="0" indent="0" algn="just">
              <a:buFont typeface="Wingdings" charset="0"/>
              <a:buNone/>
            </a:pPr>
            <a:r>
              <a:rPr lang="en-US" sz="1600" dirty="0">
                <a:latin typeface="Arial" charset="0"/>
                <a:ea typeface="MS PGothic" charset="0"/>
              </a:rPr>
              <a:t>TAS has applied to participate to a European Commission </a:t>
            </a:r>
            <a:r>
              <a:rPr lang="en-US" sz="1600" dirty="0" err="1">
                <a:latin typeface="Arial" charset="0"/>
                <a:ea typeface="MS PGothic" charset="0"/>
              </a:rPr>
              <a:t>programme</a:t>
            </a:r>
            <a:r>
              <a:rPr lang="en-US" sz="1600" dirty="0">
                <a:latin typeface="Arial" charset="0"/>
                <a:ea typeface="MS PGothic" charset="0"/>
              </a:rPr>
              <a:t> for research and innovation named </a:t>
            </a:r>
            <a:r>
              <a:rPr lang="en-US" sz="1600" b="1" dirty="0">
                <a:latin typeface="Arial" charset="0"/>
                <a:ea typeface="MS PGothic" charset="0"/>
              </a:rPr>
              <a:t>Horizon 2020 </a:t>
            </a:r>
            <a:r>
              <a:rPr lang="en-US" sz="1600" dirty="0">
                <a:latin typeface="Arial" charset="0"/>
                <a:ea typeface="MS PGothic" charset="0"/>
              </a:rPr>
              <a:t>and has submitted the project “ </a:t>
            </a:r>
            <a:r>
              <a:rPr lang="en-US" sz="1600" b="1" dirty="0">
                <a:latin typeface="Arial" charset="0"/>
                <a:ea typeface="MS PGothic" charset="0"/>
              </a:rPr>
              <a:t>Development of replacement method for all kind of 16g dynamically tested aircraft seat cushions”</a:t>
            </a:r>
          </a:p>
          <a:p>
            <a:pPr marL="0" indent="0" algn="just">
              <a:buFont typeface="Wingdings" charset="0"/>
              <a:buNone/>
            </a:pPr>
            <a:endParaRPr lang="en-US" sz="1600" b="1" dirty="0">
              <a:latin typeface="Arial" charset="0"/>
              <a:ea typeface="MS PGothic" charset="0"/>
            </a:endParaRPr>
          </a:p>
          <a:p>
            <a:pPr marL="0" indent="0" algn="just">
              <a:buFont typeface="Wingdings" charset="0"/>
              <a:buNone/>
            </a:pPr>
            <a:endParaRPr lang="en-US" sz="1600" b="1" dirty="0">
              <a:latin typeface="Arial" charset="0"/>
              <a:ea typeface="MS PGothic" charset="0"/>
            </a:endParaRPr>
          </a:p>
          <a:p>
            <a:pPr marL="0" indent="0" algn="just">
              <a:buFont typeface="Wingdings" charset="0"/>
              <a:buNone/>
            </a:pPr>
            <a:r>
              <a:rPr lang="en-US" sz="1600" dirty="0">
                <a:latin typeface="Arial" charset="0"/>
                <a:ea typeface="MS PGothic" charset="0"/>
              </a:rPr>
              <a:t>TAS, classified as Executive Agency for Small and Medium-sized Enterprise (EASME) according to European Commission standards, has presented the project in the program section dedicated to business innovation research for transport.</a:t>
            </a:r>
          </a:p>
        </p:txBody>
      </p:sp>
      <p:pic>
        <p:nvPicPr>
          <p:cNvPr id="922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2175" y="217488"/>
            <a:ext cx="18891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Grp="1" noChangeArrowheads="1"/>
          </p:cNvSpPr>
          <p:nvPr>
            <p:ph type="title"/>
          </p:nvPr>
        </p:nvSpPr>
        <p:spPr/>
        <p:txBody>
          <a:bodyPr/>
          <a:lstStyle/>
          <a:p>
            <a:pPr eaLnBrk="1" hangingPunct="1"/>
            <a:r>
              <a:rPr lang="it-IT" sz="2400">
                <a:latin typeface="Arial" charset="0"/>
                <a:ea typeface="MS PGothic" charset="0"/>
              </a:rPr>
              <a:t>TESTORI AERO SUPPLY </a:t>
            </a:r>
            <a:r>
              <a:rPr lang="it-IT" sz="2800">
                <a:latin typeface="Arial" charset="0"/>
                <a:ea typeface="MS PGothic" charset="0"/>
              </a:rPr>
              <a:t/>
            </a:r>
            <a:br>
              <a:rPr lang="it-IT" sz="2800">
                <a:latin typeface="Arial" charset="0"/>
                <a:ea typeface="MS PGothic" charset="0"/>
              </a:rPr>
            </a:br>
            <a:r>
              <a:rPr lang="it-IT" sz="2400">
                <a:latin typeface="Arial" charset="0"/>
                <a:ea typeface="MS PGothic" charset="0"/>
              </a:rPr>
              <a:t>“MULTILAYER 16g CUSHIONS REPLACEMENT“ PROJECT OVERVIEW</a:t>
            </a:r>
          </a:p>
        </p:txBody>
      </p:sp>
      <p:sp>
        <p:nvSpPr>
          <p:cNvPr id="10243" name="Segnaposto numero diapositiva 5"/>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fld id="{A559CFDE-CA79-0C47-8072-A2594F1AEB32}" type="slidenum">
              <a:rPr lang="it-IT" sz="2600">
                <a:solidFill>
                  <a:schemeClr val="bg1"/>
                </a:solidFill>
              </a:rPr>
              <a:pPr/>
              <a:t>6</a:t>
            </a:fld>
            <a:endParaRPr lang="it-IT" sz="2600">
              <a:solidFill>
                <a:schemeClr val="bg1"/>
              </a:solidFill>
            </a:endParaRPr>
          </a:p>
        </p:txBody>
      </p:sp>
      <p:sp>
        <p:nvSpPr>
          <p:cNvPr id="10244" name="Segnaposto contenuto 1"/>
          <p:cNvSpPr>
            <a:spLocks noGrp="1"/>
          </p:cNvSpPr>
          <p:nvPr>
            <p:ph idx="1"/>
          </p:nvPr>
        </p:nvSpPr>
        <p:spPr>
          <a:xfrm>
            <a:off x="838200" y="2441575"/>
            <a:ext cx="7693025" cy="4083050"/>
          </a:xfrm>
        </p:spPr>
        <p:txBody>
          <a:bodyPr/>
          <a:lstStyle/>
          <a:p>
            <a:pPr marL="0" indent="0">
              <a:buFont typeface="Wingdings" charset="0"/>
              <a:buNone/>
            </a:pPr>
            <a:r>
              <a:rPr lang="it-IT" sz="2000" b="1" dirty="0">
                <a:latin typeface="Arial" charset="0"/>
                <a:ea typeface="MS PGothic" charset="0"/>
              </a:rPr>
              <a:t>TESTORI AERO SUPPLY PROJECT DEVELOPMENT </a:t>
            </a:r>
            <a:r>
              <a:rPr lang="it-IT" sz="2000" b="1" dirty="0" err="1">
                <a:latin typeface="Arial" charset="0"/>
                <a:ea typeface="MS PGothic" charset="0"/>
              </a:rPr>
              <a:t>cont’d</a:t>
            </a:r>
            <a:endParaRPr lang="it-IT" sz="2000" b="1" dirty="0">
              <a:latin typeface="Arial" charset="0"/>
              <a:ea typeface="MS PGothic" charset="0"/>
            </a:endParaRPr>
          </a:p>
          <a:p>
            <a:pPr marL="0" indent="0" algn="just">
              <a:buFont typeface="Wingdings" charset="0"/>
              <a:buNone/>
            </a:pPr>
            <a:endParaRPr lang="en-US" sz="1400" dirty="0">
              <a:latin typeface="Arial" charset="0"/>
              <a:ea typeface="MS PGothic" charset="0"/>
            </a:endParaRPr>
          </a:p>
          <a:p>
            <a:pPr marL="0" indent="0" algn="just">
              <a:buFont typeface="Wingdings" charset="0"/>
              <a:buNone/>
            </a:pPr>
            <a:r>
              <a:rPr lang="en-US" sz="1600" dirty="0">
                <a:latin typeface="Arial" charset="0"/>
                <a:ea typeface="MS PGothic" charset="0"/>
              </a:rPr>
              <a:t>TAS approach to the 16g multilayer non monolithic cushions replacement project has been developed in cooperation </a:t>
            </a:r>
            <a:r>
              <a:rPr lang="en-US" sz="1600" dirty="0" err="1">
                <a:latin typeface="Arial" charset="0"/>
                <a:ea typeface="MS PGothic" charset="0"/>
              </a:rPr>
              <a:t>Politecnico</a:t>
            </a:r>
            <a:r>
              <a:rPr lang="en-US" sz="1600" dirty="0">
                <a:latin typeface="Arial" charset="0"/>
                <a:ea typeface="MS PGothic" charset="0"/>
              </a:rPr>
              <a:t> of Milan and with the support of GEVEN, an Italian aircraft seat manufacturer.</a:t>
            </a:r>
          </a:p>
          <a:p>
            <a:pPr marL="0" indent="0" algn="just">
              <a:buFont typeface="Wingdings" charset="0"/>
              <a:buNone/>
            </a:pPr>
            <a:endParaRPr lang="en-US" sz="1600" dirty="0">
              <a:latin typeface="Arial" charset="0"/>
              <a:ea typeface="MS PGothic" charset="0"/>
            </a:endParaRPr>
          </a:p>
          <a:p>
            <a:pPr marL="0" indent="0" algn="just">
              <a:buFont typeface="Wingdings" charset="0"/>
              <a:buNone/>
            </a:pPr>
            <a:r>
              <a:rPr lang="en-US" sz="1600" dirty="0">
                <a:latin typeface="Arial" charset="0"/>
                <a:ea typeface="MS PGothic" charset="0"/>
              </a:rPr>
              <a:t>The project has been evaluated by a panel of experts appointed by the European Commission and has been accepted as innovative project eligible to receive a founding by the European Union.</a:t>
            </a:r>
          </a:p>
          <a:p>
            <a:pPr marL="0" indent="0" algn="just">
              <a:buFont typeface="Wingdings" charset="0"/>
              <a:buNone/>
            </a:pPr>
            <a:endParaRPr lang="en-US" sz="1600" dirty="0">
              <a:latin typeface="Arial" charset="0"/>
              <a:ea typeface="MS PGothic" charset="0"/>
            </a:endParaRPr>
          </a:p>
          <a:p>
            <a:pPr marL="0" indent="0" algn="just">
              <a:buFont typeface="Wingdings" charset="0"/>
              <a:buNone/>
            </a:pPr>
            <a:r>
              <a:rPr lang="en-US" sz="1600" dirty="0">
                <a:latin typeface="Arial" charset="0"/>
                <a:ea typeface="MS PGothic" charset="0"/>
              </a:rPr>
              <a:t>TAS and the European Commission have signed the grant agreement number 711347 on January 2016</a:t>
            </a:r>
            <a:r>
              <a:rPr lang="en-US" sz="1600" dirty="0" smtClean="0">
                <a:latin typeface="Arial" charset="0"/>
                <a:ea typeface="MS PGothic" charset="0"/>
              </a:rPr>
              <a:t>.</a:t>
            </a:r>
          </a:p>
          <a:p>
            <a:pPr marL="0" indent="0" algn="just">
              <a:buNone/>
            </a:pPr>
            <a:r>
              <a:rPr lang="en-US" sz="1600" dirty="0">
                <a:solidFill>
                  <a:srgbClr val="003366"/>
                </a:solidFill>
                <a:latin typeface="Arial" charset="0"/>
                <a:ea typeface="MS PGothic" charset="0"/>
              </a:rPr>
              <a:t>Subsequently, TAS has signed with EASA (European Aviation Safety Agency) a TAC  (Technical Advice Contract) to receive technical guidance during the project.</a:t>
            </a:r>
          </a:p>
          <a:p>
            <a:pPr marL="0" indent="0" algn="just">
              <a:buFont typeface="Wingdings" charset="0"/>
              <a:buNone/>
            </a:pPr>
            <a:endParaRPr lang="en-US" sz="1600" dirty="0">
              <a:latin typeface="Arial" charset="0"/>
              <a:ea typeface="MS PGothic" charset="0"/>
            </a:endParaRPr>
          </a:p>
          <a:p>
            <a:pPr marL="0" indent="0" algn="just">
              <a:buFont typeface="Wingdings" charset="0"/>
              <a:buNone/>
            </a:pPr>
            <a:endParaRPr lang="en-US" sz="1600" dirty="0">
              <a:latin typeface="Arial" charset="0"/>
              <a:ea typeface="MS PGothic" charset="0"/>
            </a:endParaRPr>
          </a:p>
        </p:txBody>
      </p:sp>
      <p:pic>
        <p:nvPicPr>
          <p:cNvPr id="1024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2175" y="217488"/>
            <a:ext cx="18891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olo 1"/>
          <p:cNvSpPr>
            <a:spLocks noGrp="1"/>
          </p:cNvSpPr>
          <p:nvPr>
            <p:ph type="title"/>
          </p:nvPr>
        </p:nvSpPr>
        <p:spPr/>
        <p:txBody>
          <a:bodyPr/>
          <a:lstStyle/>
          <a:p>
            <a:r>
              <a:rPr lang="it-IT" sz="2400">
                <a:latin typeface="Arial" charset="0"/>
                <a:ea typeface="MS PGothic" charset="0"/>
              </a:rPr>
              <a:t>TESTORI AERO SUPPLY </a:t>
            </a:r>
            <a:br>
              <a:rPr lang="it-IT" sz="2400">
                <a:latin typeface="Arial" charset="0"/>
                <a:ea typeface="MS PGothic" charset="0"/>
              </a:rPr>
            </a:br>
            <a:r>
              <a:rPr lang="it-IT" sz="2400">
                <a:latin typeface="Arial" charset="0"/>
                <a:ea typeface="MS PGothic" charset="0"/>
              </a:rPr>
              <a:t>“MULTILAYER 16g CUSHIONS REPLACEMENT“ PROJECT OVERVIEW</a:t>
            </a:r>
          </a:p>
        </p:txBody>
      </p:sp>
      <p:sp>
        <p:nvSpPr>
          <p:cNvPr id="11267" name="Segnaposto contenuto 2"/>
          <p:cNvSpPr>
            <a:spLocks noGrp="1"/>
          </p:cNvSpPr>
          <p:nvPr>
            <p:ph idx="1"/>
          </p:nvPr>
        </p:nvSpPr>
        <p:spPr>
          <a:xfrm>
            <a:off x="917575" y="2517775"/>
            <a:ext cx="7693025" cy="3724275"/>
          </a:xfrm>
        </p:spPr>
        <p:txBody>
          <a:bodyPr/>
          <a:lstStyle/>
          <a:p>
            <a:pPr marL="0" indent="0">
              <a:buFont typeface="Wingdings" charset="0"/>
              <a:buNone/>
            </a:pPr>
            <a:r>
              <a:rPr lang="en-US" sz="1800" b="1">
                <a:latin typeface="Arial" charset="0"/>
                <a:ea typeface="MS PGothic" charset="0"/>
              </a:rPr>
              <a:t>TESTORI AERO SUPPLY CERTIFICATION PROGRAM LIMITATIONS</a:t>
            </a:r>
            <a:endParaRPr lang="it-IT" sz="1800">
              <a:latin typeface="Arial" charset="0"/>
              <a:ea typeface="MS PGothic" charset="0"/>
            </a:endParaRPr>
          </a:p>
          <a:p>
            <a:pPr marL="0" indent="0">
              <a:buFont typeface="Wingdings" charset="0"/>
              <a:buNone/>
            </a:pPr>
            <a:endParaRPr lang="en-US" sz="1600">
              <a:latin typeface="Arial" charset="0"/>
              <a:ea typeface="MS PGothic" charset="0"/>
            </a:endParaRPr>
          </a:p>
          <a:p>
            <a:pPr marL="0" indent="0" algn="just">
              <a:buFont typeface="Wingdings" charset="0"/>
              <a:buNone/>
            </a:pPr>
            <a:endParaRPr lang="en-US" sz="1600">
              <a:latin typeface="Arial" charset="0"/>
              <a:ea typeface="MS PGothic" charset="0"/>
            </a:endParaRPr>
          </a:p>
          <a:p>
            <a:pPr marL="0" indent="0" algn="just">
              <a:buFont typeface="Wingdings" charset="0"/>
              <a:buNone/>
            </a:pPr>
            <a:r>
              <a:rPr lang="en-US" sz="1600">
                <a:latin typeface="Arial" charset="0"/>
                <a:ea typeface="MS PGothic" charset="0"/>
              </a:rPr>
              <a:t>TAS has decided, for the time being, to develop a means of compliance limited to economy class seats.</a:t>
            </a:r>
          </a:p>
          <a:p>
            <a:pPr marL="0" indent="0" algn="just">
              <a:buFont typeface="Wingdings" charset="0"/>
              <a:buNone/>
            </a:pPr>
            <a:endParaRPr lang="en-US" sz="1600">
              <a:latin typeface="Arial" charset="0"/>
              <a:ea typeface="MS PGothic" charset="0"/>
            </a:endParaRPr>
          </a:p>
          <a:p>
            <a:pPr marL="0" indent="0" algn="just">
              <a:buFont typeface="Wingdings" charset="0"/>
              <a:buNone/>
            </a:pPr>
            <a:endParaRPr lang="en-US" sz="1600">
              <a:latin typeface="Arial" charset="0"/>
              <a:ea typeface="MS PGothic" charset="0"/>
            </a:endParaRPr>
          </a:p>
          <a:p>
            <a:pPr marL="0" indent="0" algn="just">
              <a:buFont typeface="Wingdings" charset="0"/>
              <a:buNone/>
            </a:pPr>
            <a:r>
              <a:rPr lang="en-US" sz="1600">
                <a:latin typeface="Arial" charset="0"/>
                <a:ea typeface="MS PGothic" charset="0"/>
              </a:rPr>
              <a:t>The key point of TAS choice are mainly related to the fact that nowadays many E/C  seat cushions are monolithic and are offering limited comfort to the passengers.</a:t>
            </a:r>
          </a:p>
          <a:p>
            <a:pPr marL="0" indent="0" algn="just">
              <a:buFont typeface="Wingdings" charset="0"/>
              <a:buNone/>
            </a:pPr>
            <a:endParaRPr lang="it-IT" sz="1600">
              <a:latin typeface="Arial" charset="0"/>
              <a:ea typeface="MS PGothic" charset="0"/>
            </a:endParaRPr>
          </a:p>
          <a:p>
            <a:pPr marL="0" indent="0" algn="just">
              <a:buFont typeface="Wingdings" charset="0"/>
              <a:buNone/>
            </a:pPr>
            <a:endParaRPr lang="it-IT" sz="1600">
              <a:latin typeface="Arial" charset="0"/>
              <a:ea typeface="MS PGothic" charset="0"/>
            </a:endParaRPr>
          </a:p>
          <a:p>
            <a:pPr marL="0" indent="0" algn="just">
              <a:buFont typeface="Wingdings" charset="0"/>
              <a:buNone/>
            </a:pPr>
            <a:r>
              <a:rPr lang="en-US" sz="1600">
                <a:latin typeface="Arial" charset="0"/>
                <a:ea typeface="MS PGothic" charset="0"/>
              </a:rPr>
              <a:t>TAS is willing to offer to the E/C passengers more comfortable cushions even in high density E/C Class.</a:t>
            </a:r>
          </a:p>
          <a:p>
            <a:pPr marL="0" indent="0" algn="just">
              <a:buFont typeface="Wingdings" charset="0"/>
              <a:buNone/>
            </a:pPr>
            <a:endParaRPr lang="en-US" sz="1400">
              <a:latin typeface="Arial" charset="0"/>
              <a:ea typeface="MS PGothic" charset="0"/>
            </a:endParaRPr>
          </a:p>
        </p:txBody>
      </p:sp>
      <p:sp>
        <p:nvSpPr>
          <p:cNvPr id="11268" name="Segnaposto numero diapositiva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fld id="{457AE689-A2F7-2446-A657-20931ED097BA}" type="slidenum">
              <a:rPr lang="it-IT" sz="2600">
                <a:solidFill>
                  <a:schemeClr val="bg1"/>
                </a:solidFill>
              </a:rPr>
              <a:pPr/>
              <a:t>7</a:t>
            </a:fld>
            <a:endParaRPr lang="it-IT" sz="2600">
              <a:solidFill>
                <a:schemeClr val="bg1"/>
              </a:solidFill>
            </a:endParaRPr>
          </a:p>
        </p:txBody>
      </p:sp>
      <p:pic>
        <p:nvPicPr>
          <p:cNvPr id="1126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2175" y="217488"/>
            <a:ext cx="18891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Segnaposto contenuto 4" descr="Schermata 2016-09-01 alle 13.17.54.png"/>
          <p:cNvPicPr>
            <a:picLocks noGrp="1" noChangeAspect="1"/>
          </p:cNvPicPr>
          <p:nvPr>
            <p:ph idx="1"/>
          </p:nvPr>
        </p:nvPicPr>
        <p:blipFill>
          <a:blip r:embed="rId2">
            <a:extLst>
              <a:ext uri="{28A0092B-C50C-407E-A947-70E740481C1C}">
                <a14:useLocalDpi xmlns:a14="http://schemas.microsoft.com/office/drawing/2010/main" val="0"/>
              </a:ext>
            </a:extLst>
          </a:blip>
          <a:srcRect t="6892" b="6892"/>
          <a:stretch>
            <a:fillRect/>
          </a:stretch>
        </p:blipFill>
        <p:spPr>
          <a:xfrm>
            <a:off x="762000" y="3257550"/>
            <a:ext cx="5340350" cy="2586038"/>
          </a:xfrm>
        </p:spPr>
      </p:pic>
      <p:sp>
        <p:nvSpPr>
          <p:cNvPr id="12291" name="Titolo 1"/>
          <p:cNvSpPr>
            <a:spLocks noGrp="1"/>
          </p:cNvSpPr>
          <p:nvPr>
            <p:ph type="title"/>
          </p:nvPr>
        </p:nvSpPr>
        <p:spPr/>
        <p:txBody>
          <a:bodyPr/>
          <a:lstStyle/>
          <a:p>
            <a:r>
              <a:rPr lang="it-IT" sz="2400">
                <a:latin typeface="Arial" charset="0"/>
                <a:ea typeface="MS PGothic" charset="0"/>
              </a:rPr>
              <a:t>TESTORI AERO SUPPLY </a:t>
            </a:r>
            <a:br>
              <a:rPr lang="it-IT" sz="2400">
                <a:latin typeface="Arial" charset="0"/>
                <a:ea typeface="MS PGothic" charset="0"/>
              </a:rPr>
            </a:br>
            <a:r>
              <a:rPr lang="it-IT" sz="2400">
                <a:latin typeface="Arial" charset="0"/>
                <a:ea typeface="MS PGothic" charset="0"/>
              </a:rPr>
              <a:t>“MULTILAYER 16g CUSHIONS REPLACEMENT“ PROJECT OVERVIEW</a:t>
            </a:r>
          </a:p>
        </p:txBody>
      </p:sp>
      <p:sp>
        <p:nvSpPr>
          <p:cNvPr id="12292" name="Segnaposto numero diapositiva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fld id="{C7EEC1B7-7269-A64F-8409-EB77054063E9}" type="slidenum">
              <a:rPr lang="it-IT" sz="2600">
                <a:solidFill>
                  <a:schemeClr val="bg1"/>
                </a:solidFill>
              </a:rPr>
              <a:pPr/>
              <a:t>8</a:t>
            </a:fld>
            <a:endParaRPr lang="it-IT" sz="2600">
              <a:solidFill>
                <a:schemeClr val="bg1"/>
              </a:solidFill>
            </a:endParaRPr>
          </a:p>
        </p:txBody>
      </p:sp>
      <p:pic>
        <p:nvPicPr>
          <p:cNvPr id="1229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2175" y="217488"/>
            <a:ext cx="18891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Box 1"/>
          <p:cNvSpPr txBox="1">
            <a:spLocks noChangeArrowheads="1"/>
          </p:cNvSpPr>
          <p:nvPr/>
        </p:nvSpPr>
        <p:spPr bwMode="auto">
          <a:xfrm>
            <a:off x="5867400" y="2565400"/>
            <a:ext cx="3097213"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ea typeface="MS PGothic" charset="0"/>
                <a:cs typeface="MS PGothic" charset="0"/>
              </a:defRPr>
            </a:lvl1pPr>
            <a:lvl2pPr marL="742950" indent="-285750">
              <a:defRPr b="1">
                <a:solidFill>
                  <a:schemeClr val="tx1"/>
                </a:solidFill>
                <a:latin typeface="Arial" charset="0"/>
                <a:ea typeface="MS PGothic" charset="0"/>
                <a:cs typeface="MS PGothic" charset="0"/>
              </a:defRPr>
            </a:lvl2pPr>
            <a:lvl3pPr marL="1143000" indent="-228600">
              <a:defRPr b="1">
                <a:solidFill>
                  <a:schemeClr val="tx1"/>
                </a:solidFill>
                <a:latin typeface="Arial" charset="0"/>
                <a:ea typeface="MS PGothic" charset="0"/>
                <a:cs typeface="MS PGothic" charset="0"/>
              </a:defRPr>
            </a:lvl3pPr>
            <a:lvl4pPr marL="1600200" indent="-228600">
              <a:defRPr b="1">
                <a:solidFill>
                  <a:schemeClr val="tx1"/>
                </a:solidFill>
                <a:latin typeface="Arial" charset="0"/>
                <a:ea typeface="MS PGothic" charset="0"/>
                <a:cs typeface="MS PGothic" charset="0"/>
              </a:defRPr>
            </a:lvl4pPr>
            <a:lvl5pPr marL="2057400" indent="-228600">
              <a:defRPr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b="1">
                <a:solidFill>
                  <a:schemeClr val="tx1"/>
                </a:solidFill>
                <a:latin typeface="Arial" charset="0"/>
                <a:ea typeface="MS PGothic" charset="0"/>
                <a:cs typeface="MS PGothic" charset="0"/>
              </a:defRPr>
            </a:lvl9pPr>
          </a:lstStyle>
          <a:p>
            <a:pPr algn="just">
              <a:buFont typeface="Wingdings" charset="0"/>
              <a:buNone/>
            </a:pPr>
            <a:r>
              <a:rPr lang="en-US" b="0"/>
              <a:t>TAS has decided to utilize an E/C seat model “PIUMA” manufactured by GEVEN SPA.</a:t>
            </a:r>
          </a:p>
          <a:p>
            <a:pPr algn="just">
              <a:buFont typeface="Wingdings" charset="0"/>
              <a:buNone/>
            </a:pPr>
            <a:endParaRPr lang="en-US" b="0"/>
          </a:p>
          <a:p>
            <a:pPr algn="just"/>
            <a:r>
              <a:rPr lang="en-US" b="0"/>
              <a:t>The PIUMA has a quite conventional design with aluminum structure  and is already certified for installation on a wide range of large aeroplanes, such as ATR 42/72, Airbus A320 and A330, Boeing B737 NGs. </a:t>
            </a:r>
          </a:p>
          <a:p>
            <a:pPr algn="just">
              <a:buFont typeface="Wingdings" charset="0"/>
              <a:buNone/>
            </a:pPr>
            <a:endParaRPr lang="en-GB"/>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olo 1"/>
          <p:cNvSpPr>
            <a:spLocks noGrp="1"/>
          </p:cNvSpPr>
          <p:nvPr>
            <p:ph type="title"/>
          </p:nvPr>
        </p:nvSpPr>
        <p:spPr/>
        <p:txBody>
          <a:bodyPr/>
          <a:lstStyle/>
          <a:p>
            <a:r>
              <a:rPr lang="it-IT" sz="2400">
                <a:latin typeface="Arial" charset="0"/>
                <a:ea typeface="MS PGothic" charset="0"/>
              </a:rPr>
              <a:t>TESTORI AERO SUPPLY </a:t>
            </a:r>
            <a:br>
              <a:rPr lang="it-IT" sz="2400">
                <a:latin typeface="Arial" charset="0"/>
                <a:ea typeface="MS PGothic" charset="0"/>
              </a:rPr>
            </a:br>
            <a:r>
              <a:rPr lang="it-IT" sz="2400">
                <a:latin typeface="Arial" charset="0"/>
                <a:ea typeface="MS PGothic" charset="0"/>
              </a:rPr>
              <a:t>“MULTILAYER 16g CUSHIONS REPLACEMENT“ PROJECT OVERVIEW</a:t>
            </a:r>
          </a:p>
        </p:txBody>
      </p:sp>
      <p:sp>
        <p:nvSpPr>
          <p:cNvPr id="13315" name="Segnaposto contenuto 2"/>
          <p:cNvSpPr>
            <a:spLocks noGrp="1"/>
          </p:cNvSpPr>
          <p:nvPr>
            <p:ph idx="1"/>
          </p:nvPr>
        </p:nvSpPr>
        <p:spPr>
          <a:xfrm>
            <a:off x="838200" y="2362200"/>
            <a:ext cx="7693025" cy="4368800"/>
          </a:xfrm>
        </p:spPr>
        <p:txBody>
          <a:bodyPr/>
          <a:lstStyle/>
          <a:p>
            <a:pPr marL="0" indent="0">
              <a:buFont typeface="Wingdings" charset="0"/>
              <a:buNone/>
            </a:pPr>
            <a:r>
              <a:rPr lang="en-US" sz="1800" b="1" dirty="0">
                <a:latin typeface="Arial" charset="0"/>
                <a:ea typeface="MS PGothic" charset="0"/>
              </a:rPr>
              <a:t>SEAT CUSHION MATERIAL SELECTION CRITERIA</a:t>
            </a:r>
            <a:endParaRPr lang="it-IT" sz="1400" dirty="0">
              <a:latin typeface="Arial" charset="0"/>
              <a:ea typeface="MS PGothic" charset="0"/>
            </a:endParaRPr>
          </a:p>
          <a:p>
            <a:pPr marL="0" indent="0" algn="just">
              <a:buFont typeface="Wingdings" charset="0"/>
              <a:buNone/>
            </a:pPr>
            <a:endParaRPr lang="en-US" sz="800" dirty="0">
              <a:latin typeface="Arial" charset="0"/>
              <a:ea typeface="MS PGothic" charset="0"/>
            </a:endParaRPr>
          </a:p>
          <a:p>
            <a:pPr marL="0" indent="0">
              <a:buFont typeface="Wingdings" charset="0"/>
              <a:buNone/>
            </a:pPr>
            <a:r>
              <a:rPr lang="en-US" sz="1400" dirty="0">
                <a:latin typeface="Arial" charset="0"/>
                <a:ea typeface="MS PGothic" charset="0"/>
              </a:rPr>
              <a:t>For the project, TAS, based on its yearly experience in cushion manufacturing, has decided </a:t>
            </a:r>
          </a:p>
          <a:p>
            <a:pPr marL="0" indent="0">
              <a:buFont typeface="Wingdings" charset="0"/>
              <a:buNone/>
            </a:pPr>
            <a:r>
              <a:rPr lang="en-US" sz="1400" dirty="0">
                <a:latin typeface="Arial" charset="0"/>
                <a:ea typeface="MS PGothic" charset="0"/>
              </a:rPr>
              <a:t>to use graphite based foams of different density and having different indentation hardness:</a:t>
            </a:r>
          </a:p>
          <a:p>
            <a:pPr marL="0" indent="0" algn="just">
              <a:buFont typeface="Wingdings" charset="0"/>
              <a:buNone/>
            </a:pPr>
            <a:endParaRPr lang="it-IT" sz="800" dirty="0">
              <a:latin typeface="Arial" charset="0"/>
              <a:ea typeface="MS PGothic" charset="0"/>
            </a:endParaRPr>
          </a:p>
          <a:p>
            <a:pPr marL="0" indent="0" algn="just"/>
            <a:r>
              <a:rPr lang="en-US" sz="1400" b="1" dirty="0">
                <a:latin typeface="Arial" charset="0"/>
                <a:ea typeface="MS PGothic" charset="0"/>
              </a:rPr>
              <a:t>“Hard foams</a:t>
            </a:r>
            <a:r>
              <a:rPr lang="en-US" sz="1400" dirty="0">
                <a:latin typeface="Arial" charset="0"/>
                <a:ea typeface="MS PGothic" charset="0"/>
              </a:rPr>
              <a:t>” having a density of approx. 65-70 kg/m3, typically used as cushion lowest layer sustaining the loads at the contact with the seat pan. Normally these foams have an indentation hardness of 6 </a:t>
            </a:r>
            <a:r>
              <a:rPr lang="en-US" sz="1400" dirty="0" err="1">
                <a:latin typeface="Arial" charset="0"/>
                <a:ea typeface="MS PGothic" charset="0"/>
              </a:rPr>
              <a:t>kPa</a:t>
            </a:r>
            <a:r>
              <a:rPr lang="en-US" sz="1400" dirty="0">
                <a:latin typeface="Arial" charset="0"/>
                <a:ea typeface="MS PGothic" charset="0"/>
              </a:rPr>
              <a:t>. The percentage in volume of “hard foam” is typically 60-70%.</a:t>
            </a:r>
          </a:p>
          <a:p>
            <a:pPr marL="0" indent="0" algn="just">
              <a:buFont typeface="Wingdings" charset="0"/>
              <a:buNone/>
            </a:pPr>
            <a:endParaRPr lang="it-IT" sz="800" dirty="0">
              <a:latin typeface="Arial" charset="0"/>
              <a:ea typeface="MS PGothic" charset="0"/>
            </a:endParaRPr>
          </a:p>
          <a:p>
            <a:pPr marL="0" indent="0" algn="just">
              <a:buFont typeface="Wingdings" charset="0"/>
              <a:buNone/>
            </a:pPr>
            <a:endParaRPr lang="it-IT" sz="100" dirty="0">
              <a:latin typeface="Arial" charset="0"/>
              <a:ea typeface="MS PGothic" charset="0"/>
            </a:endParaRPr>
          </a:p>
          <a:p>
            <a:pPr marL="0" indent="0" algn="just"/>
            <a:r>
              <a:rPr lang="en-US" sz="1400" dirty="0">
                <a:latin typeface="Arial" charset="0"/>
                <a:ea typeface="MS PGothic" charset="0"/>
              </a:rPr>
              <a:t>“</a:t>
            </a:r>
            <a:r>
              <a:rPr lang="en-US" altLang="ja-JP" sz="1400" b="1" dirty="0">
                <a:latin typeface="Arial" charset="0"/>
                <a:ea typeface="MS PGothic" charset="0"/>
              </a:rPr>
              <a:t>Medium foams</a:t>
            </a:r>
            <a:r>
              <a:rPr lang="en-US" sz="1400" b="1" dirty="0">
                <a:latin typeface="Arial" charset="0"/>
                <a:ea typeface="MS PGothic" charset="0"/>
              </a:rPr>
              <a:t>”</a:t>
            </a:r>
            <a:r>
              <a:rPr lang="en-US" altLang="ja-JP" sz="1400" dirty="0">
                <a:latin typeface="Arial" charset="0"/>
                <a:ea typeface="MS PGothic" charset="0"/>
              </a:rPr>
              <a:t> having a density of approx. </a:t>
            </a:r>
            <a:r>
              <a:rPr lang="en-US" altLang="ja-JP" sz="1400" dirty="0" smtClean="0">
                <a:latin typeface="Arial" charset="0"/>
                <a:ea typeface="MS PGothic" charset="0"/>
              </a:rPr>
              <a:t>50-55 </a:t>
            </a:r>
            <a:r>
              <a:rPr lang="en-US" altLang="ja-JP" sz="1400" dirty="0">
                <a:latin typeface="Arial" charset="0"/>
                <a:ea typeface="MS PGothic" charset="0"/>
              </a:rPr>
              <a:t>kg/m3, typically used as intermediate layer between the seat cover and the hard layer in cushions with two layers (or directly above the “hard foam” layer in case of three layer cushions).</a:t>
            </a:r>
            <a:r>
              <a:rPr lang="it-IT" altLang="ja-JP" sz="1400" dirty="0">
                <a:latin typeface="Arial" charset="0"/>
                <a:ea typeface="MS PGothic" charset="0"/>
              </a:rPr>
              <a:t> </a:t>
            </a:r>
            <a:r>
              <a:rPr lang="en-US" altLang="ja-JP" sz="1400" dirty="0">
                <a:latin typeface="Arial" charset="0"/>
                <a:ea typeface="MS PGothic" charset="0"/>
              </a:rPr>
              <a:t>Normally these foams have an indentation hardness of 3-4 </a:t>
            </a:r>
            <a:r>
              <a:rPr lang="en-US" altLang="ja-JP" sz="1400" dirty="0" err="1">
                <a:latin typeface="Arial" charset="0"/>
                <a:ea typeface="MS PGothic" charset="0"/>
              </a:rPr>
              <a:t>kPa</a:t>
            </a:r>
            <a:r>
              <a:rPr lang="it-IT" altLang="ja-JP" sz="1400" dirty="0">
                <a:latin typeface="Arial" charset="0"/>
                <a:ea typeface="MS PGothic" charset="0"/>
              </a:rPr>
              <a:t>. </a:t>
            </a:r>
            <a:r>
              <a:rPr lang="en-US" sz="1400" dirty="0">
                <a:latin typeface="Arial" charset="0"/>
                <a:ea typeface="MS PGothic" charset="0"/>
              </a:rPr>
              <a:t>The percentage in volume of “medium foams” is typically 20-30%.</a:t>
            </a:r>
          </a:p>
          <a:p>
            <a:pPr marL="0" indent="0" algn="just">
              <a:buNone/>
            </a:pPr>
            <a:endParaRPr lang="en-US" sz="800" dirty="0">
              <a:latin typeface="Arial" charset="0"/>
              <a:ea typeface="MS PGothic" charset="0"/>
            </a:endParaRPr>
          </a:p>
          <a:p>
            <a:pPr marL="0" indent="0" algn="just"/>
            <a:r>
              <a:rPr lang="en-US" sz="1400" b="1" dirty="0">
                <a:latin typeface="Arial" charset="0"/>
                <a:ea typeface="MS PGothic" charset="0"/>
              </a:rPr>
              <a:t>“Soft foams” </a:t>
            </a:r>
            <a:r>
              <a:rPr lang="en-US" sz="1400" dirty="0">
                <a:latin typeface="Arial" charset="0"/>
                <a:ea typeface="MS PGothic" charset="0"/>
              </a:rPr>
              <a:t>having a density of approx. 45-55 kg/m3. The soft layer is located below the seat cover and is the first contact with the passenger. The aim of this foam is to improve passenger comfort and contribute to</a:t>
            </a:r>
            <a:r>
              <a:rPr lang="en-US" sz="1400" b="1" dirty="0">
                <a:latin typeface="Arial" charset="0"/>
                <a:ea typeface="MS PGothic" charset="0"/>
              </a:rPr>
              <a:t> Deep Vein Thrombosis (DVT)</a:t>
            </a:r>
            <a:r>
              <a:rPr lang="en-US" sz="1400" dirty="0">
                <a:latin typeface="Arial" charset="0"/>
                <a:ea typeface="MS PGothic" charset="0"/>
              </a:rPr>
              <a:t> prevention. The percentage in volume  of this layer is normally 10%.</a:t>
            </a:r>
            <a:endParaRPr lang="it-IT" sz="1400" dirty="0">
              <a:latin typeface="Arial" charset="0"/>
              <a:ea typeface="MS PGothic" charset="0"/>
            </a:endParaRPr>
          </a:p>
          <a:p>
            <a:pPr marL="0" indent="0" algn="just">
              <a:buFont typeface="Wingdings" charset="0"/>
              <a:buNone/>
            </a:pPr>
            <a:endParaRPr lang="it-IT" sz="1400" dirty="0">
              <a:latin typeface="Arial" charset="0"/>
              <a:ea typeface="MS PGothic" charset="0"/>
            </a:endParaRPr>
          </a:p>
          <a:p>
            <a:pPr marL="0" indent="0" algn="just">
              <a:buFont typeface="Wingdings" charset="0"/>
              <a:buNone/>
            </a:pPr>
            <a:endParaRPr lang="it-IT" sz="1400" dirty="0">
              <a:solidFill>
                <a:srgbClr val="FF0000"/>
              </a:solidFill>
              <a:latin typeface="Arial" charset="0"/>
              <a:ea typeface="MS PGothic" charset="0"/>
            </a:endParaRPr>
          </a:p>
          <a:p>
            <a:pPr marL="0" indent="0" algn="just">
              <a:buFont typeface="Wingdings" charset="0"/>
              <a:buNone/>
            </a:pPr>
            <a:endParaRPr lang="it-IT" dirty="0">
              <a:latin typeface="Arial" charset="0"/>
              <a:ea typeface="MS PGothic" charset="0"/>
            </a:endParaRPr>
          </a:p>
        </p:txBody>
      </p:sp>
      <p:sp>
        <p:nvSpPr>
          <p:cNvPr id="13316" name="Segnaposto numero diapositiva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a:solidFill>
                  <a:schemeClr val="tx1"/>
                </a:solidFill>
                <a:latin typeface="Arial" charset="0"/>
                <a:ea typeface="MS PGothic" charset="0"/>
                <a:cs typeface="MS PGothic" charset="0"/>
              </a:defRPr>
            </a:lvl4pPr>
            <a:lvl5pPr>
              <a:defRPr>
                <a:solidFill>
                  <a:schemeClr val="tx1"/>
                </a:solidFill>
                <a:latin typeface="Arial" charset="0"/>
                <a:ea typeface="MS PGothic" charset="0"/>
                <a:cs typeface="MS PGothic" charset="0"/>
              </a:defRPr>
            </a:lvl5pPr>
            <a:lvl6pPr eaLnBrk="0" hangingPunct="0">
              <a:buFont typeface="Wingdings" charset="0"/>
              <a:defRPr>
                <a:solidFill>
                  <a:schemeClr val="tx1"/>
                </a:solidFill>
                <a:latin typeface="Arial" charset="0"/>
                <a:ea typeface="MS PGothic" charset="0"/>
                <a:cs typeface="MS PGothic" charset="0"/>
              </a:defRPr>
            </a:lvl6pPr>
            <a:lvl7pPr eaLnBrk="0" hangingPunct="0">
              <a:buFont typeface="Wingdings" charset="0"/>
              <a:defRPr>
                <a:solidFill>
                  <a:schemeClr val="tx1"/>
                </a:solidFill>
                <a:latin typeface="Arial" charset="0"/>
                <a:ea typeface="MS PGothic" charset="0"/>
                <a:cs typeface="MS PGothic" charset="0"/>
              </a:defRPr>
            </a:lvl7pPr>
            <a:lvl8pPr eaLnBrk="0" hangingPunct="0">
              <a:buFont typeface="Wingdings" charset="0"/>
              <a:defRPr>
                <a:solidFill>
                  <a:schemeClr val="tx1"/>
                </a:solidFill>
                <a:latin typeface="Arial" charset="0"/>
                <a:ea typeface="MS PGothic" charset="0"/>
                <a:cs typeface="MS PGothic" charset="0"/>
              </a:defRPr>
            </a:lvl8pPr>
            <a:lvl9pPr eaLnBrk="0" hangingPunct="0">
              <a:buFont typeface="Wingdings" charset="0"/>
              <a:defRPr>
                <a:solidFill>
                  <a:schemeClr val="tx1"/>
                </a:solidFill>
                <a:latin typeface="Arial" charset="0"/>
                <a:ea typeface="MS PGothic" charset="0"/>
                <a:cs typeface="MS PGothic" charset="0"/>
              </a:defRPr>
            </a:lvl9pPr>
          </a:lstStyle>
          <a:p>
            <a:fld id="{4AB2761B-3DE7-E24E-A2A3-F41EC2E6ADA9}" type="slidenum">
              <a:rPr lang="it-IT" sz="2600">
                <a:solidFill>
                  <a:schemeClr val="bg1"/>
                </a:solidFill>
              </a:rPr>
              <a:pPr/>
              <a:t>9</a:t>
            </a:fld>
            <a:endParaRPr lang="it-IT" sz="2600">
              <a:solidFill>
                <a:schemeClr val="bg1"/>
              </a:solidFill>
            </a:endParaRPr>
          </a:p>
        </p:txBody>
      </p:sp>
      <p:pic>
        <p:nvPicPr>
          <p:cNvPr id="1331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2175" y="217488"/>
            <a:ext cx="18891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1">
  <a:themeElements>
    <a:clrScheme name="Impostazioni personalizzate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3A70F9"/>
      </a:accent6>
      <a:hlink>
        <a:srgbClr val="003366"/>
      </a:hlink>
      <a:folHlink>
        <a:srgbClr val="CC99FF"/>
      </a:folHlink>
    </a:clrScheme>
    <a:fontScheme name="Capsu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1" i="0" u="none" strike="noStrike" cap="none" normalizeH="0" baseline="0" smtClean="0">
            <a:ln>
              <a:noFill/>
            </a:ln>
            <a:solidFill>
              <a:schemeClr val="tx1"/>
            </a:solidFill>
            <a:effectLst/>
            <a:latin typeface="Arial" charset="0"/>
          </a:defRPr>
        </a:defPPr>
      </a:lstStyle>
    </a:lnDef>
  </a:objectDefaults>
  <a:extraClrSchemeLst>
    <a:extraClrScheme>
      <a:clrScheme name="Capsule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10825</TotalTime>
  <Words>2141</Words>
  <Application>Microsoft Macintosh PowerPoint</Application>
  <PresentationFormat>Presentazione su schermo (4:3)</PresentationFormat>
  <Paragraphs>274</Paragraphs>
  <Slides>29</Slides>
  <Notes>10</Notes>
  <HiddenSlides>0</HiddenSlides>
  <MMClips>2</MMClips>
  <ScaleCrop>false</ScaleCrop>
  <HeadingPairs>
    <vt:vector size="4" baseType="variant">
      <vt:variant>
        <vt:lpstr>Tema</vt:lpstr>
      </vt:variant>
      <vt:variant>
        <vt:i4>1</vt:i4>
      </vt:variant>
      <vt:variant>
        <vt:lpstr>Titoli diapositive</vt:lpstr>
      </vt:variant>
      <vt:variant>
        <vt:i4>29</vt:i4>
      </vt:variant>
    </vt:vector>
  </HeadingPairs>
  <TitlesOfParts>
    <vt:vector size="30" baseType="lpstr">
      <vt:lpstr>Tema1</vt:lpstr>
      <vt:lpstr>DEVELOPMENT OF A NEW METHOD FOR THE REPLACEMENT OF “MULTILAYER CUSHIONS”  ON DYNAMIC SEATS</vt:lpstr>
      <vt:lpstr>TESTORI AERO SUPPLY  “MULTILAYER 16g CUSHIONS REPLACEMENT“ PROJECT OVERVIEW</vt:lpstr>
      <vt:lpstr>TESTORI AERO SUPPLY  “MULTILAYER 16g CUSHIONS REPLACEMENT“ PROJECT OVERVIEW</vt:lpstr>
      <vt:lpstr>TESTORI AERO SUPPLY  “MULTILAYER 16g CUSHIONS REPLACEMENT“ PROJECT OVERVIEW</vt:lpstr>
      <vt:lpstr>TESTORI AERO SUPPLY  “MULTILAYER 16g CUSHIONS REPLACEMENT“ PROJECT OVERVIEW</vt:lpstr>
      <vt:lpstr>TESTORI AERO SUPPLY  “MULTILAYER 16g CUSHIONS REPLACEMENT“ PROJECT OVERVIEW</vt:lpstr>
      <vt:lpstr>TESTORI AERO SUPPLY  “MULTILAYER 16g CUSHIONS REPLACEMENT“ PROJECT OVERVIEW</vt:lpstr>
      <vt:lpstr>TESTORI AERO SUPPLY  “MULTILAYER 16g CUSHIONS REPLACEMENT“ PROJECT OVERVIEW</vt:lpstr>
      <vt:lpstr>TESTORI AERO SUPPLY  “MULTILAYER 16g CUSHIONS REPLACEMENT“ PROJECT OVERVIEW</vt:lpstr>
      <vt:lpstr>TESTORI AERO SUPPLY  “MULTILAYER 16g CUSHIONS REPLACEMENT“ PROJECT OVERVIEW</vt:lpstr>
      <vt:lpstr>TESTORI AERO SUPPLY  “MULTILAYER 16g CUSHIONS REPLACEMENT“ PROJECT OVERVIEW</vt:lpstr>
      <vt:lpstr>TESTORI AERO SUPPLY  “MULTILAYER 16g CUSHIONS REPLACEMENT“ PROJECT OVERVIEW</vt:lpstr>
      <vt:lpstr>TESTORI AERO SUPPLY  “MULTILAYER 16g CUSHIONS REPLACEMENT“ PROJECT OVERVIEW</vt:lpstr>
      <vt:lpstr>TESTORI AERO SUPPLY  “MULTILAYER 16g CUSHIONS REPLACEMENT“ PROJECT OVERVIEW</vt:lpstr>
      <vt:lpstr>TESTORI AERO SUPPLY  “MULTILAYER 16g CUSHIONS REPLACEMENT“ PROJECT OVERVIEW</vt:lpstr>
      <vt:lpstr>TESTORI AERO SUPPLY  “MULTILAYER 16g CUSHIONS REPLACEMENT“ PROJECT OVERVIEW</vt:lpstr>
      <vt:lpstr>TESTORI AERO SUPPLY  “MULTILAYER 16g CUSHIONS REPLACEMENT“ PROJECT OVERVIEW</vt:lpstr>
      <vt:lpstr>TESTORI AERO SUPPLY  “MULTILAYER 16g CUSHIONS REPLACEMENT“ PROJECT OVERVIEW</vt:lpstr>
      <vt:lpstr>TESTORI AERO SUPPLY  “MULTILAYER 16g CUSHIONS REPLACEMENT“ PROJECT OVERVIEW</vt:lpstr>
      <vt:lpstr>TESTORI AERO SUPPLY  “MULTILAYER 16g CUSHIONS REPLACEMENT“ PROJECT OVERVIEW</vt:lpstr>
      <vt:lpstr>TESTORI AERO SUPPLY  “MULTILAYER 16g CUSHIONS REPLACEMENT“ PROJECT OVERVIEW</vt:lpstr>
      <vt:lpstr>TESTORI AERO SUPPLY  “MULTILAYER 16g CUSHIONS REPLACEMENT“ PROJECT OVERVIEW</vt:lpstr>
      <vt:lpstr>TESTORI AERO SUPPLY  “MULTILAYER 16g CUSHIONS REPLACEMENT“ PROJECT OVERVIEW</vt:lpstr>
      <vt:lpstr>TESTORI AERO SUPPLY  “MULTILAYER 16g CUSHIONS REPLACEMENT“ PROJECT OVERVIEW</vt:lpstr>
      <vt:lpstr>TESTORI AERO SUPPLY  “MULTILAYER 16g CUSHIONS REPLACEMENT“ PROJECT OVERVIEW</vt:lpstr>
      <vt:lpstr>TESTORI AERO SUPPLY  “MULTILAYER 16g CUSHIONS REPLACEMENT“ PROJECT OVERVIEW</vt:lpstr>
      <vt:lpstr>TESTORI AERO SUPPLY  “MULTILAYER 16g CUSHIONS REPLACEMENT“ PROJECT OVERVIEW</vt:lpstr>
      <vt:lpstr>TESTORI AERO SUPPLY  “MULTILAYER 16g CUSHIONS REPLACEMENT“ PROJECT OVERVIEW</vt:lpstr>
      <vt:lpstr>TESTORI AERO SUPPLY  “MULTILAYER 16g CUSHIONS REPLACEMENT“ PROJECT OVERVIEW</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JMV ENGINEERING</dc:title>
  <dc:creator>andrea</dc:creator>
  <cp:lastModifiedBy>andrea</cp:lastModifiedBy>
  <cp:revision>432</cp:revision>
  <dcterms:created xsi:type="dcterms:W3CDTF">2009-11-29T14:05:55Z</dcterms:created>
  <dcterms:modified xsi:type="dcterms:W3CDTF">2016-10-25T15:32:19Z</dcterms:modified>
</cp:coreProperties>
</file>