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</p:sldMasterIdLst>
  <p:notesMasterIdLst>
    <p:notesMasterId r:id="rId34"/>
  </p:notesMasterIdLst>
  <p:handoutMasterIdLst>
    <p:handoutMasterId r:id="rId35"/>
  </p:handoutMasterIdLst>
  <p:sldIdLst>
    <p:sldId id="258" r:id="rId5"/>
    <p:sldId id="440" r:id="rId6"/>
    <p:sldId id="441" r:id="rId7"/>
    <p:sldId id="462" r:id="rId8"/>
    <p:sldId id="442" r:id="rId9"/>
    <p:sldId id="443" r:id="rId10"/>
    <p:sldId id="318" r:id="rId11"/>
    <p:sldId id="395" r:id="rId12"/>
    <p:sldId id="446" r:id="rId13"/>
    <p:sldId id="397" r:id="rId14"/>
    <p:sldId id="398" r:id="rId15"/>
    <p:sldId id="400" r:id="rId16"/>
    <p:sldId id="463" r:id="rId17"/>
    <p:sldId id="447" r:id="rId18"/>
    <p:sldId id="402" r:id="rId19"/>
    <p:sldId id="403" r:id="rId20"/>
    <p:sldId id="448" r:id="rId21"/>
    <p:sldId id="405" r:id="rId22"/>
    <p:sldId id="407" r:id="rId23"/>
    <p:sldId id="449" r:id="rId24"/>
    <p:sldId id="408" r:id="rId25"/>
    <p:sldId id="450" r:id="rId26"/>
    <p:sldId id="410" r:id="rId27"/>
    <p:sldId id="457" r:id="rId28"/>
    <p:sldId id="458" r:id="rId29"/>
    <p:sldId id="459" r:id="rId30"/>
    <p:sldId id="460" r:id="rId31"/>
    <p:sldId id="461" r:id="rId32"/>
    <p:sldId id="423" r:id="rId33"/>
  </p:sldIdLst>
  <p:sldSz cx="109728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FF0000"/>
    <a:srgbClr val="B43200"/>
    <a:srgbClr val="C8AA5A"/>
    <a:srgbClr val="CEB342"/>
    <a:srgbClr val="0000FF"/>
    <a:srgbClr val="B45000"/>
    <a:srgbClr val="C1A789"/>
    <a:srgbClr val="DC3200"/>
    <a:srgbClr val="B4A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89"/>
    <p:restoredTop sz="82418"/>
  </p:normalViewPr>
  <p:slideViewPr>
    <p:cSldViewPr>
      <p:cViewPr varScale="1">
        <p:scale>
          <a:sx n="77" d="100"/>
          <a:sy n="77" d="100"/>
        </p:scale>
        <p:origin x="-96" y="-312"/>
      </p:cViewPr>
      <p:guideLst>
        <p:guide orient="horz" pos="2160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294" y="-10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2623E6C5-347C-4A13-91B6-AC07221EDD2D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709DF43E-D47F-4C46-B795-A91836DB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52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475-FEC6-4C90-84FB-0A694C005129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1160463"/>
            <a:ext cx="50133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D0EA-803F-4E42-9D48-3BBE2357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7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258F0-BAA4-5E4C-80D8-C8ED15E62B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2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212080" y="2663826"/>
            <a:ext cx="4937760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>
                <a:solidFill>
                  <a:srgbClr val="68234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 userDrawn="1">
            <p:ph type="subTitle" idx="1"/>
          </p:nvPr>
        </p:nvSpPr>
        <p:spPr>
          <a:xfrm>
            <a:off x="5212080" y="4419600"/>
            <a:ext cx="4937760" cy="1752600"/>
          </a:xfrm>
          <a:prstGeom prst="rect">
            <a:avLst/>
          </a:prstGeom>
        </p:spPr>
        <p:txBody>
          <a:bodyPr/>
          <a:lstStyle>
            <a:lvl1pPr algn="l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768077" y="25708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FMGlobal.229-11(R)-w-box-dk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44752" y="2670048"/>
            <a:ext cx="2816352" cy="1984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62000"/>
            <a:ext cx="987552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8234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2057400"/>
            <a:ext cx="9875520" cy="3810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82341"/>
              </a:buClr>
              <a:buFont typeface="Wingdings" charset="2"/>
              <a:buChar char="§"/>
              <a:defRPr>
                <a:solidFill>
                  <a:srgbClr val="000000"/>
                </a:solidFill>
              </a:defRPr>
            </a:lvl1pPr>
            <a:lvl2pPr>
              <a:buClr>
                <a:srgbClr val="E77315"/>
              </a:buClr>
              <a:defRPr>
                <a:solidFill>
                  <a:srgbClr val="000000"/>
                </a:solidFill>
              </a:defRPr>
            </a:lvl2pPr>
            <a:lvl3pPr>
              <a:buClr>
                <a:srgbClr val="E77315"/>
              </a:buClr>
              <a:defRPr>
                <a:solidFill>
                  <a:srgbClr val="000000"/>
                </a:solidFill>
              </a:defRPr>
            </a:lvl3pPr>
            <a:lvl4pPr>
              <a:buClr>
                <a:srgbClr val="E77315"/>
              </a:buClr>
              <a:defRPr>
                <a:solidFill>
                  <a:srgbClr val="000000"/>
                </a:solidFill>
              </a:defRPr>
            </a:lvl4pPr>
            <a:lvl5pPr>
              <a:buClr>
                <a:srgbClr val="E77315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62000"/>
            <a:ext cx="987552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8234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2057400"/>
            <a:ext cx="4846320" cy="38862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82341"/>
              </a:buClr>
              <a:buFont typeface="Wingdings" charset="2"/>
              <a:buChar char="§"/>
              <a:defRPr sz="2800">
                <a:solidFill>
                  <a:srgbClr val="000000"/>
                </a:solidFill>
              </a:defRPr>
            </a:lvl1pPr>
            <a:lvl2pPr>
              <a:buClr>
                <a:srgbClr val="E77315"/>
              </a:buClr>
              <a:defRPr sz="2400">
                <a:solidFill>
                  <a:srgbClr val="000000"/>
                </a:solidFill>
              </a:defRPr>
            </a:lvl2pPr>
            <a:lvl3pPr>
              <a:buClr>
                <a:srgbClr val="E77315"/>
              </a:buClr>
              <a:defRPr sz="2000">
                <a:solidFill>
                  <a:srgbClr val="000000"/>
                </a:solidFill>
              </a:defRPr>
            </a:lvl3pPr>
            <a:lvl4pPr>
              <a:buClr>
                <a:srgbClr val="E77315"/>
              </a:buClr>
              <a:defRPr sz="1800">
                <a:solidFill>
                  <a:srgbClr val="000000"/>
                </a:solidFill>
              </a:defRPr>
            </a:lvl4pPr>
            <a:lvl5pPr>
              <a:buClr>
                <a:srgbClr val="E77315"/>
              </a:buCl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2057400"/>
            <a:ext cx="4846320" cy="38862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82341"/>
              </a:buClr>
              <a:buFont typeface="Wingdings" charset="2"/>
              <a:buChar char="§"/>
              <a:defRPr sz="2800">
                <a:solidFill>
                  <a:srgbClr val="000000"/>
                </a:solidFill>
              </a:defRPr>
            </a:lvl1pPr>
            <a:lvl2pPr>
              <a:buClr>
                <a:srgbClr val="E77315"/>
              </a:buClr>
              <a:defRPr sz="2400">
                <a:solidFill>
                  <a:srgbClr val="000000"/>
                </a:solidFill>
              </a:defRPr>
            </a:lvl2pPr>
            <a:lvl3pPr>
              <a:buClr>
                <a:srgbClr val="E77315"/>
              </a:buClr>
              <a:defRPr sz="2000">
                <a:solidFill>
                  <a:srgbClr val="000000"/>
                </a:solidFill>
              </a:defRPr>
            </a:lvl3pPr>
            <a:lvl4pPr>
              <a:buClr>
                <a:srgbClr val="E77315"/>
              </a:buClr>
              <a:defRPr sz="1800">
                <a:solidFill>
                  <a:srgbClr val="000000"/>
                </a:solidFill>
              </a:defRPr>
            </a:lvl4pPr>
            <a:lvl5pPr>
              <a:buClr>
                <a:srgbClr val="E77315"/>
              </a:buCl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62000"/>
            <a:ext cx="987552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8234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549275" y="758952"/>
            <a:ext cx="98742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49275" y="2057400"/>
            <a:ext cx="9874250" cy="3813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048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82341"/>
                </a:solidFill>
              </a:rPr>
              <a:t>FM Global</a:t>
            </a:r>
            <a:endParaRPr lang="en-US" sz="2000" dirty="0">
              <a:solidFill>
                <a:srgbClr val="68234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2000"/>
            <a:ext cx="109728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914400"/>
            <a:ext cx="10972800" cy="0"/>
          </a:xfrm>
          <a:prstGeom prst="line">
            <a:avLst/>
          </a:prstGeom>
          <a:ln w="101600">
            <a:solidFill>
              <a:srgbClr val="68234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" y="0"/>
            <a:ext cx="0" cy="6858000"/>
          </a:xfrm>
          <a:prstGeom prst="line">
            <a:avLst/>
          </a:prstGeom>
          <a:ln w="53975">
            <a:solidFill>
              <a:srgbClr val="E77315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2" r:id="rId2"/>
    <p:sldLayoutId id="2147483704" r:id="rId3"/>
    <p:sldLayoutId id="2147483706" r:id="rId4"/>
    <p:sldLayoutId id="2147483707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68234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82341"/>
        </a:buClr>
        <a:buFont typeface="Wingdings" charset="2"/>
        <a:buChar char="§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77315"/>
        </a:buClr>
        <a:buFont typeface="Arial" pitchFamily="34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77315"/>
        </a:buClr>
        <a:buFont typeface="Arial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77315"/>
        </a:buClr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77315"/>
        </a:buClr>
        <a:buFont typeface="Arial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3.emf"/><Relationship Id="rId18" Type="http://schemas.openxmlformats.org/officeDocument/2006/relationships/oleObject" Target="../embeddings/oleObject14.bin"/><Relationship Id="rId3" Type="http://schemas.openxmlformats.org/officeDocument/2006/relationships/oleObject" Target="../embeddings/oleObject7.bin"/><Relationship Id="rId21" Type="http://schemas.openxmlformats.org/officeDocument/2006/relationships/image" Target="../media/image32.wmf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29.wmf"/><Relationship Id="rId10" Type="http://schemas.openxmlformats.org/officeDocument/2006/relationships/image" Target="../media/image27.wmf"/><Relationship Id="rId19" Type="http://schemas.openxmlformats.org/officeDocument/2006/relationships/image" Target="../media/image31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1905000"/>
            <a:ext cx="6553200" cy="1470025"/>
          </a:xfrm>
        </p:spPr>
        <p:txBody>
          <a:bodyPr>
            <a:noAutofit/>
          </a:bodyPr>
          <a:lstStyle/>
          <a:p>
            <a:r>
              <a:rPr lang="en-US" sz="3000" dirty="0" smtClean="0"/>
              <a:t>FireFOAM Modeling of Water Mist for Suppression of Compartment Fires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440936" y="3886200"/>
            <a:ext cx="6531864" cy="2286000"/>
          </a:xfrm>
        </p:spPr>
        <p:txBody>
          <a:bodyPr wrap="square">
            <a:normAutofit/>
          </a:bodyPr>
          <a:lstStyle/>
          <a:p>
            <a:r>
              <a:rPr lang="en-US" sz="2000" dirty="0" smtClean="0"/>
              <a:t>N. Ren, H.Z. Yu, K.V. Meredith</a:t>
            </a:r>
            <a:r>
              <a:rPr lang="en-US" sz="2000" dirty="0"/>
              <a:t> </a:t>
            </a:r>
            <a:r>
              <a:rPr lang="en-US" sz="2000" dirty="0" smtClean="0"/>
              <a:t>and Y. Wang</a:t>
            </a:r>
          </a:p>
          <a:p>
            <a:endParaRPr lang="en-US" sz="2000" dirty="0"/>
          </a:p>
          <a:p>
            <a:r>
              <a:rPr lang="en-US" sz="2000" dirty="0" smtClean="0"/>
              <a:t>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Triennial International Fire and Cabin Safety </a:t>
            </a:r>
          </a:p>
          <a:p>
            <a:r>
              <a:rPr lang="en-US" sz="2000" dirty="0" smtClean="0"/>
              <a:t>Research Conference</a:t>
            </a:r>
          </a:p>
          <a:p>
            <a:r>
              <a:rPr lang="en-US" sz="2000" dirty="0"/>
              <a:t>Oct. </a:t>
            </a:r>
            <a:r>
              <a:rPr lang="en-US" sz="2000" dirty="0" smtClean="0"/>
              <a:t>24-27, Atlantic City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Sub-grid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Strain rate</a:t>
            </a:r>
          </a:p>
          <a:p>
            <a:pPr lvl="1"/>
            <a:r>
              <a:rPr lang="en-US" sz="2400" dirty="0" smtClean="0"/>
              <a:t>Turbulent mixing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Eddy spectrum and cascade</a:t>
            </a:r>
          </a:p>
          <a:p>
            <a:pPr lvl="2"/>
            <a:r>
              <a:rPr lang="en-US" sz="2000" dirty="0" smtClean="0"/>
              <a:t>H.Z. Yu</a:t>
            </a:r>
          </a:p>
          <a:p>
            <a:pPr lvl="2"/>
            <a:endParaRPr lang="en-US" sz="2000" dirty="0" smtClean="0"/>
          </a:p>
          <a:p>
            <a:r>
              <a:rPr lang="en-US" dirty="0" smtClean="0"/>
              <a:t>Flame temperature</a:t>
            </a:r>
          </a:p>
          <a:p>
            <a:pPr lvl="1"/>
            <a:r>
              <a:rPr lang="en-US" sz="2400" dirty="0" smtClean="0"/>
              <a:t>Energy balance on flame sheet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58231"/>
              </p:ext>
            </p:extLst>
          </p:nvPr>
        </p:nvGraphicFramePr>
        <p:xfrm>
          <a:off x="4762023" y="2872707"/>
          <a:ext cx="1637589" cy="704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85" name="Equation" r:id="rId3" imgW="1091726" imgH="469696" progId="Equation.3">
                  <p:embed/>
                </p:oleObj>
              </mc:Choice>
              <mc:Fallback>
                <p:oleObj name="Equation" r:id="rId3" imgW="1091726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023" y="2872707"/>
                        <a:ext cx="1637589" cy="7045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239000" y="2095625"/>
            <a:ext cx="2988482" cy="2679061"/>
            <a:chOff x="7278571" y="1816739"/>
            <a:chExt cx="2988482" cy="2679061"/>
          </a:xfrm>
        </p:grpSpPr>
        <p:sp>
          <p:nvSpPr>
            <p:cNvPr id="11" name="Rectangle 10"/>
            <p:cNvSpPr/>
            <p:nvPr/>
          </p:nvSpPr>
          <p:spPr>
            <a:xfrm>
              <a:off x="7278571" y="1816739"/>
              <a:ext cx="2988482" cy="2679061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954036" y="1835789"/>
              <a:ext cx="686735" cy="2638425"/>
            </a:xfrm>
            <a:custGeom>
              <a:avLst/>
              <a:gdLst>
                <a:gd name="connsiteX0" fmla="*/ 142875 w 686735"/>
                <a:gd name="connsiteY0" fmla="*/ 0 h 2638425"/>
                <a:gd name="connsiteX1" fmla="*/ 95250 w 686735"/>
                <a:gd name="connsiteY1" fmla="*/ 38100 h 2638425"/>
                <a:gd name="connsiteX2" fmla="*/ 38100 w 686735"/>
                <a:gd name="connsiteY2" fmla="*/ 95250 h 2638425"/>
                <a:gd name="connsiteX3" fmla="*/ 28575 w 686735"/>
                <a:gd name="connsiteY3" fmla="*/ 123825 h 2638425"/>
                <a:gd name="connsiteX4" fmla="*/ 0 w 686735"/>
                <a:gd name="connsiteY4" fmla="*/ 180975 h 2638425"/>
                <a:gd name="connsiteX5" fmla="*/ 9525 w 686735"/>
                <a:gd name="connsiteY5" fmla="*/ 381000 h 2638425"/>
                <a:gd name="connsiteX6" fmla="*/ 28575 w 686735"/>
                <a:gd name="connsiteY6" fmla="*/ 438150 h 2638425"/>
                <a:gd name="connsiteX7" fmla="*/ 76200 w 686735"/>
                <a:gd name="connsiteY7" fmla="*/ 523875 h 2638425"/>
                <a:gd name="connsiteX8" fmla="*/ 95250 w 686735"/>
                <a:gd name="connsiteY8" fmla="*/ 552450 h 2638425"/>
                <a:gd name="connsiteX9" fmla="*/ 123825 w 686735"/>
                <a:gd name="connsiteY9" fmla="*/ 571500 h 2638425"/>
                <a:gd name="connsiteX10" fmla="*/ 142875 w 686735"/>
                <a:gd name="connsiteY10" fmla="*/ 600075 h 2638425"/>
                <a:gd name="connsiteX11" fmla="*/ 180975 w 686735"/>
                <a:gd name="connsiteY11" fmla="*/ 666750 h 2638425"/>
                <a:gd name="connsiteX12" fmla="*/ 209550 w 686735"/>
                <a:gd name="connsiteY12" fmla="*/ 685800 h 2638425"/>
                <a:gd name="connsiteX13" fmla="*/ 228600 w 686735"/>
                <a:gd name="connsiteY13" fmla="*/ 714375 h 2638425"/>
                <a:gd name="connsiteX14" fmla="*/ 266700 w 686735"/>
                <a:gd name="connsiteY14" fmla="*/ 790575 h 2638425"/>
                <a:gd name="connsiteX15" fmla="*/ 295275 w 686735"/>
                <a:gd name="connsiteY15" fmla="*/ 819150 h 2638425"/>
                <a:gd name="connsiteX16" fmla="*/ 314325 w 686735"/>
                <a:gd name="connsiteY16" fmla="*/ 857250 h 2638425"/>
                <a:gd name="connsiteX17" fmla="*/ 333375 w 686735"/>
                <a:gd name="connsiteY17" fmla="*/ 885825 h 2638425"/>
                <a:gd name="connsiteX18" fmla="*/ 342900 w 686735"/>
                <a:gd name="connsiteY18" fmla="*/ 923925 h 2638425"/>
                <a:gd name="connsiteX19" fmla="*/ 371475 w 686735"/>
                <a:gd name="connsiteY19" fmla="*/ 1000125 h 2638425"/>
                <a:gd name="connsiteX20" fmla="*/ 323850 w 686735"/>
                <a:gd name="connsiteY20" fmla="*/ 1123950 h 2638425"/>
                <a:gd name="connsiteX21" fmla="*/ 266700 w 686735"/>
                <a:gd name="connsiteY21" fmla="*/ 1162050 h 2638425"/>
                <a:gd name="connsiteX22" fmla="*/ 238125 w 686735"/>
                <a:gd name="connsiteY22" fmla="*/ 1181100 h 2638425"/>
                <a:gd name="connsiteX23" fmla="*/ 200025 w 686735"/>
                <a:gd name="connsiteY23" fmla="*/ 1238250 h 2638425"/>
                <a:gd name="connsiteX24" fmla="*/ 142875 w 686735"/>
                <a:gd name="connsiteY24" fmla="*/ 1295400 h 2638425"/>
                <a:gd name="connsiteX25" fmla="*/ 114300 w 686735"/>
                <a:gd name="connsiteY25" fmla="*/ 1323975 h 2638425"/>
                <a:gd name="connsiteX26" fmla="*/ 95250 w 686735"/>
                <a:gd name="connsiteY26" fmla="*/ 1352550 h 2638425"/>
                <a:gd name="connsiteX27" fmla="*/ 76200 w 686735"/>
                <a:gd name="connsiteY27" fmla="*/ 1409700 h 2638425"/>
                <a:gd name="connsiteX28" fmla="*/ 95250 w 686735"/>
                <a:gd name="connsiteY28" fmla="*/ 1514475 h 2638425"/>
                <a:gd name="connsiteX29" fmla="*/ 114300 w 686735"/>
                <a:gd name="connsiteY29" fmla="*/ 1543050 h 2638425"/>
                <a:gd name="connsiteX30" fmla="*/ 142875 w 686735"/>
                <a:gd name="connsiteY30" fmla="*/ 1562100 h 2638425"/>
                <a:gd name="connsiteX31" fmla="*/ 171450 w 686735"/>
                <a:gd name="connsiteY31" fmla="*/ 1590675 h 2638425"/>
                <a:gd name="connsiteX32" fmla="*/ 228600 w 686735"/>
                <a:gd name="connsiteY32" fmla="*/ 1628775 h 2638425"/>
                <a:gd name="connsiteX33" fmla="*/ 276225 w 686735"/>
                <a:gd name="connsiteY33" fmla="*/ 1666875 h 2638425"/>
                <a:gd name="connsiteX34" fmla="*/ 314325 w 686735"/>
                <a:gd name="connsiteY34" fmla="*/ 1704975 h 2638425"/>
                <a:gd name="connsiteX35" fmla="*/ 381000 w 686735"/>
                <a:gd name="connsiteY35" fmla="*/ 1733550 h 2638425"/>
                <a:gd name="connsiteX36" fmla="*/ 409575 w 686735"/>
                <a:gd name="connsiteY36" fmla="*/ 1752600 h 2638425"/>
                <a:gd name="connsiteX37" fmla="*/ 438150 w 686735"/>
                <a:gd name="connsiteY37" fmla="*/ 1781175 h 2638425"/>
                <a:gd name="connsiteX38" fmla="*/ 523875 w 686735"/>
                <a:gd name="connsiteY38" fmla="*/ 1857375 h 2638425"/>
                <a:gd name="connsiteX39" fmla="*/ 571500 w 686735"/>
                <a:gd name="connsiteY39" fmla="*/ 1905000 h 2638425"/>
                <a:gd name="connsiteX40" fmla="*/ 600075 w 686735"/>
                <a:gd name="connsiteY40" fmla="*/ 1962150 h 2638425"/>
                <a:gd name="connsiteX41" fmla="*/ 590550 w 686735"/>
                <a:gd name="connsiteY41" fmla="*/ 2009775 h 2638425"/>
                <a:gd name="connsiteX42" fmla="*/ 514350 w 686735"/>
                <a:gd name="connsiteY42" fmla="*/ 2095500 h 2638425"/>
                <a:gd name="connsiteX43" fmla="*/ 447675 w 686735"/>
                <a:gd name="connsiteY43" fmla="*/ 2181225 h 2638425"/>
                <a:gd name="connsiteX44" fmla="*/ 438150 w 686735"/>
                <a:gd name="connsiteY44" fmla="*/ 2209800 h 2638425"/>
                <a:gd name="connsiteX45" fmla="*/ 447675 w 686735"/>
                <a:gd name="connsiteY45" fmla="*/ 2276475 h 2638425"/>
                <a:gd name="connsiteX46" fmla="*/ 457200 w 686735"/>
                <a:gd name="connsiteY46" fmla="*/ 2305050 h 2638425"/>
                <a:gd name="connsiteX47" fmla="*/ 514350 w 686735"/>
                <a:gd name="connsiteY47" fmla="*/ 2343150 h 2638425"/>
                <a:gd name="connsiteX48" fmla="*/ 542925 w 686735"/>
                <a:gd name="connsiteY48" fmla="*/ 2371725 h 2638425"/>
                <a:gd name="connsiteX49" fmla="*/ 581025 w 686735"/>
                <a:gd name="connsiteY49" fmla="*/ 2409825 h 2638425"/>
                <a:gd name="connsiteX50" fmla="*/ 619125 w 686735"/>
                <a:gd name="connsiteY50" fmla="*/ 2466975 h 2638425"/>
                <a:gd name="connsiteX51" fmla="*/ 657225 w 686735"/>
                <a:gd name="connsiteY51" fmla="*/ 2524125 h 2638425"/>
                <a:gd name="connsiteX52" fmla="*/ 685800 w 686735"/>
                <a:gd name="connsiteY52" fmla="*/ 2581275 h 2638425"/>
                <a:gd name="connsiteX53" fmla="*/ 685800 w 686735"/>
                <a:gd name="connsiteY53" fmla="*/ 2638425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86735" h="2638425">
                  <a:moveTo>
                    <a:pt x="142875" y="0"/>
                  </a:moveTo>
                  <a:cubicBezTo>
                    <a:pt x="127000" y="12700"/>
                    <a:pt x="110293" y="24425"/>
                    <a:pt x="95250" y="38100"/>
                  </a:cubicBezTo>
                  <a:cubicBezTo>
                    <a:pt x="75315" y="56222"/>
                    <a:pt x="38100" y="95250"/>
                    <a:pt x="38100" y="95250"/>
                  </a:cubicBezTo>
                  <a:cubicBezTo>
                    <a:pt x="34925" y="104775"/>
                    <a:pt x="33065" y="114845"/>
                    <a:pt x="28575" y="123825"/>
                  </a:cubicBezTo>
                  <a:cubicBezTo>
                    <a:pt x="-8354" y="197683"/>
                    <a:pt x="23941" y="109151"/>
                    <a:pt x="0" y="180975"/>
                  </a:cubicBezTo>
                  <a:cubicBezTo>
                    <a:pt x="3175" y="247650"/>
                    <a:pt x="2154" y="314658"/>
                    <a:pt x="9525" y="381000"/>
                  </a:cubicBezTo>
                  <a:cubicBezTo>
                    <a:pt x="11743" y="400958"/>
                    <a:pt x="22225" y="419100"/>
                    <a:pt x="28575" y="438150"/>
                  </a:cubicBezTo>
                  <a:cubicBezTo>
                    <a:pt x="45340" y="488445"/>
                    <a:pt x="32531" y="458371"/>
                    <a:pt x="76200" y="523875"/>
                  </a:cubicBezTo>
                  <a:cubicBezTo>
                    <a:pt x="82550" y="533400"/>
                    <a:pt x="85725" y="546100"/>
                    <a:pt x="95250" y="552450"/>
                  </a:cubicBezTo>
                  <a:lnTo>
                    <a:pt x="123825" y="571500"/>
                  </a:lnTo>
                  <a:cubicBezTo>
                    <a:pt x="130175" y="581025"/>
                    <a:pt x="137195" y="590136"/>
                    <a:pt x="142875" y="600075"/>
                  </a:cubicBezTo>
                  <a:cubicBezTo>
                    <a:pt x="152836" y="617506"/>
                    <a:pt x="165504" y="651279"/>
                    <a:pt x="180975" y="666750"/>
                  </a:cubicBezTo>
                  <a:cubicBezTo>
                    <a:pt x="189070" y="674845"/>
                    <a:pt x="200025" y="679450"/>
                    <a:pt x="209550" y="685800"/>
                  </a:cubicBezTo>
                  <a:cubicBezTo>
                    <a:pt x="215900" y="695325"/>
                    <a:pt x="223118" y="704325"/>
                    <a:pt x="228600" y="714375"/>
                  </a:cubicBezTo>
                  <a:cubicBezTo>
                    <a:pt x="242198" y="739306"/>
                    <a:pt x="246620" y="770495"/>
                    <a:pt x="266700" y="790575"/>
                  </a:cubicBezTo>
                  <a:cubicBezTo>
                    <a:pt x="276225" y="800100"/>
                    <a:pt x="287445" y="808189"/>
                    <a:pt x="295275" y="819150"/>
                  </a:cubicBezTo>
                  <a:cubicBezTo>
                    <a:pt x="303528" y="830704"/>
                    <a:pt x="307280" y="844922"/>
                    <a:pt x="314325" y="857250"/>
                  </a:cubicBezTo>
                  <a:cubicBezTo>
                    <a:pt x="320005" y="867189"/>
                    <a:pt x="327025" y="876300"/>
                    <a:pt x="333375" y="885825"/>
                  </a:cubicBezTo>
                  <a:cubicBezTo>
                    <a:pt x="336550" y="898525"/>
                    <a:pt x="338303" y="911668"/>
                    <a:pt x="342900" y="923925"/>
                  </a:cubicBezTo>
                  <a:cubicBezTo>
                    <a:pt x="380257" y="1023543"/>
                    <a:pt x="347026" y="902328"/>
                    <a:pt x="371475" y="1000125"/>
                  </a:cubicBezTo>
                  <a:cubicBezTo>
                    <a:pt x="365235" y="1043807"/>
                    <a:pt x="367752" y="1094682"/>
                    <a:pt x="323850" y="1123950"/>
                  </a:cubicBezTo>
                  <a:lnTo>
                    <a:pt x="266700" y="1162050"/>
                  </a:lnTo>
                  <a:lnTo>
                    <a:pt x="238125" y="1181100"/>
                  </a:lnTo>
                  <a:cubicBezTo>
                    <a:pt x="225425" y="1200150"/>
                    <a:pt x="216214" y="1222061"/>
                    <a:pt x="200025" y="1238250"/>
                  </a:cubicBezTo>
                  <a:lnTo>
                    <a:pt x="142875" y="1295400"/>
                  </a:lnTo>
                  <a:cubicBezTo>
                    <a:pt x="133350" y="1304925"/>
                    <a:pt x="121772" y="1312767"/>
                    <a:pt x="114300" y="1323975"/>
                  </a:cubicBezTo>
                  <a:cubicBezTo>
                    <a:pt x="107950" y="1333500"/>
                    <a:pt x="99899" y="1342089"/>
                    <a:pt x="95250" y="1352550"/>
                  </a:cubicBezTo>
                  <a:cubicBezTo>
                    <a:pt x="87095" y="1370900"/>
                    <a:pt x="76200" y="1409700"/>
                    <a:pt x="76200" y="1409700"/>
                  </a:cubicBezTo>
                  <a:cubicBezTo>
                    <a:pt x="79483" y="1435967"/>
                    <a:pt x="80567" y="1485109"/>
                    <a:pt x="95250" y="1514475"/>
                  </a:cubicBezTo>
                  <a:cubicBezTo>
                    <a:pt x="100370" y="1524714"/>
                    <a:pt x="106205" y="1534955"/>
                    <a:pt x="114300" y="1543050"/>
                  </a:cubicBezTo>
                  <a:cubicBezTo>
                    <a:pt x="122395" y="1551145"/>
                    <a:pt x="134081" y="1554771"/>
                    <a:pt x="142875" y="1562100"/>
                  </a:cubicBezTo>
                  <a:cubicBezTo>
                    <a:pt x="153223" y="1570724"/>
                    <a:pt x="160817" y="1582405"/>
                    <a:pt x="171450" y="1590675"/>
                  </a:cubicBezTo>
                  <a:cubicBezTo>
                    <a:pt x="189522" y="1604731"/>
                    <a:pt x="228600" y="1628775"/>
                    <a:pt x="228600" y="1628775"/>
                  </a:cubicBezTo>
                  <a:cubicBezTo>
                    <a:pt x="275020" y="1698404"/>
                    <a:pt x="217670" y="1625050"/>
                    <a:pt x="276225" y="1666875"/>
                  </a:cubicBezTo>
                  <a:cubicBezTo>
                    <a:pt x="290840" y="1677314"/>
                    <a:pt x="299957" y="1694199"/>
                    <a:pt x="314325" y="1704975"/>
                  </a:cubicBezTo>
                  <a:cubicBezTo>
                    <a:pt x="353966" y="1734706"/>
                    <a:pt x="344215" y="1715158"/>
                    <a:pt x="381000" y="1733550"/>
                  </a:cubicBezTo>
                  <a:cubicBezTo>
                    <a:pt x="391239" y="1738670"/>
                    <a:pt x="400781" y="1745271"/>
                    <a:pt x="409575" y="1752600"/>
                  </a:cubicBezTo>
                  <a:cubicBezTo>
                    <a:pt x="419923" y="1761224"/>
                    <a:pt x="427802" y="1772551"/>
                    <a:pt x="438150" y="1781175"/>
                  </a:cubicBezTo>
                  <a:cubicBezTo>
                    <a:pt x="481096" y="1816963"/>
                    <a:pt x="477563" y="1787907"/>
                    <a:pt x="523875" y="1857375"/>
                  </a:cubicBezTo>
                  <a:cubicBezTo>
                    <a:pt x="549275" y="1895475"/>
                    <a:pt x="533400" y="1879600"/>
                    <a:pt x="571500" y="1905000"/>
                  </a:cubicBezTo>
                  <a:cubicBezTo>
                    <a:pt x="581132" y="1919447"/>
                    <a:pt x="600075" y="1942432"/>
                    <a:pt x="600075" y="1962150"/>
                  </a:cubicBezTo>
                  <a:cubicBezTo>
                    <a:pt x="600075" y="1978339"/>
                    <a:pt x="596234" y="1994616"/>
                    <a:pt x="590550" y="2009775"/>
                  </a:cubicBezTo>
                  <a:cubicBezTo>
                    <a:pt x="580352" y="2036970"/>
                    <a:pt x="523594" y="2086256"/>
                    <a:pt x="514350" y="2095500"/>
                  </a:cubicBezTo>
                  <a:cubicBezTo>
                    <a:pt x="489695" y="2120155"/>
                    <a:pt x="459068" y="2147046"/>
                    <a:pt x="447675" y="2181225"/>
                  </a:cubicBezTo>
                  <a:lnTo>
                    <a:pt x="438150" y="2209800"/>
                  </a:lnTo>
                  <a:cubicBezTo>
                    <a:pt x="441325" y="2232025"/>
                    <a:pt x="443272" y="2254460"/>
                    <a:pt x="447675" y="2276475"/>
                  </a:cubicBezTo>
                  <a:cubicBezTo>
                    <a:pt x="449644" y="2286320"/>
                    <a:pt x="450100" y="2297950"/>
                    <a:pt x="457200" y="2305050"/>
                  </a:cubicBezTo>
                  <a:cubicBezTo>
                    <a:pt x="473389" y="2321239"/>
                    <a:pt x="498161" y="2326961"/>
                    <a:pt x="514350" y="2343150"/>
                  </a:cubicBezTo>
                  <a:lnTo>
                    <a:pt x="542925" y="2371725"/>
                  </a:lnTo>
                  <a:cubicBezTo>
                    <a:pt x="568325" y="2447925"/>
                    <a:pt x="530225" y="2359025"/>
                    <a:pt x="581025" y="2409825"/>
                  </a:cubicBezTo>
                  <a:cubicBezTo>
                    <a:pt x="597214" y="2426014"/>
                    <a:pt x="606425" y="2447925"/>
                    <a:pt x="619125" y="2466975"/>
                  </a:cubicBezTo>
                  <a:lnTo>
                    <a:pt x="657225" y="2524125"/>
                  </a:lnTo>
                  <a:cubicBezTo>
                    <a:pt x="669854" y="2543069"/>
                    <a:pt x="683171" y="2557614"/>
                    <a:pt x="685800" y="2581275"/>
                  </a:cubicBezTo>
                  <a:cubicBezTo>
                    <a:pt x="687904" y="2600208"/>
                    <a:pt x="685800" y="2619375"/>
                    <a:pt x="685800" y="2638425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56888" y="2438007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Fuel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49977" y="2438007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Air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9000" y="2090290"/>
            <a:ext cx="2988482" cy="3436906"/>
            <a:chOff x="7239000" y="2093089"/>
            <a:chExt cx="2988482" cy="3436906"/>
          </a:xfrm>
        </p:grpSpPr>
        <p:grpSp>
          <p:nvGrpSpPr>
            <p:cNvPr id="10" name="Group 9"/>
            <p:cNvGrpSpPr/>
            <p:nvPr/>
          </p:nvGrpSpPr>
          <p:grpSpPr>
            <a:xfrm>
              <a:off x="7239000" y="2093089"/>
              <a:ext cx="2988482" cy="2681597"/>
              <a:chOff x="7543800" y="4114800"/>
              <a:chExt cx="2743200" cy="2286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" name="Rectangle 4"/>
              <p:cNvSpPr/>
              <p:nvPr/>
            </p:nvSpPr>
            <p:spPr>
              <a:xfrm>
                <a:off x="7543800" y="4114800"/>
                <a:ext cx="2743200" cy="2286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2926985"/>
                  </p:ext>
                </p:extLst>
              </p:nvPr>
            </p:nvGraphicFramePr>
            <p:xfrm>
              <a:off x="8801099" y="5108631"/>
              <a:ext cx="2286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086" name="Equation" r:id="rId5" imgW="152280" imgH="203040" progId="Equation.3">
                      <p:embed/>
                    </p:oleObj>
                  </mc:Choice>
                  <mc:Fallback>
                    <p:oleObj name="Equation" r:id="rId5" imgW="152280" imgH="20304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8801099" y="5108631"/>
                            <a:ext cx="228600" cy="304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0041107"/>
                  </p:ext>
                </p:extLst>
              </p:nvPr>
            </p:nvGraphicFramePr>
            <p:xfrm>
              <a:off x="8353425" y="5413431"/>
              <a:ext cx="1123950" cy="361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087" name="Equation" r:id="rId7" imgW="749300" imgH="241300" progId="Equation.3">
                      <p:embed/>
                    </p:oleObj>
                  </mc:Choice>
                  <mc:Fallback>
                    <p:oleObj name="Equation" r:id="rId7" imgW="749300" imgH="241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8353425" y="5413431"/>
                            <a:ext cx="1123950" cy="3619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7" name="Straight Connector 16"/>
            <p:cNvCxnSpPr/>
            <p:nvPr/>
          </p:nvCxnSpPr>
          <p:spPr>
            <a:xfrm>
              <a:off x="7239000" y="4800600"/>
              <a:ext cx="0" cy="45720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227482" y="4800600"/>
              <a:ext cx="0" cy="45720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7239000" y="5105400"/>
              <a:ext cx="2988482" cy="19765"/>
            </a:xfrm>
            <a:prstGeom prst="line">
              <a:avLst/>
            </a:prstGeom>
            <a:ln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225766" y="5160663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Grid size</a:t>
              </a:r>
              <a:endParaRPr lang="en-US" dirty="0"/>
            </a:p>
          </p:txBody>
        </p:sp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242454"/>
              </p:ext>
            </p:extLst>
          </p:nvPr>
        </p:nvGraphicFramePr>
        <p:xfrm>
          <a:off x="3989059" y="3908349"/>
          <a:ext cx="249555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88" name="Equation" r:id="rId9" imgW="1663560" imgH="596880" progId="Equation.3">
                  <p:embed/>
                </p:oleObj>
              </mc:Choice>
              <mc:Fallback>
                <p:oleObj name="Equation" r:id="rId9" imgW="166356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059" y="3908349"/>
                        <a:ext cx="249555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2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temperature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372427"/>
              </p:ext>
            </p:extLst>
          </p:nvPr>
        </p:nvGraphicFramePr>
        <p:xfrm>
          <a:off x="4112250" y="3276600"/>
          <a:ext cx="6675048" cy="322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87" name="Equation" r:id="rId3" imgW="3708360" imgH="1790640" progId="Equation.3">
                  <p:embed/>
                </p:oleObj>
              </mc:Choice>
              <mc:Fallback>
                <p:oleObj name="Equation" r:id="rId3" imgW="3708360" imgH="1790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2250" y="3276600"/>
                        <a:ext cx="6675048" cy="322315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2570" y="32766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heat release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96240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up new generated products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793" y="470351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up entrained inert/products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17324" y="5316812"/>
            <a:ext cx="2360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Vaporize droplet and </a:t>
            </a:r>
          </a:p>
          <a:p>
            <a:r>
              <a:rPr lang="en-US" dirty="0" smtClean="0"/>
              <a:t>heat up water vapor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78818" y="613042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Radiative heat loss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914400"/>
            <a:ext cx="5486400" cy="22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formulation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934881"/>
              </p:ext>
            </p:extLst>
          </p:nvPr>
        </p:nvGraphicFramePr>
        <p:xfrm>
          <a:off x="739140" y="1962150"/>
          <a:ext cx="53911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92" name="Equation" r:id="rId3" imgW="3593880" imgH="215640" progId="Equation.3">
                  <p:embed/>
                </p:oleObj>
              </mc:Choice>
              <mc:Fallback>
                <p:oleObj name="Equation" r:id="rId3" imgW="3593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" y="1962150"/>
                        <a:ext cx="5391150" cy="32385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836653"/>
              </p:ext>
            </p:extLst>
          </p:nvPr>
        </p:nvGraphicFramePr>
        <p:xfrm>
          <a:off x="3886200" y="2628900"/>
          <a:ext cx="31432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93" name="Equation" r:id="rId5" imgW="2095200" imgH="482400" progId="Equation.3">
                  <p:embed/>
                </p:oleObj>
              </mc:Choice>
              <mc:Fallback>
                <p:oleObj name="Equation" r:id="rId5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628900"/>
                        <a:ext cx="314325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739140" y="5114925"/>
            <a:ext cx="6271260" cy="1276350"/>
            <a:chOff x="739140" y="5114925"/>
            <a:chExt cx="6271260" cy="127635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6621805"/>
                </p:ext>
              </p:extLst>
            </p:nvPr>
          </p:nvGraphicFramePr>
          <p:xfrm>
            <a:off x="739140" y="5114925"/>
            <a:ext cx="31623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94" name="Equation" r:id="rId7" imgW="2108160" imgH="228600" progId="Equation.3">
                    <p:embed/>
                  </p:oleObj>
                </mc:Choice>
                <mc:Fallback>
                  <p:oleObj name="Equation" r:id="rId7" imgW="21081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" y="5114925"/>
                          <a:ext cx="3162300" cy="342900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0990787"/>
                </p:ext>
              </p:extLst>
            </p:nvPr>
          </p:nvGraphicFramePr>
          <p:xfrm>
            <a:off x="4514850" y="5667375"/>
            <a:ext cx="2495550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95" name="Equation" r:id="rId9" imgW="1663560" imgH="482400" progId="Equation.3">
                    <p:embed/>
                  </p:oleObj>
                </mc:Choice>
                <mc:Fallback>
                  <p:oleObj name="Equation" r:id="rId9" imgW="166356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4850" y="5667375"/>
                          <a:ext cx="2495550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524000" y="5838825"/>
          <a:ext cx="12763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96" name="Equation" r:id="rId11" imgW="723600" imgH="215640" progId="Equation.3">
                  <p:embed/>
                </p:oleObj>
              </mc:Choice>
              <mc:Fallback>
                <p:oleObj name="Equation" r:id="rId11" imgW="7236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24000" y="5838825"/>
                        <a:ext cx="1276350" cy="323850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43025"/>
            <a:ext cx="3177833" cy="274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739140" y="3714750"/>
            <a:ext cx="6271260" cy="1162050"/>
            <a:chOff x="739140" y="3714750"/>
            <a:chExt cx="6271260" cy="116205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6374807"/>
                </p:ext>
              </p:extLst>
            </p:nvPr>
          </p:nvGraphicFramePr>
          <p:xfrm>
            <a:off x="739140" y="3714750"/>
            <a:ext cx="29718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97" name="Equation" r:id="rId14" imgW="1981080" imgH="228600" progId="Equation.3">
                    <p:embed/>
                  </p:oleObj>
                </mc:Choice>
                <mc:Fallback>
                  <p:oleObj name="Equation" r:id="rId14" imgW="19810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" y="3714750"/>
                          <a:ext cx="2971800" cy="342900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7333104"/>
                </p:ext>
              </p:extLst>
            </p:nvPr>
          </p:nvGraphicFramePr>
          <p:xfrm>
            <a:off x="4343400" y="4152900"/>
            <a:ext cx="2667000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98" name="Equation" r:id="rId16" imgW="1777680" imgH="482400" progId="Equation.3">
                    <p:embed/>
                  </p:oleObj>
                </mc:Choice>
                <mc:Fallback>
                  <p:oleObj name="Equation" r:id="rId16" imgW="177768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3400" y="4152900"/>
                          <a:ext cx="2667000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440124"/>
              </p:ext>
            </p:extLst>
          </p:nvPr>
        </p:nvGraphicFramePr>
        <p:xfrm>
          <a:off x="9144000" y="1728549"/>
          <a:ext cx="6477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99" name="Equation" r:id="rId18" imgW="431640" imgH="215640" progId="Equation.3">
                  <p:embed/>
                </p:oleObj>
              </mc:Choice>
              <mc:Fallback>
                <p:oleObj name="Equation" r:id="rId18" imgW="431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1728549"/>
                        <a:ext cx="6477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079649"/>
              </p:ext>
            </p:extLst>
          </p:nvPr>
        </p:nvGraphicFramePr>
        <p:xfrm>
          <a:off x="9906000" y="2767626"/>
          <a:ext cx="6858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00" name="Equation" r:id="rId20" imgW="457200" imgH="215640" progId="Equation.3">
                  <p:embed/>
                </p:oleObj>
              </mc:Choice>
              <mc:Fallback>
                <p:oleObj name="Equation" r:id="rId20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0" y="2767626"/>
                        <a:ext cx="6858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5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FireFOAM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Turbulence model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Combustion model</a:t>
            </a:r>
          </a:p>
          <a:p>
            <a:pPr lvl="1"/>
            <a:r>
              <a:rPr lang="en-US" dirty="0" smtClean="0"/>
              <a:t>EDC with extinction</a:t>
            </a:r>
            <a:endParaRPr lang="en-US" dirty="0"/>
          </a:p>
          <a:p>
            <a:r>
              <a:rPr lang="en-US" dirty="0" smtClean="0"/>
              <a:t>Radiation model</a:t>
            </a:r>
          </a:p>
          <a:p>
            <a:pPr lvl="1"/>
            <a:r>
              <a:rPr lang="en-US" dirty="0" smtClean="0"/>
              <a:t>FVDOM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1144919" y="2743316"/>
          <a:ext cx="5112895" cy="848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07" name="Equation" r:id="rId3" imgW="2349360" imgH="393480" progId="">
                  <p:embed/>
                </p:oleObj>
              </mc:Choice>
              <mc:Fallback>
                <p:oleObj name="Equation" r:id="rId3" imgW="2349360" imgH="39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919" y="2743316"/>
                        <a:ext cx="5112895" cy="8484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/>
          </p:nvPr>
        </p:nvGraphicFramePr>
        <p:xfrm>
          <a:off x="6854093" y="2376664"/>
          <a:ext cx="2056300" cy="61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08" name="Equation" r:id="rId5" imgW="799753" imgH="241195" progId="">
                  <p:embed/>
                </p:oleObj>
              </mc:Choice>
              <mc:Fallback>
                <p:oleObj name="Equation" r:id="rId5" imgW="799753" imgH="2411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093" y="2376664"/>
                        <a:ext cx="2056300" cy="611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6850613" y="3168293"/>
          <a:ext cx="1956888" cy="557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09" name="Equation" r:id="rId7" imgW="838200" imgH="241300" progId="">
                  <p:embed/>
                </p:oleObj>
              </mc:Choice>
              <mc:Fallback>
                <p:oleObj name="Equation" r:id="rId7" imgW="838200" imgH="241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613" y="3168293"/>
                        <a:ext cx="1956888" cy="55728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3233615" y="5377543"/>
          <a:ext cx="2286000" cy="979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0" name="Equation" r:id="rId9" imgW="939392" imgH="406224" progId="Equation.3">
                  <p:embed/>
                </p:oleObj>
              </mc:Choice>
              <mc:Fallback>
                <p:oleObj name="Equation" r:id="rId9" imgW="939392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615" y="5377543"/>
                        <a:ext cx="2286000" cy="9797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9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6600" y="1905000"/>
            <a:ext cx="42177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Bench-scale validation</a:t>
            </a: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(</a:t>
            </a:r>
            <a:r>
              <a:rPr lang="en-US" sz="2800" dirty="0" err="1" smtClean="0">
                <a:solidFill>
                  <a:srgbClr val="000000"/>
                </a:solidFill>
              </a:rPr>
              <a:t>Wolfhard</a:t>
            </a:r>
            <a:r>
              <a:rPr lang="en-US" sz="2800" dirty="0" smtClean="0">
                <a:solidFill>
                  <a:srgbClr val="000000"/>
                </a:solidFill>
              </a:rPr>
              <a:t>-Parker Burner)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962400"/>
            <a:ext cx="3657600" cy="240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Validation (J. White et al. 2015)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905000"/>
            <a:ext cx="6156960" cy="3886200"/>
          </a:xfrm>
        </p:spPr>
        <p:txBody>
          <a:bodyPr>
            <a:normAutofit/>
          </a:bodyPr>
          <a:lstStyle/>
          <a:p>
            <a:r>
              <a:rPr lang="en-US" sz="2000" dirty="0"/>
              <a:t>Propane </a:t>
            </a:r>
            <a:r>
              <a:rPr lang="en-US" sz="2000" dirty="0" smtClean="0"/>
              <a:t>fires </a:t>
            </a:r>
            <a:r>
              <a:rPr lang="en-US" sz="2000" dirty="0"/>
              <a:t>of 50 </a:t>
            </a:r>
            <a:r>
              <a:rPr lang="en-US" sz="2000" dirty="0" smtClean="0"/>
              <a:t>kW</a:t>
            </a:r>
          </a:p>
          <a:p>
            <a:r>
              <a:rPr lang="en-US" sz="2000" dirty="0" smtClean="0"/>
              <a:t>Inert quenching </a:t>
            </a:r>
          </a:p>
          <a:p>
            <a:pPr lvl="1"/>
            <a:r>
              <a:rPr lang="en-US" sz="1600" dirty="0" smtClean="0"/>
              <a:t>Oxygen </a:t>
            </a:r>
            <a:r>
              <a:rPr lang="en-US" sz="1600" dirty="0"/>
              <a:t>mole fraction ranges from 12% to 21</a:t>
            </a:r>
            <a:r>
              <a:rPr lang="en-US" sz="1600" dirty="0" smtClean="0"/>
              <a:t>% in co-flow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7010400" y="1040237"/>
            <a:ext cx="3657600" cy="2422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" y="3124200"/>
            <a:ext cx="5486400" cy="3023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190"/>
          <a:stretch/>
        </p:blipFill>
        <p:spPr>
          <a:xfrm>
            <a:off x="7010400" y="3672623"/>
            <a:ext cx="3657600" cy="2481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" y="6364085"/>
            <a:ext cx="944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J.P. White, E.D. Link, A.C. Trouve, P.B. Sunderland A.W. Marshall, J.A. </a:t>
            </a:r>
            <a:r>
              <a:rPr lang="en-US" sz="1000" dirty="0" err="1" smtClean="0"/>
              <a:t>Sheffel</a:t>
            </a:r>
            <a:r>
              <a:rPr lang="en-US" sz="1000" dirty="0" smtClean="0"/>
              <a:t>, M.L. Corn, M.B. </a:t>
            </a:r>
            <a:r>
              <a:rPr lang="en-US" sz="1000" dirty="0" err="1" smtClean="0"/>
              <a:t>Colket</a:t>
            </a:r>
            <a:r>
              <a:rPr lang="en-US" sz="1000" dirty="0" smtClean="0"/>
              <a:t>, M. Chaos, H.Z. Yu</a:t>
            </a:r>
            <a:r>
              <a:rPr lang="en-US" sz="1000" dirty="0"/>
              <a:t>, </a:t>
            </a:r>
            <a:endParaRPr lang="en-US" sz="1000" dirty="0" smtClean="0"/>
          </a:p>
          <a:p>
            <a:r>
              <a:rPr lang="en-US" sz="1000" dirty="0" smtClean="0"/>
              <a:t>“</a:t>
            </a:r>
            <a:r>
              <a:rPr lang="en-US" sz="1000" dirty="0"/>
              <a:t>Radiative emissions measurements from a buoyant, turbulent line flame under oxidizer-dilution quenching </a:t>
            </a:r>
            <a:r>
              <a:rPr lang="en-US" sz="1000" dirty="0" smtClean="0"/>
              <a:t>conditions,” Fire Safety Journal, Vol. 76 (2015) pp. 74-84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498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(J. White et al.)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981200"/>
            <a:ext cx="3342765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84" y="1981200"/>
            <a:ext cx="464061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31" t="20302" r="5364" b="21197"/>
          <a:stretch/>
        </p:blipFill>
        <p:spPr>
          <a:xfrm>
            <a:off x="4515742" y="1524667"/>
            <a:ext cx="6457058" cy="4782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1527539"/>
            <a:ext cx="4572000" cy="4779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75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Combustion efficiency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650" b="4910"/>
          <a:stretch/>
        </p:blipFill>
        <p:spPr>
          <a:xfrm>
            <a:off x="7086600" y="0"/>
            <a:ext cx="360608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520376"/>
            <a:ext cx="4155588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202802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Combustion efficiency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038600" y="1869788"/>
          <a:ext cx="800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59" name="Equation" r:id="rId5" imgW="533160" imgH="457200" progId="Equation.3">
                  <p:embed/>
                </p:oleObj>
              </mc:Choice>
              <mc:Fallback>
                <p:oleObj name="Equation" r:id="rId5" imgW="533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869788"/>
                        <a:ext cx="8001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83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height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86000"/>
            <a:ext cx="6400800" cy="40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mist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2057400"/>
            <a:ext cx="493776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Effective for</a:t>
            </a:r>
          </a:p>
          <a:p>
            <a:pPr lvl="1"/>
            <a:r>
              <a:rPr lang="en-US" sz="2000" dirty="0" smtClean="0"/>
              <a:t>Confined spaces</a:t>
            </a:r>
          </a:p>
          <a:p>
            <a:pPr lvl="1"/>
            <a:r>
              <a:rPr lang="en-US" sz="2000" dirty="0" smtClean="0"/>
              <a:t>Compartment fires</a:t>
            </a:r>
          </a:p>
          <a:p>
            <a:pPr lvl="1"/>
            <a:r>
              <a:rPr lang="en-US" sz="2000" dirty="0" smtClean="0"/>
              <a:t>Ignitable liquids</a:t>
            </a:r>
          </a:p>
          <a:p>
            <a:r>
              <a:rPr lang="en-US" dirty="0" smtClean="0"/>
              <a:t>Application</a:t>
            </a:r>
          </a:p>
          <a:p>
            <a:pPr lvl="1"/>
            <a:r>
              <a:rPr lang="en-US" sz="2000" dirty="0" smtClean="0"/>
              <a:t>Hotel, office, data center, etc.</a:t>
            </a:r>
          </a:p>
          <a:p>
            <a:pPr lvl="1"/>
            <a:r>
              <a:rPr lang="en-US" sz="2000" dirty="0" smtClean="0"/>
              <a:t>Shipboard, airplane, etc.</a:t>
            </a:r>
          </a:p>
          <a:p>
            <a:pPr lvl="1"/>
            <a:r>
              <a:rPr lang="en-US" sz="2000" dirty="0" smtClean="0"/>
              <a:t>Flammable liquid, etc.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057400"/>
            <a:ext cx="509016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Challenge</a:t>
            </a:r>
          </a:p>
          <a:p>
            <a:pPr lvl="1"/>
            <a:r>
              <a:rPr lang="en-US" sz="2000" dirty="0" smtClean="0"/>
              <a:t>Complex suppression mechanisms</a:t>
            </a:r>
          </a:p>
          <a:p>
            <a:pPr lvl="1"/>
            <a:r>
              <a:rPr lang="en-US" sz="2000" dirty="0" smtClean="0"/>
              <a:t>Limited codes and standards</a:t>
            </a:r>
          </a:p>
          <a:p>
            <a:pPr lvl="1"/>
            <a:r>
              <a:rPr lang="en-US" sz="2000" dirty="0" smtClean="0"/>
              <a:t>Design, installation, inspection</a:t>
            </a:r>
            <a:endParaRPr lang="en-US" sz="2000" dirty="0"/>
          </a:p>
          <a:p>
            <a:pPr lvl="1"/>
            <a:r>
              <a:rPr lang="en-US" sz="2000" dirty="0" smtClean="0"/>
              <a:t>Reliability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8519"/>
          <a:stretch/>
        </p:blipFill>
        <p:spPr>
          <a:xfrm>
            <a:off x="7467600" y="4305300"/>
            <a:ext cx="2743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53870" y="2209800"/>
            <a:ext cx="46650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Full-scale validation</a:t>
            </a: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(Enclosure fire suppression)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38600"/>
            <a:ext cx="2286000" cy="20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scale enclosure fire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1983452"/>
            <a:ext cx="6400800" cy="336190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66" y="1983452"/>
            <a:ext cx="3439236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09800" y="5743862"/>
            <a:ext cx="200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37476" y="5743862"/>
            <a:ext cx="172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setup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5091669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156 kW</a:t>
            </a:r>
          </a:p>
          <a:p>
            <a:r>
              <a:rPr lang="en-US" dirty="0" smtClean="0"/>
              <a:t>686 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7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2057400"/>
            <a:ext cx="4861560" cy="3810000"/>
          </a:xfrm>
        </p:spPr>
        <p:txBody>
          <a:bodyPr>
            <a:normAutofit/>
          </a:bodyPr>
          <a:lstStyle/>
          <a:p>
            <a:r>
              <a:rPr lang="en-US" sz="2400" dirty="0" err="1"/>
              <a:t>Hago</a:t>
            </a:r>
            <a:r>
              <a:rPr lang="en-US" sz="2400" dirty="0"/>
              <a:t> </a:t>
            </a:r>
            <a:r>
              <a:rPr lang="en-US" sz="2400" dirty="0" smtClean="0"/>
              <a:t>20-60P nozzle</a:t>
            </a:r>
          </a:p>
          <a:p>
            <a:r>
              <a:rPr lang="en-US" sz="2400" dirty="0" smtClean="0"/>
              <a:t>Full </a:t>
            </a:r>
            <a:r>
              <a:rPr lang="en-US" sz="2400" dirty="0"/>
              <a:t>cone with </a:t>
            </a:r>
            <a:r>
              <a:rPr lang="en-US" sz="2400" dirty="0" smtClean="0"/>
              <a:t>60° </a:t>
            </a:r>
            <a:r>
              <a:rPr lang="en-US" sz="2400" dirty="0"/>
              <a:t>cone angle</a:t>
            </a:r>
          </a:p>
          <a:p>
            <a:r>
              <a:rPr lang="en-US" sz="2400" dirty="0"/>
              <a:t>Discharge pressure 41.4 </a:t>
            </a:r>
            <a:r>
              <a:rPr lang="en-US" sz="2400" dirty="0" smtClean="0"/>
              <a:t>bar (90 m/s)</a:t>
            </a:r>
            <a:endParaRPr lang="en-US" sz="2400" dirty="0"/>
          </a:p>
          <a:p>
            <a:r>
              <a:rPr lang="en-US" sz="2400" dirty="0"/>
              <a:t>Flow rate 2.78 L/min </a:t>
            </a:r>
            <a:r>
              <a:rPr lang="en-US" sz="2400" dirty="0" smtClean="0"/>
              <a:t>per nozzle</a:t>
            </a:r>
          </a:p>
          <a:p>
            <a:r>
              <a:rPr lang="en-US" sz="2400" dirty="0" smtClean="0"/>
              <a:t>Median </a:t>
            </a:r>
            <a:r>
              <a:rPr lang="en-US" sz="2400" dirty="0"/>
              <a:t>volumetric diameter of </a:t>
            </a:r>
            <a:r>
              <a:rPr lang="en-US" sz="2400" dirty="0" smtClean="0"/>
              <a:t>spray: 88 micron</a:t>
            </a:r>
            <a:endParaRPr lang="en-US" sz="2400" dirty="0"/>
          </a:p>
        </p:txBody>
      </p:sp>
      <p:pic>
        <p:nvPicPr>
          <p:cNvPr id="4" name="Picture 3" descr="Macintosh HD:Users:sheikhir:Desktop:Screen Shot 2015-12-17 at 2.1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34" y="1676400"/>
            <a:ext cx="231354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sheikhir:Desktop: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3" y="1066800"/>
            <a:ext cx="3156348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8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8945217" cy="594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0200" y="381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686 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4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HRR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324176"/>
            <a:ext cx="6400800" cy="4000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4234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Injection starts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72000" y="3581400"/>
            <a:ext cx="228600" cy="83820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572000" y="4394383"/>
            <a:ext cx="228600" cy="577629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324175"/>
            <a:ext cx="6400800" cy="4000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28600"/>
            <a:ext cx="3200400" cy="20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0"/>
            <a:ext cx="49207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depletion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84436" y="18738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686 kW fire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43000" y="1752600"/>
            <a:ext cx="7108918" cy="5029200"/>
            <a:chOff x="1143000" y="1752600"/>
            <a:chExt cx="7108918" cy="5029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1752600"/>
              <a:ext cx="4023436" cy="50292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124200" y="2976736"/>
              <a:ext cx="5105400" cy="3043064"/>
              <a:chOff x="3352800" y="2976736"/>
              <a:chExt cx="5105400" cy="304306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305800" y="2976736"/>
                <a:ext cx="152400" cy="15240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>
                <a:stCxn id="9" idx="3"/>
              </p:cNvCxnSpPr>
              <p:nvPr/>
            </p:nvCxnSpPr>
            <p:spPr>
              <a:xfrm flipH="1">
                <a:off x="3352800" y="3106818"/>
                <a:ext cx="4975318" cy="291298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1981200" y="1905000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156 kW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1200" y="4494707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686 kW</a:t>
              </a:r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114800" y="4094841"/>
              <a:ext cx="4137118" cy="1010559"/>
              <a:chOff x="4267200" y="4094841"/>
              <a:chExt cx="4137118" cy="101055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251918" y="4094841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>
                <a:stCxn id="14" idx="3"/>
              </p:cNvCxnSpPr>
              <p:nvPr/>
            </p:nvCxnSpPr>
            <p:spPr>
              <a:xfrm flipH="1">
                <a:off x="4267200" y="4224923"/>
                <a:ext cx="4007036" cy="88047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7342479" y="1025722"/>
            <a:ext cx="3442967" cy="307778"/>
            <a:chOff x="7342479" y="1025722"/>
            <a:chExt cx="3442967" cy="307778"/>
          </a:xfrm>
        </p:grpSpPr>
        <p:sp>
          <p:nvSpPr>
            <p:cNvPr id="20" name="TextBox 19"/>
            <p:cNvSpPr txBox="1"/>
            <p:nvPr/>
          </p:nvSpPr>
          <p:spPr>
            <a:xfrm>
              <a:off x="7342479" y="1025723"/>
              <a:ext cx="9556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 ≈ 700 K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829800" y="1025722"/>
              <a:ext cx="9556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 ≈ 350 K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33400" y="1676400"/>
            <a:ext cx="4937760" cy="262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12480" y="7425"/>
            <a:ext cx="2560320" cy="685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56649" y="128316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2260" y="2862939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84814" y="50628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4848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study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533400"/>
            <a:ext cx="4869911" cy="608727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8640" y="2057400"/>
            <a:ext cx="9875520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82341"/>
              </a:buClr>
              <a:buFont typeface="Wingdings" charset="2"/>
              <a:buChar char="§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7315"/>
              </a:buClr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7315"/>
              </a:buClr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7315"/>
              </a:buClr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7315"/>
              </a:buClr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70C0"/>
                </a:solidFill>
              </a:rPr>
              <a:t>Early spray </a:t>
            </a:r>
            <a:r>
              <a:rPr lang="en-US" sz="2800" dirty="0">
                <a:solidFill>
                  <a:srgbClr val="0070C0"/>
                </a:solidFill>
              </a:rPr>
              <a:t>i</a:t>
            </a:r>
            <a:r>
              <a:rPr lang="en-US" sz="2800" dirty="0" smtClean="0">
                <a:solidFill>
                  <a:srgbClr val="0070C0"/>
                </a:solidFill>
              </a:rPr>
              <a:t>njection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Cooler environment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More oxygen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Half injection pressure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Lower flow rate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Lower spray momentum</a:t>
            </a:r>
          </a:p>
          <a:p>
            <a:pPr lvl="1"/>
            <a:endParaRPr lang="en-US" sz="20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914400" y="2093553"/>
            <a:ext cx="4572000" cy="4154847"/>
            <a:chOff x="682506" y="2271293"/>
            <a:chExt cx="4572000" cy="41548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506" y="2271293"/>
              <a:ext cx="4572000" cy="41548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12812" y="2590800"/>
              <a:ext cx="2247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Half Injection Pressure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84436" y="18738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686 kW fire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9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2057400"/>
            <a:ext cx="9875520" cy="4038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temperature – strain rate based flame extinction model is developed in FireFOAM and validated</a:t>
            </a:r>
          </a:p>
          <a:p>
            <a:r>
              <a:rPr lang="en-US" sz="2800" dirty="0" err="1" smtClean="0"/>
              <a:t>Wolfhard</a:t>
            </a:r>
            <a:r>
              <a:rPr lang="en-US" sz="2800" dirty="0" smtClean="0"/>
              <a:t>-Parker </a:t>
            </a:r>
            <a:r>
              <a:rPr lang="en-US" sz="2800" dirty="0"/>
              <a:t>line </a:t>
            </a:r>
            <a:r>
              <a:rPr lang="en-US" sz="2800" dirty="0" smtClean="0"/>
              <a:t>burner</a:t>
            </a:r>
          </a:p>
          <a:p>
            <a:pPr lvl="1"/>
            <a:r>
              <a:rPr lang="en-US" sz="2400" dirty="0" smtClean="0"/>
              <a:t>Inert thermal-quenching </a:t>
            </a:r>
          </a:p>
          <a:p>
            <a:r>
              <a:rPr lang="en-US" sz="2800" dirty="0" smtClean="0"/>
              <a:t>Enclosure fire suppression</a:t>
            </a:r>
          </a:p>
          <a:p>
            <a:pPr lvl="1"/>
            <a:r>
              <a:rPr lang="en-US" sz="2400" dirty="0" smtClean="0"/>
              <a:t>Spray mixing is important </a:t>
            </a:r>
          </a:p>
          <a:p>
            <a:pPr lvl="1"/>
            <a:r>
              <a:rPr lang="en-US" sz="2400" dirty="0" smtClean="0"/>
              <a:t>Hot </a:t>
            </a:r>
            <a:r>
              <a:rPr lang="en-US" sz="2400" dirty="0"/>
              <a:t>smoke layer enhance spray </a:t>
            </a:r>
            <a:r>
              <a:rPr lang="en-US" sz="2400" dirty="0" smtClean="0"/>
              <a:t>evaporation</a:t>
            </a:r>
          </a:p>
          <a:p>
            <a:pPr lvl="2"/>
            <a:r>
              <a:rPr lang="en-US" sz="2000" dirty="0" smtClean="0"/>
              <a:t>Larger fire &amp; hotter environment facilitates flame extinction</a:t>
            </a:r>
            <a:endParaRPr lang="en-US" sz="2000" dirty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2119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FM strategic research program</a:t>
            </a:r>
          </a:p>
          <a:p>
            <a:pPr lvl="1"/>
            <a:r>
              <a:rPr lang="en-US" dirty="0" smtClean="0"/>
              <a:t>Sergey B. Dorofeev</a:t>
            </a:r>
          </a:p>
          <a:p>
            <a:pPr lvl="1"/>
            <a:r>
              <a:rPr lang="en-US" dirty="0" smtClean="0"/>
              <a:t>Louis Gritzo</a:t>
            </a:r>
            <a:endParaRPr lang="en-US" dirty="0"/>
          </a:p>
          <a:p>
            <a:r>
              <a:rPr lang="en-US" dirty="0" smtClean="0"/>
              <a:t>University of Maryland</a:t>
            </a:r>
          </a:p>
          <a:p>
            <a:pPr lvl="1"/>
            <a:r>
              <a:rPr lang="en-US" dirty="0" smtClean="0"/>
              <a:t>Prof. André Marshall</a:t>
            </a:r>
          </a:p>
          <a:p>
            <a:pPr lvl="1"/>
            <a:r>
              <a:rPr lang="en-US" dirty="0" smtClean="0"/>
              <a:t>Prof. </a:t>
            </a:r>
            <a:r>
              <a:rPr lang="en-US" dirty="0"/>
              <a:t>Arnaud </a:t>
            </a:r>
            <a:r>
              <a:rPr lang="en-US" dirty="0" err="1" smtClean="0"/>
              <a:t>Trouvé</a:t>
            </a:r>
            <a:endParaRPr lang="en-US" dirty="0" smtClean="0"/>
          </a:p>
          <a:p>
            <a:pPr lvl="1"/>
            <a:r>
              <a:rPr lang="en-US" dirty="0" smtClean="0"/>
              <a:t>Dr. James White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Modeling: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2057400"/>
            <a:ext cx="10347960" cy="3810000"/>
          </a:xfrm>
        </p:spPr>
        <p:txBody>
          <a:bodyPr/>
          <a:lstStyle/>
          <a:p>
            <a:r>
              <a:rPr lang="en-US" dirty="0" smtClean="0"/>
              <a:t>Gain insight into water mist suppression mechanisms</a:t>
            </a:r>
          </a:p>
          <a:p>
            <a:pPr lvl="1"/>
            <a:r>
              <a:rPr lang="en-US" dirty="0" smtClean="0"/>
              <a:t>Better understanding of the tests</a:t>
            </a:r>
          </a:p>
          <a:p>
            <a:r>
              <a:rPr lang="en-US" dirty="0" smtClean="0"/>
              <a:t>Provide engineering guidance</a:t>
            </a:r>
          </a:p>
          <a:p>
            <a:pPr lvl="1"/>
            <a:r>
              <a:rPr lang="en-US" dirty="0" smtClean="0"/>
              <a:t>More efficient full-scale test design</a:t>
            </a:r>
          </a:p>
          <a:p>
            <a:pPr lvl="1"/>
            <a:r>
              <a:rPr lang="en-US" dirty="0"/>
              <a:t>Interpolation/extrapolation </a:t>
            </a:r>
            <a:r>
              <a:rPr lang="en-US" dirty="0" smtClean="0"/>
              <a:t>of the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143000"/>
            <a:ext cx="987552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Previous</a:t>
            </a:r>
            <a:br>
              <a:rPr lang="en-US" smtClean="0"/>
            </a:br>
            <a:r>
              <a:rPr lang="en-US" smtClean="0"/>
              <a:t>Studies</a:t>
            </a:r>
            <a:endParaRPr lang="en-US" dirty="0"/>
          </a:p>
        </p:txBody>
      </p:sp>
      <p:pic>
        <p:nvPicPr>
          <p:cNvPr id="4" name="Content Placeholder 7" descr="PP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4" r="8463"/>
          <a:stretch/>
        </p:blipFill>
        <p:spPr>
          <a:xfrm>
            <a:off x="192882" y="3591387"/>
            <a:ext cx="1219200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482" y="3581400"/>
            <a:ext cx="3727471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581400"/>
            <a:ext cx="3278322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1015242"/>
            <a:ext cx="218841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406" y="1015242"/>
            <a:ext cx="1530804" cy="2286000"/>
          </a:xfrm>
          <a:prstGeom prst="rect">
            <a:avLst/>
          </a:prstGeom>
        </p:spPr>
      </p:pic>
      <p:pic>
        <p:nvPicPr>
          <p:cNvPr id="11" name="Picture 10" descr="SprayImg 3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r="11856"/>
          <a:stretch/>
        </p:blipFill>
        <p:spPr>
          <a:xfrm>
            <a:off x="8939381" y="3588798"/>
            <a:ext cx="1997701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r="18750"/>
          <a:stretch/>
        </p:blipFill>
        <p:spPr>
          <a:xfrm>
            <a:off x="7531632" y="129782"/>
            <a:ext cx="2971800" cy="33115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14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Water-based suppression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Cooling</a:t>
            </a:r>
          </a:p>
          <a:p>
            <a:r>
              <a:rPr lang="en-US" dirty="0" smtClean="0"/>
              <a:t>Wetting</a:t>
            </a:r>
          </a:p>
          <a:p>
            <a:r>
              <a:rPr lang="en-US" dirty="0" smtClean="0"/>
              <a:t>Oxygen depletion</a:t>
            </a:r>
          </a:p>
          <a:p>
            <a:r>
              <a:rPr lang="en-US" dirty="0" smtClean="0"/>
              <a:t>Flame extinction</a:t>
            </a:r>
          </a:p>
          <a:p>
            <a:r>
              <a:rPr lang="en-US" dirty="0" smtClean="0"/>
              <a:t>Radiation attenuation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3810000"/>
            <a:ext cx="3276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350008"/>
            <a:ext cx="34747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6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Flame extinction</a:t>
            </a:r>
          </a:p>
          <a:p>
            <a:pPr lvl="1"/>
            <a:r>
              <a:rPr lang="en-US" dirty="0" smtClean="0"/>
              <a:t>Develop a flame extinction model with the presence of water mist spray</a:t>
            </a:r>
          </a:p>
          <a:p>
            <a:r>
              <a:rPr lang="en-US" dirty="0" smtClean="0"/>
              <a:t>Validation</a:t>
            </a:r>
          </a:p>
          <a:p>
            <a:pPr lvl="1"/>
            <a:r>
              <a:rPr lang="en-US" dirty="0" smtClean="0"/>
              <a:t>Bench-scale</a:t>
            </a:r>
          </a:p>
          <a:p>
            <a:pPr lvl="2"/>
            <a:r>
              <a:rPr lang="en-US" sz="2000" dirty="0" err="1" smtClean="0"/>
              <a:t>Wolfhard</a:t>
            </a:r>
            <a:r>
              <a:rPr lang="en-US" sz="2000" dirty="0" smtClean="0"/>
              <a:t>-Parker line burner without spray (U. MD)</a:t>
            </a:r>
          </a:p>
          <a:p>
            <a:pPr lvl="1"/>
            <a:r>
              <a:rPr lang="en-US" dirty="0" smtClean="0"/>
              <a:t>Full-scale</a:t>
            </a:r>
          </a:p>
          <a:p>
            <a:pPr lvl="2"/>
            <a:r>
              <a:rPr lang="en-US" sz="2000" dirty="0" smtClean="0"/>
              <a:t>Enclosure fire suppression (H.Z. Yu et al.)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4838529"/>
            <a:ext cx="2286000" cy="2019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3276600"/>
            <a:ext cx="2286000" cy="150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extinction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 release rate</a:t>
            </a:r>
          </a:p>
          <a:p>
            <a:pPr lvl="1"/>
            <a:r>
              <a:rPr lang="en-US" sz="2000" dirty="0" smtClean="0"/>
              <a:t>Fuel, oxidizer concentration</a:t>
            </a:r>
          </a:p>
          <a:p>
            <a:pPr lvl="1"/>
            <a:r>
              <a:rPr lang="en-US" sz="2000" dirty="0" smtClean="0"/>
              <a:t>Flame temperature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Heat loss rate</a:t>
            </a:r>
          </a:p>
          <a:p>
            <a:pPr lvl="1"/>
            <a:r>
              <a:rPr lang="en-US" sz="2000" dirty="0" smtClean="0"/>
              <a:t>Strain rate</a:t>
            </a:r>
          </a:p>
          <a:p>
            <a:pPr lvl="1"/>
            <a:r>
              <a:rPr lang="en-US" sz="2000" dirty="0" smtClean="0"/>
              <a:t>Radiation</a:t>
            </a:r>
          </a:p>
          <a:p>
            <a:pPr lvl="1"/>
            <a:r>
              <a:rPr lang="en-US" sz="2000" dirty="0" smtClean="0"/>
              <a:t>Conduction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5715000" y="2271873"/>
            <a:ext cx="4206240" cy="3381054"/>
            <a:chOff x="6745866" y="1523999"/>
            <a:chExt cx="4206240" cy="33810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5866" y="1523999"/>
              <a:ext cx="4206240" cy="3381054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5733692"/>
                </p:ext>
              </p:extLst>
            </p:nvPr>
          </p:nvGraphicFramePr>
          <p:xfrm>
            <a:off x="8729637" y="2929493"/>
            <a:ext cx="2095500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553" name="Equation" r:id="rId4" imgW="1396800" imgH="431640" progId="Equation.3">
                    <p:embed/>
                  </p:oleObj>
                </mc:Choice>
                <mc:Fallback>
                  <p:oleObj name="Equation" r:id="rId4" imgW="13968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29637" y="2929493"/>
                          <a:ext cx="2095500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742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2057400"/>
            <a:ext cx="987552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Fixed flame temperature</a:t>
            </a:r>
          </a:p>
          <a:p>
            <a:pPr lvl="1"/>
            <a:r>
              <a:rPr lang="en-US" sz="2100" dirty="0" smtClean="0"/>
              <a:t>FDS</a:t>
            </a:r>
          </a:p>
          <a:p>
            <a:r>
              <a:rPr lang="en-US" dirty="0" smtClean="0"/>
              <a:t>Critical </a:t>
            </a:r>
            <a:r>
              <a:rPr lang="en-US" dirty="0" err="1" smtClean="0"/>
              <a:t>Damköhler</a:t>
            </a:r>
            <a:r>
              <a:rPr lang="en-US" dirty="0" smtClean="0"/>
              <a:t> number</a:t>
            </a:r>
          </a:p>
          <a:p>
            <a:pPr lvl="1"/>
            <a:r>
              <a:rPr lang="en-US" sz="2100" dirty="0" smtClean="0"/>
              <a:t>A. Trouve, et. al., J. Hewson, et. al.</a:t>
            </a:r>
          </a:p>
          <a:p>
            <a:pPr lvl="1"/>
            <a:r>
              <a:rPr lang="en-US" sz="2100" dirty="0" smtClean="0"/>
              <a:t>H.Z. Yu (Strain rate - temperature)</a:t>
            </a:r>
          </a:p>
          <a:p>
            <a:r>
              <a:rPr lang="en-US" dirty="0" smtClean="0"/>
              <a:t>Reactive volume fraction model</a:t>
            </a:r>
          </a:p>
          <a:p>
            <a:pPr lvl="1"/>
            <a:r>
              <a:rPr lang="en-US" sz="2100" dirty="0" smtClean="0"/>
              <a:t>S.B. Dorofeev (pre-mixed eddies)</a:t>
            </a:r>
          </a:p>
          <a:p>
            <a:r>
              <a:rPr lang="en-US" dirty="0" smtClean="0"/>
              <a:t>Other models</a:t>
            </a:r>
          </a:p>
          <a:p>
            <a:pPr lvl="1"/>
            <a:r>
              <a:rPr lang="en-US" sz="2100" dirty="0"/>
              <a:t>A. Yu. </a:t>
            </a:r>
            <a:r>
              <a:rPr lang="en-US" sz="2100" dirty="0" err="1" smtClean="0"/>
              <a:t>Snegirev</a:t>
            </a:r>
            <a:r>
              <a:rPr lang="en-US" sz="2100" dirty="0" smtClean="0"/>
              <a:t> (Perfectly stirred reactor)</a:t>
            </a:r>
            <a:endParaRPr lang="en-US" sz="2100" dirty="0"/>
          </a:p>
          <a:p>
            <a:pPr lvl="1"/>
            <a:r>
              <a:rPr lang="en-US" sz="2100" dirty="0"/>
              <a:t>H. </a:t>
            </a:r>
            <a:r>
              <a:rPr lang="en-US" sz="2100" dirty="0" err="1"/>
              <a:t>Pitsch</a:t>
            </a:r>
            <a:r>
              <a:rPr lang="en-US" sz="2100" dirty="0"/>
              <a:t>, et. al</a:t>
            </a:r>
            <a:r>
              <a:rPr lang="en-US" sz="2100" dirty="0" smtClean="0"/>
              <a:t>. (</a:t>
            </a:r>
            <a:r>
              <a:rPr lang="en-US" sz="2100" dirty="0" err="1" smtClean="0"/>
              <a:t>Flamelet</a:t>
            </a:r>
            <a:r>
              <a:rPr lang="en-US" sz="2100" dirty="0" smtClean="0"/>
              <a:t> model)</a:t>
            </a:r>
          </a:p>
          <a:p>
            <a:pPr lvl="1"/>
            <a:r>
              <a:rPr lang="en-US" sz="2100" dirty="0" smtClean="0"/>
              <a:t>etc.</a:t>
            </a:r>
            <a:endParaRPr lang="en-U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119473"/>
            <a:ext cx="4206240" cy="338105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629400" y="3293430"/>
            <a:ext cx="284988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84140" y="2438400"/>
            <a:ext cx="0" cy="2895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71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– strain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Bert Yu</a:t>
            </a:r>
          </a:p>
          <a:p>
            <a:pPr lvl="1"/>
            <a:r>
              <a:rPr lang="en-US" sz="2400" dirty="0" smtClean="0"/>
              <a:t>Opposite flow with detailed chemistry model (OPPDIF)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135086"/>
            <a:ext cx="3807167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27584"/>
            <a:ext cx="2743200" cy="20999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781800" y="6019800"/>
            <a:ext cx="3124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42794" y="333492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more N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76600" y="3704256"/>
            <a:ext cx="609600" cy="79154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172200" y="3352800"/>
            <a:ext cx="46726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096000" y="3581400"/>
            <a:ext cx="3886199" cy="2133600"/>
            <a:chOff x="6096000" y="3581400"/>
            <a:chExt cx="3886199" cy="2133600"/>
          </a:xfrm>
        </p:grpSpPr>
        <p:sp>
          <p:nvSpPr>
            <p:cNvPr id="28" name="Rectangle 27"/>
            <p:cNvSpPr/>
            <p:nvPr/>
          </p:nvSpPr>
          <p:spPr>
            <a:xfrm>
              <a:off x="6096000" y="5105400"/>
              <a:ext cx="467262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62161" y="4675483"/>
              <a:ext cx="467262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29422" y="3581400"/>
              <a:ext cx="3052777" cy="1342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81200" y="4538323"/>
            <a:ext cx="3733800" cy="1633877"/>
            <a:chOff x="1981200" y="4538323"/>
            <a:chExt cx="3733800" cy="1633877"/>
          </a:xfrm>
        </p:grpSpPr>
        <p:sp>
          <p:nvSpPr>
            <p:cNvPr id="9" name="Oval 8"/>
            <p:cNvSpPr/>
            <p:nvPr/>
          </p:nvSpPr>
          <p:spPr>
            <a:xfrm>
              <a:off x="4736807" y="4538323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031636" y="4781942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429000" y="4934342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971800" y="5086742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590800" y="5288280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286000" y="5516880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057400" y="5745480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981200" y="5897880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257800" y="5361062"/>
              <a:ext cx="457200" cy="353938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151483"/>
            <a:ext cx="423617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MGlobal2014Light">
  <a:themeElements>
    <a:clrScheme name="Affiliated Light">
      <a:dk1>
        <a:srgbClr val="004080"/>
      </a:dk1>
      <a:lt1>
        <a:sysClr val="window" lastClr="FFFFFF"/>
      </a:lt1>
      <a:dk2>
        <a:srgbClr val="550D2A"/>
      </a:dk2>
      <a:lt2>
        <a:srgbClr val="BDC1C6"/>
      </a:lt2>
      <a:accent1>
        <a:srgbClr val="FDB913"/>
      </a:accent1>
      <a:accent2>
        <a:srgbClr val="800040"/>
      </a:accent2>
      <a:accent3>
        <a:srgbClr val="008000"/>
      </a:accent3>
      <a:accent4>
        <a:srgbClr val="205C80"/>
      </a:accent4>
      <a:accent5>
        <a:srgbClr val="5284AC"/>
      </a:accent5>
      <a:accent6>
        <a:srgbClr val="800040"/>
      </a:accent6>
      <a:hlink>
        <a:srgbClr val="5284AC"/>
      </a:hlink>
      <a:folHlink>
        <a:srgbClr val="800040"/>
      </a:folHlink>
    </a:clrScheme>
    <a:fontScheme name="FM Global (201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M Global (2012)">
      <a:fillStyleLst>
        <a:solidFill>
          <a:schemeClr val="accent1"/>
        </a:soli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  <a:lin ang="16200000" scaled="1"/>
        </a:gradFill>
        <a:gradFill rotWithShape="1">
          <a:gsLst>
            <a:gs pos="0">
              <a:schemeClr val="phClr"/>
            </a:gs>
            <a:gs pos="80000">
              <a:schemeClr val="phClr"/>
            </a:gs>
            <a:gs pos="100000">
              <a:schemeClr val="phClr"/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/>
            </a:gs>
            <a:gs pos="40000">
              <a:schemeClr val="phClr"/>
            </a:gs>
            <a:gs pos="100000">
              <a:schemeClr val="phClr"/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phClr"/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782652BF41074D8708A51AB4C1C677" ma:contentTypeVersion="0" ma:contentTypeDescription="Create a new document." ma:contentTypeScope="" ma:versionID="336a219950acdca070d077034f99979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93adde7ee1a707d6e9f5d130748084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AC4DE4-4024-4684-95DF-F59DEC600F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D11F49D-8A74-4624-8E9B-6AC8A4B9D432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027C6AB-C14F-4E5E-B008-E6719F4058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10910</TotalTime>
  <Words>623</Words>
  <Application>Microsoft Office PowerPoint</Application>
  <PresentationFormat>Custom</PresentationFormat>
  <Paragraphs>161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FMGlobal2014Light</vt:lpstr>
      <vt:lpstr>Equation</vt:lpstr>
      <vt:lpstr>FireFOAM Modeling of Water Mist for Suppression of Compartment Fires</vt:lpstr>
      <vt:lpstr>Water mist</vt:lpstr>
      <vt:lpstr>Modeling: Motivation</vt:lpstr>
      <vt:lpstr>Previous Studies</vt:lpstr>
      <vt:lpstr>Water-based suppression mechanisms</vt:lpstr>
      <vt:lpstr>Objectives</vt:lpstr>
      <vt:lpstr>Flame extinction</vt:lpstr>
      <vt:lpstr>Literature review</vt:lpstr>
      <vt:lpstr>Temperature – strain rate</vt:lpstr>
      <vt:lpstr>Sub-grid model</vt:lpstr>
      <vt:lpstr>Flame temperature</vt:lpstr>
      <vt:lpstr>Model formulation</vt:lpstr>
      <vt:lpstr>FireFOAM</vt:lpstr>
      <vt:lpstr>PowerPoint Presentation</vt:lpstr>
      <vt:lpstr>Validation (J. White et al. 2015)</vt:lpstr>
      <vt:lpstr>Radiation (J. White et al.)</vt:lpstr>
      <vt:lpstr>PowerPoint Presentation</vt:lpstr>
      <vt:lpstr>Combustion efficiency</vt:lpstr>
      <vt:lpstr>Flame height</vt:lpstr>
      <vt:lpstr>PowerPoint Presentation</vt:lpstr>
      <vt:lpstr>Full scale enclosure fire</vt:lpstr>
      <vt:lpstr>Spray info</vt:lpstr>
      <vt:lpstr>PowerPoint Presentation</vt:lpstr>
      <vt:lpstr>Chemical HRR</vt:lpstr>
      <vt:lpstr>Oxygen depletion</vt:lpstr>
      <vt:lpstr>Parametric study</vt:lpstr>
      <vt:lpstr>Summary</vt:lpstr>
      <vt:lpstr>Acknowledgement</vt:lpstr>
      <vt:lpstr>Questions?</vt:lpstr>
    </vt:vector>
  </TitlesOfParts>
  <Company>FM Global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</dc:title>
  <dc:subject>Affiliated FM</dc:subject>
  <dc:creator>sweetmanj</dc:creator>
  <cp:keywords>FM Global</cp:keywords>
  <dc:description>light background</dc:description>
  <cp:lastModifiedBy>Horner, April CTR (FAA)</cp:lastModifiedBy>
  <cp:revision>1394</cp:revision>
  <cp:lastPrinted>2016-05-17T20:55:10Z</cp:lastPrinted>
  <dcterms:created xsi:type="dcterms:W3CDTF">2013-12-18T19:52:40Z</dcterms:created>
  <dcterms:modified xsi:type="dcterms:W3CDTF">2016-10-11T18:43:33Z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0x010100F4782652BF41074D8708A51AB4C1C677</vt:lpwstr>
  </property>
</Properties>
</file>