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  <p:sldMasterId id="2147483661" r:id="rId6"/>
  </p:sldMasterIdLst>
  <p:notesMasterIdLst>
    <p:notesMasterId r:id="rId24"/>
  </p:notesMasterIdLst>
  <p:handoutMasterIdLst>
    <p:handoutMasterId r:id="rId25"/>
  </p:handoutMasterIdLst>
  <p:sldIdLst>
    <p:sldId id="256" r:id="rId7"/>
    <p:sldId id="263" r:id="rId8"/>
    <p:sldId id="270" r:id="rId9"/>
    <p:sldId id="272" r:id="rId10"/>
    <p:sldId id="277" r:id="rId11"/>
    <p:sldId id="275" r:id="rId12"/>
    <p:sldId id="276" r:id="rId13"/>
    <p:sldId id="278" r:id="rId14"/>
    <p:sldId id="273" r:id="rId15"/>
    <p:sldId id="281" r:id="rId16"/>
    <p:sldId id="282" r:id="rId17"/>
    <p:sldId id="280" r:id="rId18"/>
    <p:sldId id="274" r:id="rId19"/>
    <p:sldId id="283" r:id="rId20"/>
    <p:sldId id="284" r:id="rId21"/>
    <p:sldId id="285" r:id="rId22"/>
    <p:sldId id="258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CD"/>
    <a:srgbClr val="FFCC66"/>
    <a:srgbClr val="493118"/>
    <a:srgbClr val="96724C"/>
    <a:srgbClr val="1F3149"/>
    <a:srgbClr val="A58671"/>
    <a:srgbClr val="D8AC7E"/>
    <a:srgbClr val="8C6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502" y="-12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991680"/>
        <c:axId val="85426560"/>
      </c:barChart>
      <c:catAx>
        <c:axId val="759916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85426560"/>
        <c:crosses val="autoZero"/>
        <c:auto val="1"/>
        <c:lblAlgn val="ctr"/>
        <c:lblOffset val="100"/>
        <c:noMultiLvlLbl val="0"/>
      </c:catAx>
      <c:valAx>
        <c:axId val="85426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759916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legend>
    <c:plotVisOnly val="1"/>
    <c:dispBlanksAs val="gap"/>
    <c:showDLblsOverMax val="0"/>
  </c:chart>
  <c:spPr>
    <a:solidFill>
      <a:srgbClr val="FFFFFF">
        <a:alpha val="25000"/>
      </a:srgbClr>
    </a:solidFill>
    <a:ln>
      <a:noFill/>
    </a:ln>
    <a:effectLst/>
    <a:scene3d>
      <a:camera prst="orthographicFront"/>
      <a:lightRig rig="threePt" dir="t"/>
    </a:scene3d>
    <a:sp3d>
      <a:bevelT w="38100" h="38100" prst="coolSlant"/>
    </a:sp3d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C803D1-7E22-426B-946F-B4167FE99CDB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C6D6C2-CAAA-4C3B-87DD-2F98D0C7A7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49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FEA62B-C136-454E-AD9F-0FCD43CAD751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1B07DF-9005-41CD-BC9E-18B35B2BB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5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07DF-9005-41CD-BC9E-18B35B2BB4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71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07DF-9005-41CD-BC9E-18B35B2BB4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97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07DF-9005-41CD-BC9E-18B35B2BB4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7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07DF-9005-41CD-BC9E-18B35B2BB4E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26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07DF-9005-41CD-BC9E-18B35B2BB4E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85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07DF-9005-41CD-BC9E-18B35B2BB4E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96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07DF-9005-41CD-BC9E-18B35B2BB4E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69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07DF-9005-41CD-BC9E-18B35B2BB4E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07DF-9005-41CD-BC9E-18B35B2BB4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85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07DF-9005-41CD-BC9E-18B35B2BB4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22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07DF-9005-41CD-BC9E-18B35B2BB4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08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07DF-9005-41CD-BC9E-18B35B2BB4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95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07DF-9005-41CD-BC9E-18B35B2BB4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97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07DF-9005-41CD-BC9E-18B35B2BB4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35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07DF-9005-41CD-BC9E-18B35B2BB4E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0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07DF-9005-41CD-BC9E-18B35B2BB4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4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TSB 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enter the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4400" y="6245352"/>
            <a:ext cx="457200" cy="365125"/>
          </a:xfrm>
        </p:spPr>
        <p:txBody>
          <a:bodyPr/>
          <a:lstStyle/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724400"/>
            <a:ext cx="7315200" cy="1295400"/>
          </a:xfrm>
          <a:prstGeom prst="rect">
            <a:avLst/>
          </a:prstGeom>
        </p:spPr>
        <p:txBody>
          <a:bodyPr/>
          <a:lstStyle>
            <a:lvl1pPr marL="0" indent="0">
              <a:defRPr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enter the presenter’s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7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0"/>
            <a:ext cx="9144000" cy="6144768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en-US" dirty="0" smtClean="0"/>
              <a:t>Click to insert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bg>
      <p:bgPr>
        <a:blipFill dpi="0" rotWithShape="1">
          <a:blip r:embed="rId2" cstate="screen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en-US" dirty="0" smtClean="0"/>
              <a:t>Click to insert full page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use with Plot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 userDrawn="1"/>
        </p:nvGraphicFramePr>
        <p:xfrm>
          <a:off x="838200" y="457200"/>
          <a:ext cx="7543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TSB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TSB 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33800" y="2667000"/>
            <a:ext cx="4495800" cy="1981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enter the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4400" y="6245352"/>
            <a:ext cx="457200" cy="365125"/>
          </a:xfrm>
        </p:spPr>
        <p:txBody>
          <a:bodyPr/>
          <a:lstStyle/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733800" y="4724400"/>
            <a:ext cx="4495800" cy="1295400"/>
          </a:xfrm>
          <a:prstGeom prst="rect">
            <a:avLst/>
          </a:prstGeom>
        </p:spPr>
        <p:txBody>
          <a:bodyPr/>
          <a:lstStyle>
            <a:lvl1pPr marL="0" indent="0">
              <a:defRPr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enter the</a:t>
            </a:r>
            <a:br>
              <a:rPr lang="en-US" dirty="0" smtClean="0"/>
            </a:br>
            <a:r>
              <a:rPr lang="en-US" dirty="0" smtClean="0"/>
              <a:t>presenter’s name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14400" y="2667000"/>
            <a:ext cx="2743200" cy="3352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FFCC66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the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828801"/>
            <a:ext cx="7315200" cy="4191000"/>
          </a:xfrm>
        </p:spPr>
        <p:txBody>
          <a:bodyPr anchor="t" anchorCtr="0"/>
          <a:lstStyle>
            <a:lvl1pPr>
              <a:lnSpc>
                <a:spcPct val="107000"/>
              </a:lnSpc>
              <a:spcAft>
                <a:spcPts val="0"/>
              </a:spcAft>
              <a:defRPr/>
            </a:lvl1pPr>
            <a:lvl2pPr>
              <a:spcBef>
                <a:spcPts val="800"/>
              </a:spcBef>
              <a:spcAft>
                <a:spcPts val="0"/>
              </a:spcAft>
              <a:defRPr/>
            </a:lvl2pPr>
            <a:lvl3pPr>
              <a:spcBef>
                <a:spcPts val="672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FFCC66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the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828801"/>
            <a:ext cx="7315200" cy="4191000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the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4400" y="1828801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828801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the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828799"/>
            <a:ext cx="3582988" cy="762001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2667000"/>
            <a:ext cx="3582988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828799"/>
            <a:ext cx="3584575" cy="762001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667000"/>
            <a:ext cx="3584575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14400" y="6245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2551113" cy="838200"/>
          </a:xfrm>
        </p:spPr>
        <p:txBody>
          <a:bodyPr anchor="t" anchorCtr="0"/>
          <a:lstStyle>
            <a:lvl1pPr algn="l">
              <a:defRPr sz="2000" b="0"/>
            </a:lvl1pPr>
          </a:lstStyle>
          <a:p>
            <a:r>
              <a:rPr lang="en-US" dirty="0" smtClean="0"/>
              <a:t>Click to the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685801"/>
            <a:ext cx="4654550" cy="5257799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4400" y="1600201"/>
            <a:ext cx="2551113" cy="43434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the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14400" y="1828800"/>
            <a:ext cx="7315200" cy="419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insert a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914400" y="1828800"/>
            <a:ext cx="7315200" cy="3352800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4400" y="5257800"/>
            <a:ext cx="7315200" cy="838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picture caption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3152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the title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914400" y="2667000"/>
            <a:ext cx="7315200" cy="1981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FFCC66"/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 baseline="0">
          <a:solidFill>
            <a:schemeClr val="bg1"/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106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1"/>
            <a:ext cx="7315200" cy="42671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6245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228600" indent="-228600" algn="l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98000"/>
                    </a:prstClr>
                  </a:outerShdw>
                </a:effectLst>
              </a:defRPr>
            </a:lvl1pPr>
          </a:lstStyle>
          <a:p>
            <a:fld id="{C6C6B0C3-FC97-4666-B210-7D3D244D68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6" r:id="rId2"/>
    <p:sldLayoutId id="2147483652" r:id="rId3"/>
    <p:sldLayoutId id="2147483653" r:id="rId4"/>
    <p:sldLayoutId id="2147483656" r:id="rId5"/>
    <p:sldLayoutId id="2147483654" r:id="rId6"/>
    <p:sldLayoutId id="2147483657" r:id="rId7"/>
    <p:sldLayoutId id="2147483664" r:id="rId8"/>
    <p:sldLayoutId id="2147483659" r:id="rId9"/>
    <p:sldLayoutId id="2147483670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FFCC66"/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7000"/>
        </a:lnSpc>
        <a:spcBef>
          <a:spcPts val="800"/>
        </a:spcBef>
        <a:spcAft>
          <a:spcPts val="0"/>
        </a:spcAft>
        <a:buFont typeface="Arial" pitchFamily="34" charset="0"/>
        <a:buChar char="•"/>
        <a:defRPr sz="36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800"/>
        </a:spcBef>
        <a:spcAft>
          <a:spcPts val="0"/>
        </a:spcAft>
        <a:buFont typeface="Arial" pitchFamily="34" charset="0"/>
        <a:buChar char="•"/>
        <a:defRPr sz="3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0"/>
        </a:spcAft>
        <a:buFont typeface="Arial" pitchFamily="34" charset="0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0"/>
        </a:spcAft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FFCC66"/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sb.gov/doclib/reports/2007/AAR0707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aa.gov.a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NTSB Cargo Fire Safety Recommendations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Joseph Panagiotou</a:t>
            </a:r>
          </a:p>
          <a:p>
            <a:endParaRPr lang="en-US" dirty="0" smtClean="0"/>
          </a:p>
          <a:p>
            <a:r>
              <a:rPr lang="en-US" sz="1200" dirty="0" smtClean="0"/>
              <a:t>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Triennial International Aircraft Fire and Cabin Safety research conference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77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 being done to address A-12-68</a:t>
            </a:r>
            <a:br>
              <a:rPr lang="en-US" dirty="0" smtClean="0"/>
            </a:br>
            <a:r>
              <a:rPr lang="en-US" dirty="0" smtClean="0"/>
              <a:t>&amp; A-12-70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FAATC Completed work:</a:t>
            </a:r>
          </a:p>
          <a:p>
            <a:pPr lvl="0"/>
            <a:r>
              <a:rPr lang="en-US" sz="1800" dirty="0">
                <a:effectLst/>
              </a:rPr>
              <a:t>Effectiveness of Fire Containment Covers (FCCs) subjected to  class-A fires</a:t>
            </a:r>
          </a:p>
          <a:p>
            <a:pPr lvl="0"/>
            <a:r>
              <a:rPr lang="en-US" sz="1800" dirty="0">
                <a:effectLst/>
              </a:rPr>
              <a:t>Effectiveness of Fire Containment Covers (FCCs) subjected to lithium battery fires</a:t>
            </a:r>
          </a:p>
          <a:p>
            <a:pPr lvl="0"/>
            <a:r>
              <a:rPr lang="en-US" sz="1800" dirty="0">
                <a:effectLst/>
              </a:rPr>
              <a:t>Effectiveness of oxygen starvation in ULDs subjected to class-A fires</a:t>
            </a:r>
          </a:p>
          <a:p>
            <a:pPr lvl="0"/>
            <a:r>
              <a:rPr lang="en-US" sz="1800" dirty="0">
                <a:effectLst/>
              </a:rPr>
              <a:t>Effectiveness of Fire Resistant Containers (FRCs) subjected to class-A fires</a:t>
            </a:r>
          </a:p>
          <a:p>
            <a:pPr lvl="0"/>
            <a:r>
              <a:rPr lang="en-US" sz="1800" dirty="0">
                <a:effectLst/>
              </a:rPr>
              <a:t>Effectiveness of Fire Resistant Containers (FRCs) subjected to lithium battery fires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7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010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Work being done to address A-12-68</a:t>
            </a:r>
            <a:br>
              <a:rPr lang="en-US" dirty="0"/>
            </a:br>
            <a:r>
              <a:rPr lang="en-US" dirty="0"/>
              <a:t>&amp; A-12-70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315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FAATC work in progress:</a:t>
            </a:r>
          </a:p>
          <a:p>
            <a:pPr lvl="0"/>
            <a:r>
              <a:rPr lang="en-US" sz="2400" dirty="0">
                <a:effectLst/>
              </a:rPr>
              <a:t>Effectiveness of water mist systems in class-E cargo compartments</a:t>
            </a:r>
          </a:p>
          <a:p>
            <a:pPr lvl="0"/>
            <a:r>
              <a:rPr lang="en-US" sz="2400" dirty="0">
                <a:effectLst/>
              </a:rPr>
              <a:t>Agent penetration in Class-C cargo compartments</a:t>
            </a:r>
          </a:p>
          <a:p>
            <a:pPr lvl="0"/>
            <a:r>
              <a:rPr lang="en-US" sz="2400" dirty="0">
                <a:effectLst/>
              </a:rPr>
              <a:t>Class-C Cargo Compartment Halon Replacement Initiative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913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3152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UPS Dubai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191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Ensure </a:t>
            </a:r>
            <a:r>
              <a:rPr lang="en-US" sz="2000" dirty="0"/>
              <a:t>that cargo container construction materials meet the same flammability requirements as all other cargo compartment materials in accordance with Title 14 </a:t>
            </a:r>
            <a:r>
              <a:rPr lang="en-US" sz="2000" i="1" dirty="0"/>
              <a:t>Code of Federal Regulations </a:t>
            </a:r>
            <a:r>
              <a:rPr lang="en-US" sz="2000" dirty="0"/>
              <a:t>25.855. (A-12-69) </a:t>
            </a:r>
            <a:endParaRPr lang="en-US" sz="2000" dirty="0" smtClean="0"/>
          </a:p>
          <a:p>
            <a:pPr lvl="1"/>
            <a:r>
              <a:rPr lang="en-US" sz="1600" dirty="0" smtClean="0"/>
              <a:t>Is it cargo?   Is it aircraft?</a:t>
            </a:r>
            <a:r>
              <a:rPr lang="en-US" sz="1600" dirty="0"/>
              <a:t> </a:t>
            </a:r>
            <a:r>
              <a:rPr lang="en-US" sz="1600" dirty="0" smtClean="0"/>
              <a:t> Hot </a:t>
            </a:r>
            <a:r>
              <a:rPr lang="en-US" sz="1600" dirty="0"/>
              <a:t>potato! </a:t>
            </a:r>
            <a:endParaRPr lang="en-US" sz="1600" dirty="0" smtClean="0"/>
          </a:p>
          <a:p>
            <a:pPr lvl="1"/>
            <a:r>
              <a:rPr lang="en-US" sz="1600" dirty="0" smtClean="0"/>
              <a:t>FAA &amp; PHMSA unsure about who is the responsible authority</a:t>
            </a:r>
          </a:p>
          <a:p>
            <a:pPr lvl="1"/>
            <a:r>
              <a:rPr lang="en-US" sz="1600" dirty="0" smtClean="0"/>
              <a:t>2/11/2016  FAA response letter indicates 3 possible directions:</a:t>
            </a:r>
          </a:p>
          <a:p>
            <a:pPr lvl="2"/>
            <a:r>
              <a:rPr lang="en-US" sz="1600" dirty="0" smtClean="0"/>
              <a:t>New TSO addressing flammability requirements of polypropylene containers</a:t>
            </a:r>
          </a:p>
          <a:p>
            <a:pPr lvl="2"/>
            <a:r>
              <a:rPr lang="en-US" sz="1600" dirty="0" smtClean="0"/>
              <a:t>Require use of fire containment covers</a:t>
            </a:r>
          </a:p>
          <a:p>
            <a:pPr lvl="2"/>
            <a:r>
              <a:rPr lang="en-US" sz="1600" dirty="0" smtClean="0"/>
              <a:t>Require use of fire resistant containers</a:t>
            </a:r>
          </a:p>
          <a:p>
            <a:pPr lvl="1"/>
            <a:r>
              <a:rPr lang="en-US" sz="1600" dirty="0" smtClean="0"/>
              <a:t>Update to be provided by 12/31/2016</a:t>
            </a:r>
          </a:p>
          <a:p>
            <a:pPr lvl="1"/>
            <a:r>
              <a:rPr lang="en-US" sz="1600" dirty="0" smtClean="0"/>
              <a:t>OPEN – ACCEPTABLE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49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315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Asiana Cargo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315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KARAIB determined that the cause of this accident was a fire that developed on or near two pallets containing dangerous goods.</a:t>
            </a:r>
          </a:p>
          <a:p>
            <a:pPr lvl="1"/>
            <a:r>
              <a:rPr lang="en-US" sz="1000" dirty="0" smtClean="0"/>
              <a:t>Class 3 flammable liquids (253 gallons)</a:t>
            </a:r>
          </a:p>
          <a:p>
            <a:pPr lvl="1"/>
            <a:r>
              <a:rPr lang="en-US" sz="1000" dirty="0" smtClean="0"/>
              <a:t>Class 9 Lithium cells and batteries (18 battery packs for hybrid-electric vehicle use ~570lb)</a:t>
            </a:r>
          </a:p>
          <a:p>
            <a:pPr marL="0" indent="0">
              <a:buNone/>
            </a:pPr>
            <a:r>
              <a:rPr lang="en-US" sz="1400" dirty="0"/>
              <a:t>A</a:t>
            </a:r>
            <a:r>
              <a:rPr lang="en-US" sz="1400" dirty="0" smtClean="0"/>
              <a:t>ll the dangerous goods on the main deck were concentrated in two adjacent pallet positions near the aft portion of the aircraft.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February 9, 2016 NTSB makes recommendations to PHMSA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83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315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Asiana Cargo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Segregation of hazardous materials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800" dirty="0" smtClean="0"/>
              <a:t>Require </a:t>
            </a:r>
            <a:r>
              <a:rPr lang="en-US" sz="1800" dirty="0"/>
              <a:t>that Class 3 flammable liquids and fully regulated Class 9 lithium batteries be physically segregated when stowed on board an aircraft such that packages containing these materials may not be placed on the same or adjacent pallets or ULDs</a:t>
            </a:r>
            <a:r>
              <a:rPr lang="en-US" sz="1800" dirty="0" smtClean="0"/>
              <a:t>. (A-16-001)</a:t>
            </a:r>
          </a:p>
          <a:p>
            <a:pPr lvl="1"/>
            <a:r>
              <a:rPr lang="en-US" sz="1400" dirty="0" smtClean="0"/>
              <a:t>OPEN – ACCEPTABLE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25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315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Asiana Cargo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Maximum loading density</a:t>
            </a:r>
          </a:p>
          <a:p>
            <a:r>
              <a:rPr lang="en-US" sz="1800" dirty="0" smtClean="0"/>
              <a:t>Establish </a:t>
            </a:r>
            <a:r>
              <a:rPr lang="en-US" sz="1800" dirty="0"/>
              <a:t>maximum loading density requirements that restrict the quantities of Class 3 flammable hazardous materials or Class 9 lithium batteries stowed on a single pallet or ULD, or on a group of pallets or ULDs, within an aircraft such that cargo fires can be effectively managed by on-board fire suppression capabilities</a:t>
            </a:r>
            <a:r>
              <a:rPr lang="en-US" sz="1800" dirty="0" smtClean="0"/>
              <a:t>. (A-16-002)</a:t>
            </a:r>
          </a:p>
          <a:p>
            <a:pPr lvl="1"/>
            <a:r>
              <a:rPr lang="en-US" sz="1400" dirty="0" smtClean="0"/>
              <a:t>OPEN - ACCEPTABLE RESPONSE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82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772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ummery of OPEN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696200" cy="4191000"/>
          </a:xfrm>
        </p:spPr>
        <p:txBody>
          <a:bodyPr>
            <a:noAutofit/>
          </a:bodyPr>
          <a:lstStyle/>
          <a:p>
            <a:r>
              <a:rPr lang="en-US" sz="1600" dirty="0"/>
              <a:t>Develop fire detection system performance requirements for the early detection of fires originating within cargo containers and pallets and, once developed, implement the new requirements. (A-12-68) </a:t>
            </a:r>
            <a:endParaRPr lang="en-US" sz="1600" dirty="0" smtClean="0"/>
          </a:p>
          <a:p>
            <a:r>
              <a:rPr lang="en-US" sz="1600" dirty="0"/>
              <a:t>Ensure that cargo container construction materials meet the same flammability requirements as all other cargo compartment materials in accordance with Title 14 </a:t>
            </a:r>
            <a:r>
              <a:rPr lang="en-US" sz="1600" i="1" dirty="0"/>
              <a:t>Code of Federal Regulations </a:t>
            </a:r>
            <a:r>
              <a:rPr lang="en-US" sz="1600" dirty="0"/>
              <a:t>25.855. (A-12-69) </a:t>
            </a:r>
            <a:endParaRPr lang="en-US" sz="1600" dirty="0" smtClean="0"/>
          </a:p>
          <a:p>
            <a:r>
              <a:rPr lang="en-US" sz="1600" dirty="0"/>
              <a:t>Require the installation and use of active fire suppression systems in all aircraft cargo compartments or containers, or both, such that fires are not allowed to develop. (A-12-70) </a:t>
            </a:r>
            <a:endParaRPr lang="en-US" sz="1600" dirty="0" smtClean="0"/>
          </a:p>
          <a:p>
            <a:r>
              <a:rPr lang="en-US" sz="1600" dirty="0"/>
              <a:t>Require that Class 3 flammable liquids and fully regulated Class 9 lithium batteries be physically segregated when stowed on board an aircraft such that packages containing these materials may not be placed on the same or adjacent pallets or ULDs. (A-16-001</a:t>
            </a:r>
            <a:r>
              <a:rPr lang="en-US" sz="1600" dirty="0" smtClean="0"/>
              <a:t>)</a:t>
            </a:r>
          </a:p>
          <a:p>
            <a:r>
              <a:rPr lang="en-US" sz="1600" dirty="0"/>
              <a:t>Establish maximum loading density requirements that restrict the quantities of Class 3 flammable hazardous materials or Class 9 lithium batteries stowed on a single pallet or ULD, or on a group of pallets or ULDs, within an aircraft such that cargo fires can be effectively managed by on-board fire suppression capabilities. (A-16-002)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41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315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Basis of NTSB Cargo Fire Safety Recommendations.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UPS Philadelphia</a:t>
            </a:r>
          </a:p>
          <a:p>
            <a:r>
              <a:rPr lang="en-US" dirty="0" smtClean="0"/>
              <a:t>UPS Dubai</a:t>
            </a:r>
          </a:p>
          <a:p>
            <a:r>
              <a:rPr lang="en-US" dirty="0" smtClean="0"/>
              <a:t>Asiana </a:t>
            </a:r>
            <a:r>
              <a:rPr lang="en-US" dirty="0" err="1" smtClean="0"/>
              <a:t>Jeju</a:t>
            </a:r>
            <a:r>
              <a:rPr lang="en-US" dirty="0" smtClean="0"/>
              <a:t> Island</a:t>
            </a:r>
          </a:p>
          <a:p>
            <a:r>
              <a:rPr lang="en-US" dirty="0" smtClean="0"/>
              <a:t>Cargo container fire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1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315200" cy="1066800"/>
          </a:xfrm>
        </p:spPr>
        <p:txBody>
          <a:bodyPr/>
          <a:lstStyle/>
          <a:p>
            <a:r>
              <a:rPr lang="en-US" dirty="0" smtClean="0"/>
              <a:t>UPS Philadelphia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9195"/>
            <a:ext cx="4394200" cy="1752601"/>
          </a:xfrm>
        </p:spPr>
        <p:txBody>
          <a:bodyPr>
            <a:noAutofit/>
          </a:bodyPr>
          <a:lstStyle/>
          <a:p>
            <a:r>
              <a:rPr lang="en-US" sz="1800" dirty="0" smtClean="0"/>
              <a:t>February 7, 2006</a:t>
            </a:r>
          </a:p>
          <a:p>
            <a:r>
              <a:rPr lang="en-US" sz="1800" dirty="0" smtClean="0"/>
              <a:t>Flight 1307</a:t>
            </a:r>
          </a:p>
          <a:p>
            <a:r>
              <a:rPr lang="en-US" sz="1800" dirty="0" smtClean="0"/>
              <a:t>McDonnell Douglas DC-8</a:t>
            </a:r>
          </a:p>
          <a:p>
            <a:r>
              <a:rPr lang="en-US" sz="1800" dirty="0" smtClean="0"/>
              <a:t>long time between smell of smoke and cargo fire alarm</a:t>
            </a:r>
          </a:p>
          <a:p>
            <a:r>
              <a:rPr lang="en-US" sz="1800" dirty="0" smtClean="0"/>
              <a:t>No fire suppression in flight</a:t>
            </a:r>
          </a:p>
          <a:p>
            <a:r>
              <a:rPr lang="en-US" sz="1800" dirty="0"/>
              <a:t>Unidentified fire source</a:t>
            </a:r>
          </a:p>
          <a:p>
            <a:r>
              <a:rPr lang="en-US" sz="1800" dirty="0" smtClean="0"/>
              <a:t>Aircraft was a total loss</a:t>
            </a:r>
          </a:p>
          <a:p>
            <a:pPr marL="0" indent="0">
              <a:buNone/>
            </a:pPr>
            <a:endParaRPr lang="en-US" sz="1800" dirty="0">
              <a:hlinkClick r:id="rId3"/>
            </a:endParaRPr>
          </a:p>
          <a:p>
            <a:pPr marL="0" indent="0">
              <a:buNone/>
            </a:pPr>
            <a:r>
              <a:rPr lang="en-US" sz="1800" dirty="0" smtClean="0"/>
              <a:t>NTSB Report:</a:t>
            </a:r>
            <a:endParaRPr lang="en-US" sz="1800" dirty="0">
              <a:hlinkClick r:id="rId3"/>
            </a:endParaRPr>
          </a:p>
          <a:p>
            <a:pPr marL="0" indent="0">
              <a:buNone/>
            </a:pP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err="1" smtClean="0">
                <a:hlinkClick r:id="rId3"/>
              </a:rPr>
              <a:t>www.ntsb.gov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err="1" smtClean="0">
                <a:hlinkClick r:id="rId3"/>
              </a:rPr>
              <a:t>doclib</a:t>
            </a:r>
            <a:r>
              <a:rPr lang="en-US" sz="1800" dirty="0" smtClean="0">
                <a:hlinkClick r:id="rId3"/>
              </a:rPr>
              <a:t>/reports/2007/</a:t>
            </a:r>
            <a:r>
              <a:rPr lang="en-US" sz="1800" dirty="0" err="1" smtClean="0">
                <a:hlinkClick r:id="rId3"/>
              </a:rPr>
              <a:t>AAR0707.pdf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990600"/>
            <a:ext cx="3378200" cy="2329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3429000"/>
            <a:ext cx="33782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9248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UPS </a:t>
            </a:r>
            <a:r>
              <a:rPr lang="en-US" dirty="0" smtClean="0"/>
              <a:t>Philadelphia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315200" cy="4191000"/>
          </a:xfrm>
        </p:spPr>
        <p:txBody>
          <a:bodyPr>
            <a:noAutofit/>
          </a:bodyPr>
          <a:lstStyle/>
          <a:p>
            <a:r>
              <a:rPr lang="en-US" sz="1400" dirty="0"/>
              <a:t>Ensure that the performance requirements for smoke and fire </a:t>
            </a:r>
            <a:r>
              <a:rPr lang="en-US" sz="1400" dirty="0" smtClean="0"/>
              <a:t>detection systems </a:t>
            </a:r>
            <a:r>
              <a:rPr lang="en-US" sz="1400" dirty="0"/>
              <a:t>on cargo airplanes account for the effects of cargo containers </a:t>
            </a:r>
            <a:r>
              <a:rPr lang="en-US" sz="1400" dirty="0" smtClean="0"/>
              <a:t>on airflow </a:t>
            </a:r>
            <a:r>
              <a:rPr lang="en-US" sz="1400" dirty="0"/>
              <a:t>around the detection sensors and on the containment of </a:t>
            </a:r>
            <a:r>
              <a:rPr lang="en-US" sz="1400" dirty="0" smtClean="0"/>
              <a:t>smoke from </a:t>
            </a:r>
            <a:r>
              <a:rPr lang="en-US" sz="1400" dirty="0"/>
              <a:t>a fire inside a container, and establish standardized methods </a:t>
            </a:r>
            <a:r>
              <a:rPr lang="en-US" sz="1400" dirty="0" smtClean="0"/>
              <a:t>of demonstrating </a:t>
            </a:r>
            <a:r>
              <a:rPr lang="en-US" sz="1400" dirty="0"/>
              <a:t>compliance with those requirements. (A‑07‑98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Work was done by the FAA Tech Center to evaluate cargo loading effects</a:t>
            </a:r>
          </a:p>
          <a:p>
            <a:pPr lvl="1"/>
            <a:r>
              <a:rPr lang="en-US" sz="1400" dirty="0" smtClean="0"/>
              <a:t>NTSB cargo study established different container types have different smoke leakage paths</a:t>
            </a:r>
          </a:p>
          <a:p>
            <a:pPr lvl="1"/>
            <a:r>
              <a:rPr lang="en-US" sz="1400" dirty="0"/>
              <a:t>CLOSED – </a:t>
            </a:r>
            <a:r>
              <a:rPr lang="en-US" sz="1400" dirty="0" smtClean="0"/>
              <a:t>SUPERCEDED 11/28/2012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1400" dirty="0"/>
              <a:t>Require that fire suppression systems be installed in the cargo </a:t>
            </a:r>
            <a:r>
              <a:rPr lang="en-US" sz="1400" dirty="0" smtClean="0"/>
              <a:t>compartments of </a:t>
            </a:r>
            <a:r>
              <a:rPr lang="en-US" sz="1400" dirty="0"/>
              <a:t>all cargo airplanes operating under 14 </a:t>
            </a:r>
            <a:r>
              <a:rPr lang="en-US" sz="1400" i="1" dirty="0"/>
              <a:t>Code of Federal Regulations </a:t>
            </a:r>
            <a:r>
              <a:rPr lang="en-US" sz="1400" dirty="0"/>
              <a:t>Part 121</a:t>
            </a:r>
            <a:r>
              <a:rPr lang="en-US" sz="1400" dirty="0" smtClean="0"/>
              <a:t>. (</a:t>
            </a:r>
            <a:r>
              <a:rPr lang="en-US" sz="1400" dirty="0"/>
              <a:t>A‑07‑99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FAA cost benefit analysis did not support this recommendation</a:t>
            </a:r>
          </a:p>
          <a:p>
            <a:pPr lvl="1"/>
            <a:r>
              <a:rPr lang="en-US" sz="1400" dirty="0" smtClean="0"/>
              <a:t>CLOSED - UNNACCEPTABLE ACTION 4/27/2011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1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9248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UPS </a:t>
            </a:r>
            <a:r>
              <a:rPr lang="en-US" dirty="0" smtClean="0"/>
              <a:t>Philadelphia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315200" cy="4191000"/>
          </a:xfrm>
        </p:spPr>
        <p:txBody>
          <a:bodyPr>
            <a:noAutofit/>
          </a:bodyPr>
          <a:lstStyle/>
          <a:p>
            <a:r>
              <a:rPr lang="en-US" sz="1400" dirty="0" smtClean="0"/>
              <a:t>Require </a:t>
            </a:r>
            <a:r>
              <a:rPr lang="en-US" sz="1400" dirty="0"/>
              <a:t>aircraft operators to implement measures to reduce the risk </a:t>
            </a:r>
            <a:r>
              <a:rPr lang="en-US" sz="1400" dirty="0" smtClean="0"/>
              <a:t>of primary </a:t>
            </a:r>
            <a:r>
              <a:rPr lang="en-US" sz="1400" dirty="0"/>
              <a:t>lithium batteries becoming involved in fires on cargo-only </a:t>
            </a:r>
            <a:r>
              <a:rPr lang="en-US" sz="1400" dirty="0" smtClean="0"/>
              <a:t>aircraft, such </a:t>
            </a:r>
            <a:r>
              <a:rPr lang="en-US" sz="1400" dirty="0"/>
              <a:t>as transporting such batteries in fire resistant containers and/or </a:t>
            </a:r>
            <a:r>
              <a:rPr lang="en-US" sz="1400" dirty="0" smtClean="0"/>
              <a:t>in restricted </a:t>
            </a:r>
            <a:r>
              <a:rPr lang="en-US" sz="1400" dirty="0"/>
              <a:t>quantities at any single location on the aircraft. (A-07-104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PHMSA unable to require more restrictive measures than ICAO due to FAA Modernization and Reform act of 2012</a:t>
            </a:r>
          </a:p>
          <a:p>
            <a:pPr lvl="1"/>
            <a:r>
              <a:rPr lang="en-US" sz="1400" dirty="0" smtClean="0"/>
              <a:t>CLOSED  - RECONSIDERED 12/26/2012</a:t>
            </a:r>
          </a:p>
          <a:p>
            <a:endParaRPr lang="en-US" sz="1400" dirty="0"/>
          </a:p>
          <a:p>
            <a:r>
              <a:rPr lang="en-US" sz="1400" dirty="0"/>
              <a:t>Until fire suppression systems are required on cargo-only aircraft, as </a:t>
            </a:r>
            <a:r>
              <a:rPr lang="en-US" sz="1400" dirty="0" smtClean="0"/>
              <a:t>asked for </a:t>
            </a:r>
            <a:r>
              <a:rPr lang="en-US" sz="1400" dirty="0"/>
              <a:t>in Safety Recommendation A-07-99, require that cargo shipments </a:t>
            </a:r>
            <a:r>
              <a:rPr lang="en-US" sz="1400" dirty="0" smtClean="0"/>
              <a:t>of secondary </a:t>
            </a:r>
            <a:r>
              <a:rPr lang="en-US" sz="1400" dirty="0"/>
              <a:t>lithium batteries, including those contained in or packed </a:t>
            </a:r>
            <a:r>
              <a:rPr lang="en-US" sz="1400" dirty="0" smtClean="0"/>
              <a:t>with equipment</a:t>
            </a:r>
            <a:r>
              <a:rPr lang="en-US" sz="1400" dirty="0"/>
              <a:t>, be transported in crew-accessible locations where portable </a:t>
            </a:r>
            <a:r>
              <a:rPr lang="en-US" sz="1400" dirty="0" smtClean="0"/>
              <a:t>fire suppression </a:t>
            </a:r>
            <a:r>
              <a:rPr lang="en-US" sz="1400" dirty="0"/>
              <a:t>systems can be used. (</a:t>
            </a:r>
            <a:r>
              <a:rPr lang="en-US" sz="1400" dirty="0" smtClean="0"/>
              <a:t>A-07-105)</a:t>
            </a:r>
          </a:p>
          <a:p>
            <a:pPr lvl="1"/>
            <a:r>
              <a:rPr lang="en-US" sz="1400" dirty="0"/>
              <a:t>PHMSA unable to require more restrictive measures than ICAO due to FAA Modernization and Reform act of 2012</a:t>
            </a:r>
          </a:p>
          <a:p>
            <a:pPr lvl="1"/>
            <a:r>
              <a:rPr lang="en-US" sz="1400" dirty="0" smtClean="0"/>
              <a:t>CLOSED – RECONSIDERED 12/26/2012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5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3200"/>
            <a:ext cx="7315200" cy="1066800"/>
          </a:xfrm>
        </p:spPr>
        <p:txBody>
          <a:bodyPr/>
          <a:lstStyle/>
          <a:p>
            <a:r>
              <a:rPr lang="en-US" dirty="0" smtClean="0"/>
              <a:t>UPS Dubai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343400" cy="3200401"/>
          </a:xfrm>
        </p:spPr>
        <p:txBody>
          <a:bodyPr>
            <a:noAutofit/>
          </a:bodyPr>
          <a:lstStyle/>
          <a:p>
            <a:r>
              <a:rPr lang="en-US" sz="1600" dirty="0" smtClean="0"/>
              <a:t>September 3, 2010</a:t>
            </a:r>
          </a:p>
          <a:p>
            <a:r>
              <a:rPr lang="en-US" sz="1600" dirty="0" smtClean="0"/>
              <a:t>Flight 006</a:t>
            </a:r>
          </a:p>
          <a:p>
            <a:r>
              <a:rPr lang="en-US" sz="1600" dirty="0" smtClean="0"/>
              <a:t>Boeing 747-400F</a:t>
            </a:r>
          </a:p>
          <a:p>
            <a:r>
              <a:rPr lang="en-US" sz="1600" dirty="0" smtClean="0"/>
              <a:t>2 ½ minutes between cargo fire alarm and onset of system loss</a:t>
            </a:r>
          </a:p>
          <a:p>
            <a:r>
              <a:rPr lang="en-US" sz="1600" dirty="0" smtClean="0"/>
              <a:t>Heavy smoke in the flight deck</a:t>
            </a:r>
          </a:p>
          <a:p>
            <a:r>
              <a:rPr lang="en-US" sz="1600" dirty="0" smtClean="0"/>
              <a:t>suppression by depressurization ineffective</a:t>
            </a:r>
          </a:p>
          <a:p>
            <a:r>
              <a:rPr lang="en-US" sz="1600" dirty="0" smtClean="0"/>
              <a:t>aircraft out of control</a:t>
            </a:r>
          </a:p>
          <a:p>
            <a:r>
              <a:rPr lang="en-US" sz="1600" dirty="0" smtClean="0"/>
              <a:t>Unidentified source</a:t>
            </a:r>
          </a:p>
          <a:p>
            <a:r>
              <a:rPr lang="en-US" sz="1600" dirty="0" smtClean="0"/>
              <a:t>loss of crew and aircraft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GCAA final Report:</a:t>
            </a:r>
          </a:p>
          <a:p>
            <a:pPr marL="0" indent="0">
              <a:buNone/>
            </a:pPr>
            <a:r>
              <a:rPr lang="en-US" sz="1600" i="1" dirty="0" smtClean="0">
                <a:effectLst/>
                <a:hlinkClick r:id="rId3"/>
              </a:rPr>
              <a:t>www.gcaa.gov.ae</a:t>
            </a:r>
            <a:r>
              <a:rPr lang="en-US" sz="1600" i="1" dirty="0" smtClean="0">
                <a:effectLst/>
              </a:rPr>
              <a:t> 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124200"/>
            <a:ext cx="3920067" cy="2940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22318"/>
            <a:ext cx="3920067" cy="260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315200" cy="1066800"/>
          </a:xfrm>
        </p:spPr>
        <p:txBody>
          <a:bodyPr/>
          <a:lstStyle/>
          <a:p>
            <a:r>
              <a:rPr lang="en-US" dirty="0" err="1" smtClean="0"/>
              <a:t>Asiana</a:t>
            </a:r>
            <a:r>
              <a:rPr lang="en-US" dirty="0" smtClean="0"/>
              <a:t> Cargo Flight 991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4114800" cy="358140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July 28, 2011</a:t>
            </a:r>
          </a:p>
          <a:p>
            <a:r>
              <a:rPr lang="en-US" sz="1800" dirty="0" smtClean="0"/>
              <a:t>Boeing 747-400F</a:t>
            </a:r>
          </a:p>
          <a:p>
            <a:r>
              <a:rPr lang="en-US" sz="1800" dirty="0" smtClean="0"/>
              <a:t>Short time between cargo fire alarm and control difficulties</a:t>
            </a:r>
          </a:p>
          <a:p>
            <a:r>
              <a:rPr lang="en-US" sz="1800" dirty="0" smtClean="0"/>
              <a:t>smoke in the flight deck</a:t>
            </a:r>
          </a:p>
          <a:p>
            <a:r>
              <a:rPr lang="en-US" sz="1800" dirty="0" smtClean="0"/>
              <a:t>Aircraft out of control</a:t>
            </a:r>
          </a:p>
          <a:p>
            <a:r>
              <a:rPr lang="en-US" sz="1800" dirty="0" smtClean="0"/>
              <a:t>loss of crew and aircraft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Report completed by KARAIB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4830" y="1870770"/>
            <a:ext cx="4602956" cy="34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3152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Cargo Container Fire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181600" cy="3657600"/>
          </a:xfrm>
        </p:spPr>
        <p:txBody>
          <a:bodyPr>
            <a:noAutofit/>
          </a:bodyPr>
          <a:lstStyle/>
          <a:p>
            <a:r>
              <a:rPr lang="en-US" sz="1800" dirty="0"/>
              <a:t>C</a:t>
            </a:r>
            <a:r>
              <a:rPr lang="en-US" sz="1800" dirty="0" smtClean="0"/>
              <a:t>ontainer design impacts time to detection</a:t>
            </a:r>
          </a:p>
          <a:p>
            <a:r>
              <a:rPr lang="en-US" sz="1800" dirty="0"/>
              <a:t>E</a:t>
            </a:r>
            <a:r>
              <a:rPr lang="en-US" sz="1800" dirty="0" smtClean="0"/>
              <a:t>xceeds 1 min detection time regulation </a:t>
            </a:r>
          </a:p>
          <a:p>
            <a:r>
              <a:rPr lang="en-US" sz="1800" dirty="0" smtClean="0"/>
              <a:t>Container materials can add to the fire load</a:t>
            </a:r>
          </a:p>
          <a:p>
            <a:r>
              <a:rPr lang="en-US" sz="1800" dirty="0" smtClean="0"/>
              <a:t>Fire growth rate after becoming detectable is rapid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509940" cy="233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451863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For information about the NTSB’s cargo container fire study (NTSB Materials Laboratory Study Report 12-019), see case number DCA10RA092 on the NTSB’s website at http://www.ntsb.gov/investigations/dms.html. 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http://www.fire.tc.faa.gov/pdf/systems/Nov11Meeting/Panagiotou-1111-HeatReleaseRate.pdf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Picture 6" descr="Resize of 6561_20104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733800"/>
            <a:ext cx="3516755" cy="23362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185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3152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UPS Dubai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4191000"/>
          </a:xfrm>
        </p:spPr>
        <p:txBody>
          <a:bodyPr>
            <a:normAutofit/>
          </a:bodyPr>
          <a:lstStyle/>
          <a:p>
            <a:r>
              <a:rPr lang="en-US" sz="2000" dirty="0"/>
              <a:t>Develop fire detection system performance requirements for the early detection of fires originating within cargo containers and pallets and, once developed, implement the new requirements. (A-12-68) </a:t>
            </a:r>
            <a:endParaRPr lang="en-US" sz="2000" dirty="0" smtClean="0"/>
          </a:p>
          <a:p>
            <a:pPr lvl="1"/>
            <a:r>
              <a:rPr lang="en-US" sz="2000" dirty="0" smtClean="0"/>
              <a:t>OPEN - ACCEPTABLE RESPONSE  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Require </a:t>
            </a:r>
            <a:r>
              <a:rPr lang="en-US" sz="2000" dirty="0"/>
              <a:t>the installation and use of active fire suppression systems in all aircraft cargo compartments or containers, or both, such that fires are not </a:t>
            </a:r>
            <a:r>
              <a:rPr lang="en-US" sz="2000" dirty="0" smtClean="0"/>
              <a:t>allowed </a:t>
            </a:r>
            <a:r>
              <a:rPr lang="en-US" sz="2000" dirty="0"/>
              <a:t>to develop. (A-12-70) </a:t>
            </a:r>
            <a:endParaRPr lang="en-US" sz="2000" dirty="0" smtClean="0"/>
          </a:p>
          <a:p>
            <a:pPr lvl="1"/>
            <a:r>
              <a:rPr lang="en-US" sz="2000" dirty="0" smtClean="0"/>
              <a:t>OPEN - ACCEPTABLE RESPONSE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C6B0C3-FC97-4666-B210-7D3D244D68F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50197"/>
      </p:ext>
    </p:extLst>
  </p:cSld>
  <p:clrMapOvr>
    <a:masterClrMapping/>
  </p:clrMapOvr>
</p:sld>
</file>

<file path=ppt/theme/theme1.xml><?xml version="1.0" encoding="utf-8"?>
<a:theme xmlns:a="http://schemas.openxmlformats.org/drawingml/2006/main" name="NTSB_Template">
  <a:themeElements>
    <a:clrScheme name="NTSB color schem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1F3149"/>
      </a:accent1>
      <a:accent2>
        <a:srgbClr val="96724C"/>
      </a:accent2>
      <a:accent3>
        <a:srgbClr val="493118"/>
      </a:accent3>
      <a:accent4>
        <a:srgbClr val="8BB0DD"/>
      </a:accent4>
      <a:accent5>
        <a:srgbClr val="A5A5A5"/>
      </a:accent5>
      <a:accent6>
        <a:srgbClr val="595959"/>
      </a:accent6>
      <a:hlink>
        <a:srgbClr val="000000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TSB Master Slide">
  <a:themeElements>
    <a:clrScheme name="NTSB color schem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1F3149"/>
      </a:accent1>
      <a:accent2>
        <a:srgbClr val="96724C"/>
      </a:accent2>
      <a:accent3>
        <a:srgbClr val="493118"/>
      </a:accent3>
      <a:accent4>
        <a:srgbClr val="8BB0DD"/>
      </a:accent4>
      <a:accent5>
        <a:srgbClr val="A5A5A5"/>
      </a:accent5>
      <a:accent6>
        <a:srgbClr val="595959"/>
      </a:accent6>
      <a:hlink>
        <a:srgbClr val="000000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TSB Master Last Slide">
  <a:themeElements>
    <a:clrScheme name="NTSB color schem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1F3149"/>
      </a:accent1>
      <a:accent2>
        <a:srgbClr val="96724C"/>
      </a:accent2>
      <a:accent3>
        <a:srgbClr val="493118"/>
      </a:accent3>
      <a:accent4>
        <a:srgbClr val="8BB0DD"/>
      </a:accent4>
      <a:accent5>
        <a:srgbClr val="A5A5A5"/>
      </a:accent5>
      <a:accent6>
        <a:srgbClr val="595959"/>
      </a:accent6>
      <a:hlink>
        <a:srgbClr val="000000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TSB color scheme">
    <a:dk1>
      <a:sysClr val="windowText" lastClr="000000"/>
    </a:dk1>
    <a:lt1>
      <a:srgbClr val="FFFFFF"/>
    </a:lt1>
    <a:dk2>
      <a:srgbClr val="000000"/>
    </a:dk2>
    <a:lt2>
      <a:srgbClr val="FFFFFF"/>
    </a:lt2>
    <a:accent1>
      <a:srgbClr val="1F3149"/>
    </a:accent1>
    <a:accent2>
      <a:srgbClr val="96724C"/>
    </a:accent2>
    <a:accent3>
      <a:srgbClr val="493118"/>
    </a:accent3>
    <a:accent4>
      <a:srgbClr val="8BB0DD"/>
    </a:accent4>
    <a:accent5>
      <a:srgbClr val="A5A5A5"/>
    </a:accent5>
    <a:accent6>
      <a:srgbClr val="595959"/>
    </a:accent6>
    <a:hlink>
      <a:srgbClr val="000000"/>
    </a:hlink>
    <a:folHlink>
      <a:srgbClr val="FFCC6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4310F0CA54B94A8D25C9856736886F" ma:contentTypeVersion="0" ma:contentTypeDescription="Create a new document." ma:contentTypeScope="" ma:versionID="e7ab6ed8b4151d5e9322a57f18a7ac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88D1983-88A3-4BE6-AFE1-F50547C7D7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4EF32E5-5FEF-4D85-A23D-FC86656A4E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28A988-156A-4B07-ADEA-154105A2F4FB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NTSB_Template</Template>
  <TotalTime>974</TotalTime>
  <Words>1156</Words>
  <Application>Microsoft Office PowerPoint</Application>
  <PresentationFormat>On-screen Show (4:3)</PresentationFormat>
  <Paragraphs>155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NTSB_Template</vt:lpstr>
      <vt:lpstr>NTSB Master Slide</vt:lpstr>
      <vt:lpstr>NTSB Master Last Slide</vt:lpstr>
      <vt:lpstr>NTSB Cargo Fire Safety Recommendations</vt:lpstr>
      <vt:lpstr>Basis of NTSB Cargo Fire Safety Recommendations.</vt:lpstr>
      <vt:lpstr>UPS Philadelphia</vt:lpstr>
      <vt:lpstr>UPS Philadelphia Recommendations</vt:lpstr>
      <vt:lpstr>UPS Philadelphia Recommendations</vt:lpstr>
      <vt:lpstr>UPS Dubai</vt:lpstr>
      <vt:lpstr>Asiana Cargo Flight 991</vt:lpstr>
      <vt:lpstr>Cargo Container Fire Study</vt:lpstr>
      <vt:lpstr>UPS Dubai Recommendations</vt:lpstr>
      <vt:lpstr>Work being done to address A-12-68 &amp; A-12-70</vt:lpstr>
      <vt:lpstr>Work being done to address A-12-68 &amp; A-12-70</vt:lpstr>
      <vt:lpstr>UPS Dubai Recommendations</vt:lpstr>
      <vt:lpstr>Asiana Cargo Recommendations</vt:lpstr>
      <vt:lpstr>Asiana Cargo Recommendations</vt:lpstr>
      <vt:lpstr>Asiana Cargo Recommendations</vt:lpstr>
      <vt:lpstr>Summery of OPEN recommendations</vt:lpstr>
      <vt:lpstr>PowerPoint Presentation</vt:lpstr>
    </vt:vector>
  </TitlesOfParts>
  <Company>NTSB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Christine Fortin</dc:creator>
  <cp:lastModifiedBy>Horner, April CTR (FAA)</cp:lastModifiedBy>
  <cp:revision>33</cp:revision>
  <cp:lastPrinted>2016-10-17T20:02:41Z</cp:lastPrinted>
  <dcterms:created xsi:type="dcterms:W3CDTF">2012-06-04T20:22:05Z</dcterms:created>
  <dcterms:modified xsi:type="dcterms:W3CDTF">2016-10-17T20:42:03Z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0x010100E84310F0CA54B94A8D25C9856736886F</vt:lpwstr>
  </property>
</Properties>
</file>