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handoutMasterIdLst>
    <p:handoutMasterId r:id="rId23"/>
  </p:handoutMasterIdLst>
  <p:sldIdLst>
    <p:sldId id="259" r:id="rId5"/>
    <p:sldId id="270" r:id="rId6"/>
    <p:sldId id="276" r:id="rId7"/>
    <p:sldId id="277" r:id="rId8"/>
    <p:sldId id="278" r:id="rId9"/>
    <p:sldId id="273" r:id="rId10"/>
    <p:sldId id="274" r:id="rId11"/>
    <p:sldId id="275" r:id="rId12"/>
    <p:sldId id="279" r:id="rId13"/>
    <p:sldId id="280" r:id="rId14"/>
    <p:sldId id="281" r:id="rId15"/>
    <p:sldId id="282" r:id="rId16"/>
    <p:sldId id="283" r:id="rId17"/>
    <p:sldId id="271" r:id="rId18"/>
    <p:sldId id="285" r:id="rId19"/>
    <p:sldId id="269" r:id="rId20"/>
    <p:sldId id="284"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531" autoAdjust="0"/>
  </p:normalViewPr>
  <p:slideViewPr>
    <p:cSldViewPr snapToGrid="0" snapToObjects="1">
      <p:cViewPr varScale="1">
        <p:scale>
          <a:sx n="116" d="100"/>
          <a:sy n="116" d="100"/>
        </p:scale>
        <p:origin x="75" y="123"/>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58" d="100"/>
          <a:sy n="58" d="100"/>
        </p:scale>
        <p:origin x="280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878B22-6A14-47B4-988E-C85CDAD15AE9}" type="datetimeFigureOut">
              <a:rPr lang="en-US" smtClean="0"/>
              <a:t>10/28/2019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6FD21C-BF93-4DBE-BEF4-D4E7FC5E9B97}" type="slidenum">
              <a:rPr lang="en-US" smtClean="0"/>
              <a:t>‹#›</a:t>
            </a:fld>
            <a:endParaRPr lang="en-US"/>
          </a:p>
        </p:txBody>
      </p:sp>
    </p:spTree>
    <p:extLst>
      <p:ext uri="{BB962C8B-B14F-4D97-AF65-F5344CB8AC3E}">
        <p14:creationId xmlns:p14="http://schemas.microsoft.com/office/powerpoint/2010/main" val="1292237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037B51-3A77-4ACB-927E-405E4BFBB375}" type="datetimeFigureOut">
              <a:rPr lang="en-US" smtClean="0"/>
              <a:t>10/28/2019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553912-4DF9-4630-9EFB-D209125E1603}" type="slidenum">
              <a:rPr lang="en-US" smtClean="0"/>
              <a:t>‹#›</a:t>
            </a:fld>
            <a:endParaRPr lang="en-US"/>
          </a:p>
        </p:txBody>
      </p:sp>
    </p:spTree>
    <p:extLst>
      <p:ext uri="{BB962C8B-B14F-4D97-AF65-F5344CB8AC3E}">
        <p14:creationId xmlns:p14="http://schemas.microsoft.com/office/powerpoint/2010/main" val="841359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7E324C-F02E-449E-A5E6-78DAC97ADA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8658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DBB9151C-01B8-384B-AC7D-DFD5C78A05AE}" type="datetimeFigureOut">
              <a:rPr lang="en-US" smtClean="0"/>
              <a:pPr/>
              <a:t>10/28/2019</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1EB26B8-EFB7-0748-8187-B84066B22EE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DBB9151C-01B8-384B-AC7D-DFD5C78A05AE}" type="datetimeFigureOut">
              <a:rPr lang="en-US" smtClean="0"/>
              <a:pPr/>
              <a:t>10/28/2019</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1EB26B8-EFB7-0748-8187-B84066B22EE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DBB9151C-01B8-384B-AC7D-DFD5C78A05AE}" type="datetimeFigureOut">
              <a:rPr lang="en-US" smtClean="0"/>
              <a:pPr/>
              <a:t>10/28/2019</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1EB26B8-EFB7-0748-8187-B84066B22EE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38595" y="6251"/>
            <a:ext cx="7448205" cy="409517"/>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DBB9151C-01B8-384B-AC7D-DFD5C78A05AE}" type="datetimeFigureOut">
              <a:rPr lang="en-US" smtClean="0"/>
              <a:pPr/>
              <a:t>10/28/2019</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1EB26B8-EFB7-0748-8187-B84066B22EEF}" type="slidenum">
              <a:rPr lang="en-US" smtClean="0"/>
              <a:pPr/>
              <a:t>‹#›</a:t>
            </a:fld>
            <a:endParaRPr lang="en-US"/>
          </a:p>
        </p:txBody>
      </p:sp>
      <p:pic>
        <p:nvPicPr>
          <p:cNvPr id="9" name="Picture 8">
            <a:extLst>
              <a:ext uri="{FF2B5EF4-FFF2-40B4-BE49-F238E27FC236}">
                <a16:creationId xmlns:a16="http://schemas.microsoft.com/office/drawing/2014/main" id="{28019AE1-71EC-4AD5-936F-3AE53A009CF3}"/>
              </a:ext>
            </a:extLst>
          </p:cNvPr>
          <p:cNvPicPr>
            <a:picLocks noChangeAspect="1"/>
          </p:cNvPicPr>
          <p:nvPr userDrawn="1"/>
        </p:nvPicPr>
        <p:blipFill>
          <a:blip r:embed="rId2"/>
          <a:stretch>
            <a:fillRect/>
          </a:stretch>
        </p:blipFill>
        <p:spPr>
          <a:xfrm>
            <a:off x="0" y="4770739"/>
            <a:ext cx="9144000" cy="37042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DBB9151C-01B8-384B-AC7D-DFD5C78A05AE}" type="datetimeFigureOut">
              <a:rPr lang="en-US" smtClean="0"/>
              <a:pPr/>
              <a:t>10/28/2019</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1EB26B8-EFB7-0748-8187-B84066B22EE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DBB9151C-01B8-384B-AC7D-DFD5C78A05AE}" type="datetimeFigureOut">
              <a:rPr lang="en-US" smtClean="0"/>
              <a:pPr/>
              <a:t>10/28/2019</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1EB26B8-EFB7-0748-8187-B84066B22EE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DBB9151C-01B8-384B-AC7D-DFD5C78A05AE}" type="datetimeFigureOut">
              <a:rPr lang="en-US" smtClean="0"/>
              <a:pPr/>
              <a:t>10/28/2019</a:t>
            </a:fld>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B1EB26B8-EFB7-0748-8187-B84066B22EE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DBB9151C-01B8-384B-AC7D-DFD5C78A05AE}" type="datetimeFigureOut">
              <a:rPr lang="en-US" smtClean="0"/>
              <a:pPr/>
              <a:t>10/28/2019</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B1EB26B8-EFB7-0748-8187-B84066B22EE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DBB9151C-01B8-384B-AC7D-DFD5C78A05AE}" type="datetimeFigureOut">
              <a:rPr lang="en-US" smtClean="0"/>
              <a:pPr/>
              <a:t>10/28/2019</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B1EB26B8-EFB7-0748-8187-B84066B22EE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DBB9151C-01B8-384B-AC7D-DFD5C78A05AE}" type="datetimeFigureOut">
              <a:rPr lang="en-US" smtClean="0"/>
              <a:pPr/>
              <a:t>10/28/2019</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1EB26B8-EFB7-0748-8187-B84066B22EE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DBB9151C-01B8-384B-AC7D-DFD5C78A05AE}" type="datetimeFigureOut">
              <a:rPr lang="en-US" smtClean="0"/>
              <a:pPr/>
              <a:t>10/28/2019</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1EB26B8-EFB7-0748-8187-B84066B22EE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EAR PPT Blue Header.jpg"/>
          <p:cNvPicPr>
            <a:picLocks noChangeAspect="1"/>
          </p:cNvPicPr>
          <p:nvPr/>
        </p:nvPicPr>
        <p:blipFill>
          <a:blip r:embed="rId13"/>
          <a:stretch>
            <a:fillRect/>
          </a:stretch>
        </p:blipFill>
        <p:spPr>
          <a:xfrm>
            <a:off x="0" y="0"/>
            <a:ext cx="9144000" cy="425196"/>
          </a:xfrm>
          <a:prstGeom prst="rect">
            <a:avLst/>
          </a:prstGeom>
        </p:spPr>
      </p:pic>
      <p:sp>
        <p:nvSpPr>
          <p:cNvPr id="2" name="Title Placeholder 1"/>
          <p:cNvSpPr>
            <a:spLocks noGrp="1"/>
          </p:cNvSpPr>
          <p:nvPr>
            <p:ph type="title"/>
          </p:nvPr>
        </p:nvSpPr>
        <p:spPr>
          <a:xfrm>
            <a:off x="1140643" y="6251"/>
            <a:ext cx="7847814" cy="409517"/>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509048"/>
            <a:ext cx="8229600" cy="40855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660147" y="4505945"/>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1EB26B8-EFB7-0748-8187-B84066B22EEF}" type="slidenum">
              <a:rPr lang="en-US" smtClean="0"/>
              <a:pPr/>
              <a:t>‹#›</a:t>
            </a:fld>
            <a:endParaRPr lang="en-US"/>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4716932"/>
            <a:ext cx="9144000" cy="37042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200" kern="1200">
          <a:solidFill>
            <a:schemeClr val="bg1"/>
          </a:solidFill>
          <a:latin typeface="Montserrat"/>
          <a:ea typeface="+mj-ea"/>
          <a:cs typeface="Montserra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fwvance@mmm.com"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7457" y="3896"/>
            <a:ext cx="1727488" cy="403081"/>
          </a:xfrm>
          <a:prstGeom prst="rect">
            <a:avLst/>
          </a:prstGeom>
        </p:spPr>
      </p:pic>
      <p:sp>
        <p:nvSpPr>
          <p:cNvPr id="3" name="TextBox 2">
            <a:extLst>
              <a:ext uri="{FF2B5EF4-FFF2-40B4-BE49-F238E27FC236}">
                <a16:creationId xmlns:a16="http://schemas.microsoft.com/office/drawing/2014/main" id="{527D06B0-D36E-40E8-93C3-F70D738640E6}"/>
              </a:ext>
            </a:extLst>
          </p:cNvPr>
          <p:cNvSpPr txBox="1"/>
          <p:nvPr/>
        </p:nvSpPr>
        <p:spPr>
          <a:xfrm>
            <a:off x="373438" y="2927397"/>
            <a:ext cx="8397124" cy="1938992"/>
          </a:xfrm>
          <a:prstGeom prst="rect">
            <a:avLst/>
          </a:prstGeom>
          <a:noFill/>
        </p:spPr>
        <p:txBody>
          <a:bodyPr wrap="square" rtlCol="0">
            <a:spAutoFit/>
          </a:bodyPr>
          <a:lstStyle/>
          <a:p>
            <a:r>
              <a:rPr lang="en-US" dirty="0"/>
              <a:t>Using Microscale Combustion Calorimetry as a Predictor for Radiant Panel Behavior of Insulating Microfiber Blankets </a:t>
            </a:r>
          </a:p>
          <a:p>
            <a:endParaRPr lang="en-US" sz="1400" dirty="0"/>
          </a:p>
          <a:p>
            <a:r>
              <a:rPr lang="en-US" sz="1400" dirty="0"/>
              <a:t>Fredrick Vance, PhD, Aearo Technologies LLC, a 3M company</a:t>
            </a:r>
          </a:p>
          <a:p>
            <a:r>
              <a:rPr lang="en-US" sz="1400" dirty="0"/>
              <a:t>Nurkan Turkdogru Gurun, PhD, Aearo Technologies LLC, a 3M company</a:t>
            </a:r>
          </a:p>
          <a:p>
            <a:r>
              <a:rPr lang="en-US" sz="1400" dirty="0"/>
              <a:t>Mary Colston, Aearo Technologies LLC, a 3M company</a:t>
            </a:r>
          </a:p>
          <a:p>
            <a:r>
              <a:rPr lang="en-US" sz="1400" dirty="0"/>
              <a:t>Eumi Pyun, PhD, 3M Company</a:t>
            </a:r>
          </a:p>
          <a:p>
            <a:r>
              <a:rPr lang="en-US" sz="1400" dirty="0" err="1"/>
              <a:t>Liyun</a:t>
            </a:r>
            <a:r>
              <a:rPr lang="en-US" sz="1400" dirty="0"/>
              <a:t> Ren, PhD, 3M Company</a:t>
            </a:r>
          </a:p>
        </p:txBody>
      </p:sp>
      <p:sp>
        <p:nvSpPr>
          <p:cNvPr id="4" name="TextBox 3">
            <a:extLst>
              <a:ext uri="{FF2B5EF4-FFF2-40B4-BE49-F238E27FC236}">
                <a16:creationId xmlns:a16="http://schemas.microsoft.com/office/drawing/2014/main" id="{D29A3E5C-E41F-4457-BB05-E9B31A134542}"/>
              </a:ext>
            </a:extLst>
          </p:cNvPr>
          <p:cNvSpPr txBox="1"/>
          <p:nvPr/>
        </p:nvSpPr>
        <p:spPr>
          <a:xfrm>
            <a:off x="951201" y="24220"/>
            <a:ext cx="7339632" cy="369332"/>
          </a:xfrm>
          <a:prstGeom prst="rect">
            <a:avLst/>
          </a:prstGeom>
          <a:noFill/>
        </p:spPr>
        <p:txBody>
          <a:bodyPr wrap="square" rtlCol="0">
            <a:spAutoFit/>
          </a:bodyPr>
          <a:lstStyle/>
          <a:p>
            <a:r>
              <a:rPr lang="en-US" dirty="0">
                <a:solidFill>
                  <a:schemeClr val="bg1"/>
                </a:solidFill>
              </a:rPr>
              <a:t>9</a:t>
            </a:r>
            <a:r>
              <a:rPr lang="en-US" baseline="30000" dirty="0">
                <a:solidFill>
                  <a:schemeClr val="bg1"/>
                </a:solidFill>
              </a:rPr>
              <a:t>th</a:t>
            </a:r>
            <a:r>
              <a:rPr lang="en-US" dirty="0">
                <a:solidFill>
                  <a:schemeClr val="bg1"/>
                </a:solidFill>
              </a:rPr>
              <a:t> Triennial Aircraft Flammability Conference, Oct 29, 2019, Atlantic City, NJ</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D43D3B9-7C3C-47AB-A529-876AD182B192}"/>
              </a:ext>
            </a:extLst>
          </p:cNvPr>
          <p:cNvPicPr>
            <a:picLocks noGrp="1" noChangeAspect="1"/>
          </p:cNvPicPr>
          <p:nvPr>
            <p:ph idx="1"/>
          </p:nvPr>
        </p:nvPicPr>
        <p:blipFill>
          <a:blip r:embed="rId2"/>
          <a:stretch>
            <a:fillRect/>
          </a:stretch>
        </p:blipFill>
        <p:spPr>
          <a:xfrm>
            <a:off x="1759368" y="509588"/>
            <a:ext cx="5625264" cy="4084637"/>
          </a:xfrm>
          <a:prstGeom prst="rect">
            <a:avLst/>
          </a:prstGeom>
        </p:spPr>
      </p:pic>
      <p:sp>
        <p:nvSpPr>
          <p:cNvPr id="2" name="Title 1">
            <a:extLst>
              <a:ext uri="{FF2B5EF4-FFF2-40B4-BE49-F238E27FC236}">
                <a16:creationId xmlns:a16="http://schemas.microsoft.com/office/drawing/2014/main" id="{1BBDDAA4-621F-4785-9667-FB194B4E0FB7}"/>
              </a:ext>
            </a:extLst>
          </p:cNvPr>
          <p:cNvSpPr>
            <a:spLocks noGrp="1"/>
          </p:cNvSpPr>
          <p:nvPr>
            <p:ph type="title"/>
          </p:nvPr>
        </p:nvSpPr>
        <p:spPr/>
        <p:txBody>
          <a:bodyPr/>
          <a:lstStyle/>
          <a:p>
            <a:r>
              <a:rPr lang="en-US" dirty="0"/>
              <a:t>MCC vs Radiant Panel Results</a:t>
            </a:r>
          </a:p>
        </p:txBody>
      </p:sp>
      <p:grpSp>
        <p:nvGrpSpPr>
          <p:cNvPr id="10" name="Group 9">
            <a:extLst>
              <a:ext uri="{FF2B5EF4-FFF2-40B4-BE49-F238E27FC236}">
                <a16:creationId xmlns:a16="http://schemas.microsoft.com/office/drawing/2014/main" id="{BB52B3C6-8E79-4F26-BC4E-D39BEBE6E459}"/>
              </a:ext>
            </a:extLst>
          </p:cNvPr>
          <p:cNvGrpSpPr/>
          <p:nvPr/>
        </p:nvGrpSpPr>
        <p:grpSpPr>
          <a:xfrm rot="204179">
            <a:off x="2262598" y="1474534"/>
            <a:ext cx="4964894" cy="1562163"/>
            <a:chOff x="2266649" y="1428584"/>
            <a:chExt cx="4964894" cy="1562163"/>
          </a:xfrm>
        </p:grpSpPr>
        <p:sp>
          <p:nvSpPr>
            <p:cNvPr id="7" name="Oval 6">
              <a:extLst>
                <a:ext uri="{FF2B5EF4-FFF2-40B4-BE49-F238E27FC236}">
                  <a16:creationId xmlns:a16="http://schemas.microsoft.com/office/drawing/2014/main" id="{66607404-9426-4357-9D89-F80F442B9B54}"/>
                </a:ext>
              </a:extLst>
            </p:cNvPr>
            <p:cNvSpPr/>
            <p:nvPr/>
          </p:nvSpPr>
          <p:spPr>
            <a:xfrm rot="3720204">
              <a:off x="3993630" y="-298397"/>
              <a:ext cx="1510931" cy="4964894"/>
            </a:xfrm>
            <a:prstGeom prst="ellipse">
              <a:avLst/>
            </a:prstGeom>
            <a:solidFill>
              <a:srgbClr val="00B050">
                <a:alpha val="10196"/>
              </a:srgbClr>
            </a:solidFill>
            <a:ln w="127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196B9CDA-BB33-4D60-A9A6-7BEF57337636}"/>
                </a:ext>
              </a:extLst>
            </p:cNvPr>
            <p:cNvSpPr txBox="1"/>
            <p:nvPr/>
          </p:nvSpPr>
          <p:spPr>
            <a:xfrm>
              <a:off x="4071545" y="2621415"/>
              <a:ext cx="891152" cy="369332"/>
            </a:xfrm>
            <a:prstGeom prst="rect">
              <a:avLst/>
            </a:prstGeom>
            <a:noFill/>
          </p:spPr>
          <p:txBody>
            <a:bodyPr wrap="square" rtlCol="0">
              <a:spAutoFit/>
            </a:bodyPr>
            <a:lstStyle/>
            <a:p>
              <a:r>
                <a:rPr lang="en-US" dirty="0">
                  <a:solidFill>
                    <a:srgbClr val="00B050"/>
                  </a:solidFill>
                </a:rPr>
                <a:t>Pass</a:t>
              </a:r>
            </a:p>
          </p:txBody>
        </p:sp>
      </p:grpSp>
      <p:grpSp>
        <p:nvGrpSpPr>
          <p:cNvPr id="11" name="Group 10">
            <a:extLst>
              <a:ext uri="{FF2B5EF4-FFF2-40B4-BE49-F238E27FC236}">
                <a16:creationId xmlns:a16="http://schemas.microsoft.com/office/drawing/2014/main" id="{128B692D-3CEF-461B-92D2-0642829D3F10}"/>
              </a:ext>
            </a:extLst>
          </p:cNvPr>
          <p:cNvGrpSpPr/>
          <p:nvPr/>
        </p:nvGrpSpPr>
        <p:grpSpPr>
          <a:xfrm>
            <a:off x="3412590" y="1318760"/>
            <a:ext cx="2209061" cy="614714"/>
            <a:chOff x="1952053" y="2082836"/>
            <a:chExt cx="2209061" cy="614714"/>
          </a:xfrm>
        </p:grpSpPr>
        <p:sp>
          <p:nvSpPr>
            <p:cNvPr id="12" name="Oval 11">
              <a:extLst>
                <a:ext uri="{FF2B5EF4-FFF2-40B4-BE49-F238E27FC236}">
                  <a16:creationId xmlns:a16="http://schemas.microsoft.com/office/drawing/2014/main" id="{91B44F58-9D93-4EF4-BF57-A074DFE0B2B0}"/>
                </a:ext>
              </a:extLst>
            </p:cNvPr>
            <p:cNvSpPr/>
            <p:nvPr/>
          </p:nvSpPr>
          <p:spPr>
            <a:xfrm rot="4705302">
              <a:off x="2977152" y="1513588"/>
              <a:ext cx="614714" cy="1753210"/>
            </a:xfrm>
            <a:prstGeom prst="ellipse">
              <a:avLst/>
            </a:prstGeom>
            <a:solidFill>
              <a:srgbClr val="FFC000">
                <a:alpha val="10000"/>
              </a:srgbClr>
            </a:solidFill>
            <a:ln w="127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52330150-C2C3-49E8-B899-36E615A0F5DF}"/>
                </a:ext>
              </a:extLst>
            </p:cNvPr>
            <p:cNvSpPr txBox="1"/>
            <p:nvPr/>
          </p:nvSpPr>
          <p:spPr>
            <a:xfrm>
              <a:off x="1952053" y="2092633"/>
              <a:ext cx="536094" cy="369332"/>
            </a:xfrm>
            <a:prstGeom prst="rect">
              <a:avLst/>
            </a:prstGeom>
            <a:noFill/>
          </p:spPr>
          <p:txBody>
            <a:bodyPr wrap="square" rtlCol="0">
              <a:spAutoFit/>
            </a:bodyPr>
            <a:lstStyle/>
            <a:p>
              <a:r>
                <a:rPr lang="en-US" dirty="0">
                  <a:solidFill>
                    <a:srgbClr val="FFC000"/>
                  </a:solidFill>
                </a:rPr>
                <a:t>Fail</a:t>
              </a:r>
            </a:p>
          </p:txBody>
        </p:sp>
      </p:grpSp>
    </p:spTree>
    <p:extLst>
      <p:ext uri="{BB962C8B-B14F-4D97-AF65-F5344CB8AC3E}">
        <p14:creationId xmlns:p14="http://schemas.microsoft.com/office/powerpoint/2010/main" val="6951574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1C18956-6210-4D6F-A14F-54F02C4D30F9}"/>
              </a:ext>
            </a:extLst>
          </p:cNvPr>
          <p:cNvPicPr>
            <a:picLocks noGrp="1" noChangeAspect="1"/>
          </p:cNvPicPr>
          <p:nvPr>
            <p:ph idx="1"/>
          </p:nvPr>
        </p:nvPicPr>
        <p:blipFill>
          <a:blip r:embed="rId2"/>
          <a:stretch>
            <a:fillRect/>
          </a:stretch>
        </p:blipFill>
        <p:spPr>
          <a:xfrm>
            <a:off x="1759368" y="509588"/>
            <a:ext cx="5625264" cy="4084637"/>
          </a:xfrm>
          <a:prstGeom prst="rect">
            <a:avLst/>
          </a:prstGeom>
        </p:spPr>
      </p:pic>
      <p:sp>
        <p:nvSpPr>
          <p:cNvPr id="2" name="Title 1">
            <a:extLst>
              <a:ext uri="{FF2B5EF4-FFF2-40B4-BE49-F238E27FC236}">
                <a16:creationId xmlns:a16="http://schemas.microsoft.com/office/drawing/2014/main" id="{1BBDDAA4-621F-4785-9667-FB194B4E0FB7}"/>
              </a:ext>
            </a:extLst>
          </p:cNvPr>
          <p:cNvSpPr>
            <a:spLocks noGrp="1"/>
          </p:cNvSpPr>
          <p:nvPr>
            <p:ph type="title"/>
          </p:nvPr>
        </p:nvSpPr>
        <p:spPr/>
        <p:txBody>
          <a:bodyPr/>
          <a:lstStyle/>
          <a:p>
            <a:r>
              <a:rPr lang="en-US" dirty="0"/>
              <a:t>MCC vs Radiant Panel Results </a:t>
            </a:r>
          </a:p>
        </p:txBody>
      </p:sp>
      <p:grpSp>
        <p:nvGrpSpPr>
          <p:cNvPr id="13" name="Group 12">
            <a:extLst>
              <a:ext uri="{FF2B5EF4-FFF2-40B4-BE49-F238E27FC236}">
                <a16:creationId xmlns:a16="http://schemas.microsoft.com/office/drawing/2014/main" id="{00FFDF82-BC8E-4DC3-B97B-A5D726E92C68}"/>
              </a:ext>
            </a:extLst>
          </p:cNvPr>
          <p:cNvGrpSpPr/>
          <p:nvPr/>
        </p:nvGrpSpPr>
        <p:grpSpPr>
          <a:xfrm>
            <a:off x="2286279" y="2071558"/>
            <a:ext cx="5073170" cy="1376389"/>
            <a:chOff x="2286279" y="2071558"/>
            <a:chExt cx="5073170" cy="1376389"/>
          </a:xfrm>
        </p:grpSpPr>
        <p:sp>
          <p:nvSpPr>
            <p:cNvPr id="14" name="Oval 13">
              <a:extLst>
                <a:ext uri="{FF2B5EF4-FFF2-40B4-BE49-F238E27FC236}">
                  <a16:creationId xmlns:a16="http://schemas.microsoft.com/office/drawing/2014/main" id="{635BB98D-BC8B-4621-9EF3-0193B47206DA}"/>
                </a:ext>
              </a:extLst>
            </p:cNvPr>
            <p:cNvSpPr/>
            <p:nvPr/>
          </p:nvSpPr>
          <p:spPr>
            <a:xfrm rot="3498492">
              <a:off x="4466746" y="-108909"/>
              <a:ext cx="712236" cy="5073170"/>
            </a:xfrm>
            <a:prstGeom prst="ellipse">
              <a:avLst/>
            </a:prstGeom>
            <a:solidFill>
              <a:srgbClr val="00B050">
                <a:alpha val="10196"/>
              </a:srgbClr>
            </a:solidFill>
            <a:ln w="127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37CDC339-6375-4F34-B917-EBF1EED9C4AE}"/>
                </a:ext>
              </a:extLst>
            </p:cNvPr>
            <p:cNvSpPr txBox="1"/>
            <p:nvPr/>
          </p:nvSpPr>
          <p:spPr>
            <a:xfrm>
              <a:off x="4304020" y="3078615"/>
              <a:ext cx="891152" cy="369332"/>
            </a:xfrm>
            <a:prstGeom prst="rect">
              <a:avLst/>
            </a:prstGeom>
            <a:noFill/>
          </p:spPr>
          <p:txBody>
            <a:bodyPr wrap="square" rtlCol="0">
              <a:spAutoFit/>
            </a:bodyPr>
            <a:lstStyle/>
            <a:p>
              <a:r>
                <a:rPr lang="en-US" dirty="0">
                  <a:solidFill>
                    <a:srgbClr val="00B050"/>
                  </a:solidFill>
                </a:rPr>
                <a:t>Pass</a:t>
              </a:r>
            </a:p>
          </p:txBody>
        </p:sp>
      </p:grpSp>
      <p:grpSp>
        <p:nvGrpSpPr>
          <p:cNvPr id="16" name="Group 15">
            <a:extLst>
              <a:ext uri="{FF2B5EF4-FFF2-40B4-BE49-F238E27FC236}">
                <a16:creationId xmlns:a16="http://schemas.microsoft.com/office/drawing/2014/main" id="{36D674E7-3887-4BF9-8B4F-CD9756AE9E55}"/>
              </a:ext>
            </a:extLst>
          </p:cNvPr>
          <p:cNvGrpSpPr/>
          <p:nvPr/>
        </p:nvGrpSpPr>
        <p:grpSpPr>
          <a:xfrm>
            <a:off x="3823294" y="1909102"/>
            <a:ext cx="1668383" cy="715554"/>
            <a:chOff x="2057014" y="2139729"/>
            <a:chExt cx="1668383" cy="715554"/>
          </a:xfrm>
        </p:grpSpPr>
        <p:sp>
          <p:nvSpPr>
            <p:cNvPr id="17" name="Oval 16">
              <a:extLst>
                <a:ext uri="{FF2B5EF4-FFF2-40B4-BE49-F238E27FC236}">
                  <a16:creationId xmlns:a16="http://schemas.microsoft.com/office/drawing/2014/main" id="{C38DAD1F-3B33-4216-89A4-C27606164B17}"/>
                </a:ext>
              </a:extLst>
            </p:cNvPr>
            <p:cNvSpPr/>
            <p:nvPr/>
          </p:nvSpPr>
          <p:spPr>
            <a:xfrm rot="3531653">
              <a:off x="2722370" y="1852255"/>
              <a:ext cx="337672" cy="1668383"/>
            </a:xfrm>
            <a:prstGeom prst="ellipse">
              <a:avLst/>
            </a:prstGeom>
            <a:solidFill>
              <a:srgbClr val="FFC000">
                <a:alpha val="10000"/>
              </a:srgbClr>
            </a:solidFill>
            <a:ln w="127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40D039F2-24D3-4060-8409-C8FAEEA9051D}"/>
                </a:ext>
              </a:extLst>
            </p:cNvPr>
            <p:cNvSpPr txBox="1"/>
            <p:nvPr/>
          </p:nvSpPr>
          <p:spPr>
            <a:xfrm>
              <a:off x="2382073" y="2139729"/>
              <a:ext cx="536094" cy="369332"/>
            </a:xfrm>
            <a:prstGeom prst="rect">
              <a:avLst/>
            </a:prstGeom>
            <a:noFill/>
          </p:spPr>
          <p:txBody>
            <a:bodyPr wrap="square" rtlCol="0">
              <a:spAutoFit/>
            </a:bodyPr>
            <a:lstStyle/>
            <a:p>
              <a:r>
                <a:rPr lang="en-US" dirty="0">
                  <a:solidFill>
                    <a:srgbClr val="FFC000"/>
                  </a:solidFill>
                </a:rPr>
                <a:t>Fail</a:t>
              </a:r>
            </a:p>
          </p:txBody>
        </p:sp>
      </p:grpSp>
    </p:spTree>
    <p:extLst>
      <p:ext uri="{BB962C8B-B14F-4D97-AF65-F5344CB8AC3E}">
        <p14:creationId xmlns:p14="http://schemas.microsoft.com/office/powerpoint/2010/main" val="24586823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8C65FF6-BE59-4D8C-AF12-6E0108E913CC}"/>
              </a:ext>
            </a:extLst>
          </p:cNvPr>
          <p:cNvPicPr>
            <a:picLocks noGrp="1" noChangeAspect="1"/>
          </p:cNvPicPr>
          <p:nvPr>
            <p:ph idx="1"/>
          </p:nvPr>
        </p:nvPicPr>
        <p:blipFill>
          <a:blip r:embed="rId2"/>
          <a:stretch>
            <a:fillRect/>
          </a:stretch>
        </p:blipFill>
        <p:spPr>
          <a:xfrm>
            <a:off x="1759368" y="509588"/>
            <a:ext cx="5625264" cy="4084637"/>
          </a:xfrm>
          <a:prstGeom prst="rect">
            <a:avLst/>
          </a:prstGeom>
        </p:spPr>
      </p:pic>
      <p:sp>
        <p:nvSpPr>
          <p:cNvPr id="2" name="Title 1">
            <a:extLst>
              <a:ext uri="{FF2B5EF4-FFF2-40B4-BE49-F238E27FC236}">
                <a16:creationId xmlns:a16="http://schemas.microsoft.com/office/drawing/2014/main" id="{1BBDDAA4-621F-4785-9667-FB194B4E0FB7}"/>
              </a:ext>
            </a:extLst>
          </p:cNvPr>
          <p:cNvSpPr>
            <a:spLocks noGrp="1"/>
          </p:cNvSpPr>
          <p:nvPr>
            <p:ph type="title"/>
          </p:nvPr>
        </p:nvSpPr>
        <p:spPr/>
        <p:txBody>
          <a:bodyPr/>
          <a:lstStyle/>
          <a:p>
            <a:r>
              <a:rPr lang="en-US" dirty="0"/>
              <a:t>MCC vs. Radiant Panel Results</a:t>
            </a:r>
          </a:p>
        </p:txBody>
      </p:sp>
      <p:grpSp>
        <p:nvGrpSpPr>
          <p:cNvPr id="13" name="Group 12">
            <a:extLst>
              <a:ext uri="{FF2B5EF4-FFF2-40B4-BE49-F238E27FC236}">
                <a16:creationId xmlns:a16="http://schemas.microsoft.com/office/drawing/2014/main" id="{0D93D58B-0858-44A7-9AF6-7A587F436D85}"/>
              </a:ext>
            </a:extLst>
          </p:cNvPr>
          <p:cNvGrpSpPr/>
          <p:nvPr/>
        </p:nvGrpSpPr>
        <p:grpSpPr>
          <a:xfrm>
            <a:off x="2579549" y="1091441"/>
            <a:ext cx="4479930" cy="1798736"/>
            <a:chOff x="2579548" y="1091441"/>
            <a:chExt cx="4612253" cy="1798736"/>
          </a:xfrm>
        </p:grpSpPr>
        <p:sp>
          <p:nvSpPr>
            <p:cNvPr id="14" name="Oval 13">
              <a:extLst>
                <a:ext uri="{FF2B5EF4-FFF2-40B4-BE49-F238E27FC236}">
                  <a16:creationId xmlns:a16="http://schemas.microsoft.com/office/drawing/2014/main" id="{83669E48-E954-4C31-A358-5C9350E2B61E}"/>
                </a:ext>
              </a:extLst>
            </p:cNvPr>
            <p:cNvSpPr/>
            <p:nvPr/>
          </p:nvSpPr>
          <p:spPr>
            <a:xfrm rot="5689967">
              <a:off x="3986307" y="-315318"/>
              <a:ext cx="1798736" cy="4612253"/>
            </a:xfrm>
            <a:prstGeom prst="ellipse">
              <a:avLst/>
            </a:prstGeom>
            <a:solidFill>
              <a:srgbClr val="00B050">
                <a:alpha val="10196"/>
              </a:srgbClr>
            </a:solidFill>
            <a:ln w="127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6D75D757-33F3-440D-A8CF-219907EBF1AB}"/>
                </a:ext>
              </a:extLst>
            </p:cNvPr>
            <p:cNvSpPr txBox="1"/>
            <p:nvPr/>
          </p:nvSpPr>
          <p:spPr>
            <a:xfrm>
              <a:off x="2839431" y="2463231"/>
              <a:ext cx="891152" cy="369332"/>
            </a:xfrm>
            <a:prstGeom prst="rect">
              <a:avLst/>
            </a:prstGeom>
            <a:noFill/>
          </p:spPr>
          <p:txBody>
            <a:bodyPr wrap="square" rtlCol="0">
              <a:spAutoFit/>
            </a:bodyPr>
            <a:lstStyle/>
            <a:p>
              <a:r>
                <a:rPr lang="en-US" dirty="0">
                  <a:solidFill>
                    <a:srgbClr val="00B050"/>
                  </a:solidFill>
                </a:rPr>
                <a:t>Pass</a:t>
              </a:r>
            </a:p>
          </p:txBody>
        </p:sp>
      </p:grpSp>
      <p:grpSp>
        <p:nvGrpSpPr>
          <p:cNvPr id="16" name="Group 15">
            <a:extLst>
              <a:ext uri="{FF2B5EF4-FFF2-40B4-BE49-F238E27FC236}">
                <a16:creationId xmlns:a16="http://schemas.microsoft.com/office/drawing/2014/main" id="{2E14A84D-9B92-41B4-9C20-24369A7127E9}"/>
              </a:ext>
            </a:extLst>
          </p:cNvPr>
          <p:cNvGrpSpPr/>
          <p:nvPr/>
        </p:nvGrpSpPr>
        <p:grpSpPr>
          <a:xfrm>
            <a:off x="3951525" y="1721774"/>
            <a:ext cx="1240949" cy="2344304"/>
            <a:chOff x="2460700" y="1098768"/>
            <a:chExt cx="1240949" cy="2344304"/>
          </a:xfrm>
        </p:grpSpPr>
        <p:sp>
          <p:nvSpPr>
            <p:cNvPr id="17" name="Oval 16">
              <a:extLst>
                <a:ext uri="{FF2B5EF4-FFF2-40B4-BE49-F238E27FC236}">
                  <a16:creationId xmlns:a16="http://schemas.microsoft.com/office/drawing/2014/main" id="{3265E38F-9D2C-405F-8EB2-3FC4904F7291}"/>
                </a:ext>
              </a:extLst>
            </p:cNvPr>
            <p:cNvSpPr/>
            <p:nvPr/>
          </p:nvSpPr>
          <p:spPr>
            <a:xfrm rot="19309643">
              <a:off x="2793935" y="1098768"/>
              <a:ext cx="907714" cy="2344304"/>
            </a:xfrm>
            <a:prstGeom prst="ellipse">
              <a:avLst/>
            </a:prstGeom>
            <a:solidFill>
              <a:srgbClr val="FFC000">
                <a:alpha val="10000"/>
              </a:srgbClr>
            </a:solidFill>
            <a:ln w="127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C37D0767-A330-486B-AD57-DCE13346B83F}"/>
                </a:ext>
              </a:extLst>
            </p:cNvPr>
            <p:cNvSpPr txBox="1"/>
            <p:nvPr/>
          </p:nvSpPr>
          <p:spPr>
            <a:xfrm>
              <a:off x="2460700" y="2597385"/>
              <a:ext cx="536094" cy="369332"/>
            </a:xfrm>
            <a:prstGeom prst="rect">
              <a:avLst/>
            </a:prstGeom>
            <a:noFill/>
          </p:spPr>
          <p:txBody>
            <a:bodyPr wrap="square" rtlCol="0">
              <a:spAutoFit/>
            </a:bodyPr>
            <a:lstStyle/>
            <a:p>
              <a:r>
                <a:rPr lang="en-US" dirty="0">
                  <a:solidFill>
                    <a:srgbClr val="FFC000"/>
                  </a:solidFill>
                </a:rPr>
                <a:t>Fail</a:t>
              </a:r>
            </a:p>
          </p:txBody>
        </p:sp>
      </p:grpSp>
    </p:spTree>
    <p:extLst>
      <p:ext uri="{BB962C8B-B14F-4D97-AF65-F5344CB8AC3E}">
        <p14:creationId xmlns:p14="http://schemas.microsoft.com/office/powerpoint/2010/main" val="10285097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C8CD7-034A-4C70-9187-5F651AA0C927}"/>
              </a:ext>
            </a:extLst>
          </p:cNvPr>
          <p:cNvSpPr>
            <a:spLocks noGrp="1"/>
          </p:cNvSpPr>
          <p:nvPr>
            <p:ph type="title"/>
          </p:nvPr>
        </p:nvSpPr>
        <p:spPr/>
        <p:txBody>
          <a:bodyPr/>
          <a:lstStyle/>
          <a:p>
            <a:r>
              <a:rPr lang="en-US" dirty="0"/>
              <a:t>Conclusions and Next Steps</a:t>
            </a:r>
          </a:p>
        </p:txBody>
      </p:sp>
      <p:sp>
        <p:nvSpPr>
          <p:cNvPr id="3" name="Content Placeholder 2">
            <a:extLst>
              <a:ext uri="{FF2B5EF4-FFF2-40B4-BE49-F238E27FC236}">
                <a16:creationId xmlns:a16="http://schemas.microsoft.com/office/drawing/2014/main" id="{75728976-5229-4AF3-AE17-41B5A7573E5C}"/>
              </a:ext>
            </a:extLst>
          </p:cNvPr>
          <p:cNvSpPr>
            <a:spLocks noGrp="1"/>
          </p:cNvSpPr>
          <p:nvPr>
            <p:ph idx="1"/>
          </p:nvPr>
        </p:nvSpPr>
        <p:spPr/>
        <p:txBody>
          <a:bodyPr>
            <a:normAutofit lnSpcReduction="10000"/>
          </a:bodyPr>
          <a:lstStyle/>
          <a:p>
            <a:r>
              <a:rPr lang="en-US" dirty="0"/>
              <a:t>MCC values are not strong predictors of radiant panel results for these heterogeneous systems</a:t>
            </a:r>
          </a:p>
          <a:p>
            <a:r>
              <a:rPr lang="en-US" dirty="0"/>
              <a:t>Additional factors such as fiber size and flame retardant mechanism has significant influence</a:t>
            </a:r>
          </a:p>
          <a:p>
            <a:r>
              <a:rPr lang="en-US" dirty="0"/>
              <a:t>Future work will focus on optimizing blends for improved performance while meeting flammability targets</a:t>
            </a:r>
          </a:p>
          <a:p>
            <a:endParaRPr lang="en-US" dirty="0"/>
          </a:p>
        </p:txBody>
      </p:sp>
    </p:spTree>
    <p:extLst>
      <p:ext uri="{BB962C8B-B14F-4D97-AF65-F5344CB8AC3E}">
        <p14:creationId xmlns:p14="http://schemas.microsoft.com/office/powerpoint/2010/main" val="32794700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FD45C-60B9-4905-86DA-2F2CC6EB9994}"/>
              </a:ext>
            </a:extLst>
          </p:cNvPr>
          <p:cNvSpPr>
            <a:spLocks noGrp="1"/>
          </p:cNvSpPr>
          <p:nvPr>
            <p:ph type="ctrTitle"/>
          </p:nvPr>
        </p:nvSpPr>
        <p:spPr/>
        <p:txBody>
          <a:bodyPr/>
          <a:lstStyle/>
          <a:p>
            <a:r>
              <a:rPr lang="en-US" dirty="0">
                <a:solidFill>
                  <a:schemeClr val="tx1"/>
                </a:solidFill>
              </a:rPr>
              <a:t>Thank You!  Questions?</a:t>
            </a:r>
          </a:p>
        </p:txBody>
      </p:sp>
      <p:sp>
        <p:nvSpPr>
          <p:cNvPr id="5" name="Subtitle 4">
            <a:extLst>
              <a:ext uri="{FF2B5EF4-FFF2-40B4-BE49-F238E27FC236}">
                <a16:creationId xmlns:a16="http://schemas.microsoft.com/office/drawing/2014/main" id="{6BD79AED-7D79-4304-9A34-9AF63B4E0465}"/>
              </a:ext>
            </a:extLst>
          </p:cNvPr>
          <p:cNvSpPr>
            <a:spLocks noGrp="1"/>
          </p:cNvSpPr>
          <p:nvPr>
            <p:ph type="subTitle" idx="1"/>
          </p:nvPr>
        </p:nvSpPr>
        <p:spPr/>
        <p:txBody>
          <a:bodyPr>
            <a:normAutofit fontScale="85000" lnSpcReduction="20000"/>
          </a:bodyPr>
          <a:lstStyle/>
          <a:p>
            <a:r>
              <a:rPr lang="en-US" dirty="0"/>
              <a:t>Fredrick Vance</a:t>
            </a:r>
          </a:p>
          <a:p>
            <a:r>
              <a:rPr lang="en-US" dirty="0">
                <a:hlinkClick r:id="rId2"/>
              </a:rPr>
              <a:t>fwvance@mmm.com</a:t>
            </a:r>
            <a:endParaRPr lang="en-US" dirty="0"/>
          </a:p>
          <a:p>
            <a:r>
              <a:rPr lang="en-US" dirty="0"/>
              <a:t>317-982-3312</a:t>
            </a:r>
          </a:p>
        </p:txBody>
      </p:sp>
    </p:spTree>
    <p:extLst>
      <p:ext uri="{BB962C8B-B14F-4D97-AF65-F5344CB8AC3E}">
        <p14:creationId xmlns:p14="http://schemas.microsoft.com/office/powerpoint/2010/main" val="42631862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9A5B16-9402-40F2-94ED-D125480E5DA4}"/>
              </a:ext>
            </a:extLst>
          </p:cNvPr>
          <p:cNvSpPr>
            <a:spLocks noGrp="1"/>
          </p:cNvSpPr>
          <p:nvPr>
            <p:ph type="ctrTitle"/>
          </p:nvPr>
        </p:nvSpPr>
        <p:spPr/>
        <p:txBody>
          <a:bodyPr/>
          <a:lstStyle/>
          <a:p>
            <a:r>
              <a:rPr lang="en-US" dirty="0">
                <a:solidFill>
                  <a:schemeClr val="tx1"/>
                </a:solidFill>
              </a:rPr>
              <a:t>Backup</a:t>
            </a:r>
          </a:p>
        </p:txBody>
      </p:sp>
      <p:sp>
        <p:nvSpPr>
          <p:cNvPr id="5" name="Subtitle 4">
            <a:extLst>
              <a:ext uri="{FF2B5EF4-FFF2-40B4-BE49-F238E27FC236}">
                <a16:creationId xmlns:a16="http://schemas.microsoft.com/office/drawing/2014/main" id="{D35410FF-AE19-4E23-93AD-458712821EC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334536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Abstract</a:t>
            </a:r>
          </a:p>
        </p:txBody>
      </p:sp>
      <p:sp>
        <p:nvSpPr>
          <p:cNvPr id="3" name="Content Placeholder 2"/>
          <p:cNvSpPr>
            <a:spLocks noGrp="1"/>
          </p:cNvSpPr>
          <p:nvPr>
            <p:ph idx="1"/>
          </p:nvPr>
        </p:nvSpPr>
        <p:spPr/>
        <p:txBody>
          <a:bodyPr>
            <a:normAutofit fontScale="47500" lnSpcReduction="20000"/>
          </a:bodyPr>
          <a:lstStyle/>
          <a:p>
            <a:pPr marL="0" indent="0">
              <a:buNone/>
            </a:pPr>
            <a:r>
              <a:rPr lang="en-US" dirty="0"/>
              <a:t>The insulation of an aircraft in recent years has been accomplished with a relatively small number of well-known sets of fibers or foams, limited most notably by their flammability characteristics.  These materials provide the required thermal performance along with acoustic absorption suited to their purpose, whether it be in a commercial plane or a high-end luxury jet.  Meanwhile, other markets like consumer apparel have benefited from the recent proliferation of polymeric microfibers, offering premium performance in the form of reduced weight, reduced thickness, or better tolerance to environmental insults like water and debris. </a:t>
            </a:r>
          </a:p>
          <a:p>
            <a:pPr marL="0" indent="0">
              <a:buNone/>
            </a:pPr>
            <a:endParaRPr lang="en-US" dirty="0"/>
          </a:p>
          <a:p>
            <a:pPr marL="0" indent="0">
              <a:buNone/>
            </a:pPr>
            <a:r>
              <a:rPr lang="en-US" dirty="0"/>
              <a:t>This study is focused on the early stage development of novel polymer-based microfiber blankets or webs suitable for cushioning, thermal insulation, and acoustic absorption in aircraft.  Various fiber web constructions were evaluated with the aim of improving acoustic performance while meeting flammability requirements for airworthy certification.  The fibers were constructed from a combination of materials including homopolymers and flame retardants, and the webs employed a combination of fibers varying in both composition and fiber size.  Microscale Combustion Calorimetry (MCC) was employed to understand how various polymer components would impact flammability compliance as measured by the radiant panel test described in FAR 25.856(a) Appendix F Part VI.  Preliminary results indicate that MCC does not definitively predict the radiant panel flammability outcome, suggesting that factors such as fiber size and web density control the kinetics of flaming combustion in these webs.  These results could lead to improved sets of insulating materials suitable for aircraft use based on polymers with intrinsically higher heat of combustion and heat release capacity than the polymers these new insulating materials may displace.</a:t>
            </a:r>
          </a:p>
          <a:p>
            <a:pPr marL="0" indent="0">
              <a:buNone/>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0F760-9DCB-4284-B926-4B67AB8E17C6}"/>
              </a:ext>
            </a:extLst>
          </p:cNvPr>
          <p:cNvSpPr>
            <a:spLocks noGrp="1"/>
          </p:cNvSpPr>
          <p:nvPr>
            <p:ph type="title"/>
          </p:nvPr>
        </p:nvSpPr>
        <p:spPr/>
        <p:txBody>
          <a:bodyPr/>
          <a:lstStyle/>
          <a:p>
            <a:r>
              <a:rPr lang="en-US" dirty="0"/>
              <a:t>Backup</a:t>
            </a:r>
          </a:p>
        </p:txBody>
      </p:sp>
      <p:pic>
        <p:nvPicPr>
          <p:cNvPr id="4" name="Content Placeholder 3">
            <a:extLst>
              <a:ext uri="{FF2B5EF4-FFF2-40B4-BE49-F238E27FC236}">
                <a16:creationId xmlns:a16="http://schemas.microsoft.com/office/drawing/2014/main" id="{24AE6F73-ADD3-4C62-BFFF-CA22500FF64A}"/>
              </a:ext>
            </a:extLst>
          </p:cNvPr>
          <p:cNvPicPr>
            <a:picLocks noGrp="1" noChangeAspect="1"/>
          </p:cNvPicPr>
          <p:nvPr>
            <p:ph idx="1"/>
          </p:nvPr>
        </p:nvPicPr>
        <p:blipFill>
          <a:blip r:embed="rId2"/>
          <a:stretch>
            <a:fillRect/>
          </a:stretch>
        </p:blipFill>
        <p:spPr>
          <a:xfrm>
            <a:off x="1759368" y="509588"/>
            <a:ext cx="5625264" cy="4084637"/>
          </a:xfrm>
          <a:prstGeom prst="rect">
            <a:avLst/>
          </a:prstGeom>
        </p:spPr>
      </p:pic>
    </p:spTree>
    <p:extLst>
      <p:ext uri="{BB962C8B-B14F-4D97-AF65-F5344CB8AC3E}">
        <p14:creationId xmlns:p14="http://schemas.microsoft.com/office/powerpoint/2010/main" val="3613405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31BEB-BE7A-4443-87EA-5231E81CD91F}"/>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5738FA42-4410-421B-9727-963EEB29F4E2}"/>
              </a:ext>
            </a:extLst>
          </p:cNvPr>
          <p:cNvSpPr>
            <a:spLocks noGrp="1"/>
          </p:cNvSpPr>
          <p:nvPr>
            <p:ph idx="1"/>
          </p:nvPr>
        </p:nvSpPr>
        <p:spPr/>
        <p:txBody>
          <a:bodyPr/>
          <a:lstStyle/>
          <a:p>
            <a:r>
              <a:rPr lang="en-US" dirty="0"/>
              <a:t>Introduction &amp; background</a:t>
            </a:r>
          </a:p>
          <a:p>
            <a:r>
              <a:rPr lang="en-US" dirty="0"/>
              <a:t>Materials and microcalorimetry combustion</a:t>
            </a:r>
          </a:p>
          <a:p>
            <a:r>
              <a:rPr lang="en-US" dirty="0"/>
              <a:t>Radiant panel flammability</a:t>
            </a:r>
          </a:p>
          <a:p>
            <a:r>
              <a:rPr lang="en-US" dirty="0"/>
              <a:t>Conclusions &amp; path forward</a:t>
            </a:r>
          </a:p>
        </p:txBody>
      </p:sp>
    </p:spTree>
    <p:extLst>
      <p:ext uri="{BB962C8B-B14F-4D97-AF65-F5344CB8AC3E}">
        <p14:creationId xmlns:p14="http://schemas.microsoft.com/office/powerpoint/2010/main" val="18266451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3907" y="16213"/>
            <a:ext cx="8229600" cy="442553"/>
          </a:xfrm>
        </p:spPr>
        <p:txBody>
          <a:bodyPr>
            <a:noAutofit/>
          </a:bodyPr>
          <a:lstStyle/>
          <a:p>
            <a:r>
              <a:rPr lang="en-US" sz="2700" dirty="0">
                <a:cs typeface="3M Circular TT Bold" panose="020B0804020101010102" pitchFamily="34" charset="0"/>
              </a:rPr>
              <a:t>Aircraft Acoustic Treatments</a:t>
            </a:r>
          </a:p>
        </p:txBody>
      </p:sp>
      <p:grpSp>
        <p:nvGrpSpPr>
          <p:cNvPr id="3" name="Group 2">
            <a:extLst>
              <a:ext uri="{FF2B5EF4-FFF2-40B4-BE49-F238E27FC236}">
                <a16:creationId xmlns:a16="http://schemas.microsoft.com/office/drawing/2014/main" id="{BC012EB2-1169-499B-8405-E5116139C0C8}"/>
              </a:ext>
            </a:extLst>
          </p:cNvPr>
          <p:cNvGrpSpPr/>
          <p:nvPr/>
        </p:nvGrpSpPr>
        <p:grpSpPr>
          <a:xfrm>
            <a:off x="74086" y="885299"/>
            <a:ext cx="8357215" cy="4028896"/>
            <a:chOff x="74086" y="885299"/>
            <a:chExt cx="8357215" cy="4028896"/>
          </a:xfrm>
        </p:grpSpPr>
        <p:pic>
          <p:nvPicPr>
            <p:cNvPr id="27" name="Picture 26"/>
            <p:cNvPicPr>
              <a:picLocks noChangeAspect="1"/>
            </p:cNvPicPr>
            <p:nvPr/>
          </p:nvPicPr>
          <p:blipFill rotWithShape="1">
            <a:blip r:embed="rId3">
              <a:extLst>
                <a:ext uri="{28A0092B-C50C-407E-A947-70E740481C1C}">
                  <a14:useLocalDpi xmlns:a14="http://schemas.microsoft.com/office/drawing/2010/main" val="0"/>
                </a:ext>
              </a:extLst>
            </a:blip>
            <a:srcRect l="59487" r="4380" b="2757"/>
            <a:stretch/>
          </p:blipFill>
          <p:spPr>
            <a:xfrm>
              <a:off x="6483254" y="1035063"/>
              <a:ext cx="1948047" cy="3220651"/>
            </a:xfrm>
            <a:prstGeom prst="rect">
              <a:avLst/>
            </a:prstGeom>
          </p:spPr>
        </p:pic>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l="4515" r="43266" b="2678"/>
            <a:stretch/>
          </p:blipFill>
          <p:spPr>
            <a:xfrm>
              <a:off x="1235375" y="885299"/>
              <a:ext cx="3262184" cy="3856506"/>
            </a:xfrm>
            <a:prstGeom prst="rect">
              <a:avLst/>
            </a:prstGeom>
          </p:spPr>
        </p:pic>
        <p:sp>
          <p:nvSpPr>
            <p:cNvPr id="5" name="TextBox 4"/>
            <p:cNvSpPr txBox="1"/>
            <p:nvPr/>
          </p:nvSpPr>
          <p:spPr>
            <a:xfrm>
              <a:off x="4881064" y="2783501"/>
              <a:ext cx="1332068" cy="300082"/>
            </a:xfrm>
            <a:prstGeom prst="rect">
              <a:avLst/>
            </a:prstGeom>
            <a:noFill/>
          </p:spPr>
          <p:txBody>
            <a:bodyPr wrap="square" rtlCol="0">
              <a:spAutoFit/>
            </a:bodyPr>
            <a:lstStyle/>
            <a:p>
              <a:pPr defTabSz="685800"/>
              <a:r>
                <a:rPr lang="en-US" sz="1350" dirty="0">
                  <a:solidFill>
                    <a:prstClr val="black"/>
                  </a:solidFill>
                  <a:latin typeface="Arial" panose="020B0604020202020204" pitchFamily="34" charset="0"/>
                  <a:cs typeface="Arial" panose="020B0604020202020204" pitchFamily="34" charset="0"/>
                </a:rPr>
                <a:t>Skin</a:t>
              </a:r>
              <a:r>
                <a:rPr lang="en-US" sz="1350" dirty="0">
                  <a:solidFill>
                    <a:srgbClr val="FF0000"/>
                  </a:solidFill>
                  <a:latin typeface="Arial" panose="020B0604020202020204" pitchFamily="34" charset="0"/>
                  <a:cs typeface="Arial" panose="020B0604020202020204" pitchFamily="34" charset="0"/>
                </a:rPr>
                <a:t> </a:t>
              </a:r>
              <a:r>
                <a:rPr lang="en-US" sz="1350" dirty="0">
                  <a:solidFill>
                    <a:prstClr val="black"/>
                  </a:solidFill>
                  <a:latin typeface="Arial" panose="020B0604020202020204" pitchFamily="34" charset="0"/>
                  <a:cs typeface="Arial" panose="020B0604020202020204" pitchFamily="34" charset="0"/>
                </a:rPr>
                <a:t>Damping</a:t>
              </a:r>
            </a:p>
          </p:txBody>
        </p:sp>
        <p:sp>
          <p:nvSpPr>
            <p:cNvPr id="6" name="TextBox 5"/>
            <p:cNvSpPr txBox="1"/>
            <p:nvPr/>
          </p:nvSpPr>
          <p:spPr>
            <a:xfrm>
              <a:off x="152596" y="3776785"/>
              <a:ext cx="1005674" cy="507831"/>
            </a:xfrm>
            <a:prstGeom prst="rect">
              <a:avLst/>
            </a:prstGeom>
            <a:noFill/>
          </p:spPr>
          <p:txBody>
            <a:bodyPr wrap="square" rtlCol="0">
              <a:spAutoFit/>
            </a:bodyPr>
            <a:lstStyle/>
            <a:p>
              <a:pPr defTabSz="685800"/>
              <a:r>
                <a:rPr lang="en-US" sz="1350" dirty="0">
                  <a:solidFill>
                    <a:prstClr val="black"/>
                  </a:solidFill>
                  <a:latin typeface="Arial" panose="020B0604020202020204" pitchFamily="34" charset="0"/>
                  <a:cs typeface="Arial" panose="020B0604020202020204" pitchFamily="34" charset="0"/>
                </a:rPr>
                <a:t>Carpet Pad</a:t>
              </a:r>
            </a:p>
          </p:txBody>
        </p:sp>
        <p:sp>
          <p:nvSpPr>
            <p:cNvPr id="7" name="TextBox 6"/>
            <p:cNvSpPr txBox="1"/>
            <p:nvPr/>
          </p:nvSpPr>
          <p:spPr>
            <a:xfrm>
              <a:off x="4877815" y="4128247"/>
              <a:ext cx="1092729" cy="300082"/>
            </a:xfrm>
            <a:prstGeom prst="rect">
              <a:avLst/>
            </a:prstGeom>
            <a:noFill/>
          </p:spPr>
          <p:txBody>
            <a:bodyPr wrap="square" rtlCol="0">
              <a:spAutoFit/>
            </a:bodyPr>
            <a:lstStyle/>
            <a:p>
              <a:pPr defTabSz="685800"/>
              <a:r>
                <a:rPr lang="en-US" sz="1350" dirty="0">
                  <a:solidFill>
                    <a:prstClr val="black"/>
                  </a:solidFill>
                  <a:latin typeface="Arial" panose="020B0604020202020204" pitchFamily="34" charset="0"/>
                  <a:cs typeface="Arial" panose="020B0604020202020204" pitchFamily="34" charset="0"/>
                </a:rPr>
                <a:t>Floor Panel</a:t>
              </a:r>
            </a:p>
          </p:txBody>
        </p:sp>
        <p:sp>
          <p:nvSpPr>
            <p:cNvPr id="8" name="TextBox 7"/>
            <p:cNvSpPr txBox="1"/>
            <p:nvPr/>
          </p:nvSpPr>
          <p:spPr>
            <a:xfrm>
              <a:off x="377379" y="2579076"/>
              <a:ext cx="780890" cy="300082"/>
            </a:xfrm>
            <a:prstGeom prst="rect">
              <a:avLst/>
            </a:prstGeom>
            <a:noFill/>
          </p:spPr>
          <p:txBody>
            <a:bodyPr wrap="square" rtlCol="0">
              <a:spAutoFit/>
            </a:bodyPr>
            <a:lstStyle/>
            <a:p>
              <a:pPr defTabSz="685800"/>
              <a:r>
                <a:rPr lang="en-US" sz="1350" dirty="0">
                  <a:solidFill>
                    <a:prstClr val="black"/>
                  </a:solidFill>
                  <a:latin typeface="Arial" panose="020B0604020202020204" pitchFamily="34" charset="0"/>
                  <a:cs typeface="Arial" panose="020B0604020202020204" pitchFamily="34" charset="0"/>
                </a:rPr>
                <a:t>Carpet</a:t>
              </a:r>
            </a:p>
          </p:txBody>
        </p:sp>
        <p:sp>
          <p:nvSpPr>
            <p:cNvPr id="9" name="TextBox 8"/>
            <p:cNvSpPr txBox="1"/>
            <p:nvPr/>
          </p:nvSpPr>
          <p:spPr>
            <a:xfrm>
              <a:off x="74086" y="1781226"/>
              <a:ext cx="1645907" cy="300082"/>
            </a:xfrm>
            <a:prstGeom prst="rect">
              <a:avLst/>
            </a:prstGeom>
            <a:noFill/>
          </p:spPr>
          <p:txBody>
            <a:bodyPr wrap="square" rtlCol="0">
              <a:spAutoFit/>
            </a:bodyPr>
            <a:lstStyle/>
            <a:p>
              <a:pPr defTabSz="685800"/>
              <a:r>
                <a:rPr lang="en-US" sz="1350" dirty="0">
                  <a:solidFill>
                    <a:prstClr val="black"/>
                  </a:solidFill>
                  <a:latin typeface="Arial" panose="020B0604020202020204" pitchFamily="34" charset="0"/>
                  <a:cs typeface="Arial" panose="020B0604020202020204" pitchFamily="34" charset="0"/>
                </a:rPr>
                <a:t>Overframe Blanket</a:t>
              </a:r>
            </a:p>
          </p:txBody>
        </p:sp>
        <p:sp>
          <p:nvSpPr>
            <p:cNvPr id="10" name="TextBox 9"/>
            <p:cNvSpPr txBox="1"/>
            <p:nvPr/>
          </p:nvSpPr>
          <p:spPr>
            <a:xfrm>
              <a:off x="4804338" y="1229763"/>
              <a:ext cx="788739" cy="300082"/>
            </a:xfrm>
            <a:prstGeom prst="rect">
              <a:avLst/>
            </a:prstGeom>
            <a:noFill/>
          </p:spPr>
          <p:txBody>
            <a:bodyPr wrap="square" rtlCol="0">
              <a:spAutoFit/>
            </a:bodyPr>
            <a:lstStyle/>
            <a:p>
              <a:pPr defTabSz="685800"/>
              <a:r>
                <a:rPr lang="en-US" sz="1350" dirty="0">
                  <a:solidFill>
                    <a:prstClr val="black"/>
                  </a:solidFill>
                  <a:latin typeface="Arial" panose="020B0604020202020204" pitchFamily="34" charset="0"/>
                  <a:cs typeface="Arial" panose="020B0604020202020204" pitchFamily="34" charset="0"/>
                </a:rPr>
                <a:t>Spikes</a:t>
              </a:r>
            </a:p>
          </p:txBody>
        </p:sp>
        <p:sp>
          <p:nvSpPr>
            <p:cNvPr id="11" name="TextBox 10"/>
            <p:cNvSpPr txBox="1"/>
            <p:nvPr/>
          </p:nvSpPr>
          <p:spPr>
            <a:xfrm>
              <a:off x="4870109" y="2100530"/>
              <a:ext cx="950828" cy="300082"/>
            </a:xfrm>
            <a:prstGeom prst="rect">
              <a:avLst/>
            </a:prstGeom>
            <a:noFill/>
          </p:spPr>
          <p:txBody>
            <a:bodyPr wrap="square" rtlCol="0">
              <a:spAutoFit/>
            </a:bodyPr>
            <a:lstStyle/>
            <a:p>
              <a:pPr defTabSz="685800"/>
              <a:r>
                <a:rPr lang="en-US" sz="1350" dirty="0">
                  <a:solidFill>
                    <a:prstClr val="black"/>
                  </a:solidFill>
                  <a:latin typeface="Arial" panose="020B0604020202020204" pitchFamily="34" charset="0"/>
                  <a:cs typeface="Arial" panose="020B0604020202020204" pitchFamily="34" charset="0"/>
                </a:rPr>
                <a:t>Insulation</a:t>
              </a:r>
            </a:p>
          </p:txBody>
        </p:sp>
        <p:cxnSp>
          <p:nvCxnSpPr>
            <p:cNvPr id="12" name="Straight Arrow Connector 11"/>
            <p:cNvCxnSpPr/>
            <p:nvPr/>
          </p:nvCxnSpPr>
          <p:spPr bwMode="auto">
            <a:xfrm flipH="1">
              <a:off x="3635021" y="4260384"/>
              <a:ext cx="1193252" cy="287806"/>
            </a:xfrm>
            <a:prstGeom prst="straightConnector1">
              <a:avLst/>
            </a:prstGeom>
            <a:solidFill>
              <a:schemeClr val="accent1"/>
            </a:solidFill>
            <a:ln w="15875" cap="flat" cmpd="sng" algn="ctr">
              <a:solidFill>
                <a:schemeClr val="tx1"/>
              </a:solidFill>
              <a:prstDash val="solid"/>
              <a:round/>
              <a:headEnd type="none" w="med" len="med"/>
              <a:tailEnd type="triangle" w="lg" len="lg"/>
            </a:ln>
            <a:effectLst/>
          </p:spPr>
        </p:cxnSp>
        <p:cxnSp>
          <p:nvCxnSpPr>
            <p:cNvPr id="13" name="Straight Arrow Connector 12"/>
            <p:cNvCxnSpPr/>
            <p:nvPr/>
          </p:nvCxnSpPr>
          <p:spPr bwMode="auto">
            <a:xfrm>
              <a:off x="1158269" y="3915285"/>
              <a:ext cx="1758104" cy="489962"/>
            </a:xfrm>
            <a:prstGeom prst="straightConnector1">
              <a:avLst/>
            </a:prstGeom>
            <a:solidFill>
              <a:schemeClr val="accent1"/>
            </a:solidFill>
            <a:ln w="15875" cap="flat" cmpd="sng" algn="ctr">
              <a:solidFill>
                <a:schemeClr val="tx1"/>
              </a:solidFill>
              <a:prstDash val="solid"/>
              <a:round/>
              <a:headEnd type="none" w="med" len="med"/>
              <a:tailEnd type="triangle" w="lg" len="lg"/>
            </a:ln>
            <a:effectLst/>
          </p:spPr>
        </p:cxnSp>
        <p:cxnSp>
          <p:nvCxnSpPr>
            <p:cNvPr id="15" name="Straight Arrow Connector 14"/>
            <p:cNvCxnSpPr>
              <a:cxnSpLocks/>
              <a:stCxn id="8" idx="3"/>
            </p:cNvCxnSpPr>
            <p:nvPr/>
          </p:nvCxnSpPr>
          <p:spPr bwMode="auto">
            <a:xfrm>
              <a:off x="1158269" y="2729117"/>
              <a:ext cx="1078522" cy="1399131"/>
            </a:xfrm>
            <a:prstGeom prst="straightConnector1">
              <a:avLst/>
            </a:prstGeom>
            <a:solidFill>
              <a:schemeClr val="accent1"/>
            </a:solidFill>
            <a:ln w="15875" cap="flat" cmpd="sng" algn="ctr">
              <a:solidFill>
                <a:schemeClr val="tx1"/>
              </a:solidFill>
              <a:prstDash val="solid"/>
              <a:round/>
              <a:headEnd type="none" w="med" len="med"/>
              <a:tailEnd type="triangle" w="lg" len="lg"/>
            </a:ln>
            <a:effectLst/>
          </p:spPr>
        </p:cxnSp>
        <p:cxnSp>
          <p:nvCxnSpPr>
            <p:cNvPr id="16" name="Straight Arrow Connector 15"/>
            <p:cNvCxnSpPr>
              <a:stCxn id="9" idx="3"/>
            </p:cNvCxnSpPr>
            <p:nvPr/>
          </p:nvCxnSpPr>
          <p:spPr bwMode="auto">
            <a:xfrm>
              <a:off x="1719993" y="1931267"/>
              <a:ext cx="690698" cy="267625"/>
            </a:xfrm>
            <a:prstGeom prst="straightConnector1">
              <a:avLst/>
            </a:prstGeom>
            <a:solidFill>
              <a:schemeClr val="accent1"/>
            </a:solidFill>
            <a:ln w="15875" cap="flat" cmpd="sng" algn="ctr">
              <a:solidFill>
                <a:schemeClr val="tx1"/>
              </a:solidFill>
              <a:prstDash val="solid"/>
              <a:round/>
              <a:headEnd type="none" w="med" len="med"/>
              <a:tailEnd type="triangle" w="lg" len="lg"/>
            </a:ln>
            <a:effectLst/>
          </p:spPr>
        </p:cxnSp>
        <p:cxnSp>
          <p:nvCxnSpPr>
            <p:cNvPr id="17" name="Straight Arrow Connector 16"/>
            <p:cNvCxnSpPr/>
            <p:nvPr/>
          </p:nvCxnSpPr>
          <p:spPr bwMode="auto">
            <a:xfrm flipV="1">
              <a:off x="6379616" y="3200265"/>
              <a:ext cx="1267695" cy="445980"/>
            </a:xfrm>
            <a:prstGeom prst="straightConnector1">
              <a:avLst/>
            </a:prstGeom>
            <a:solidFill>
              <a:schemeClr val="accent1"/>
            </a:solidFill>
            <a:ln w="15875" cap="flat" cmpd="sng" algn="ctr">
              <a:solidFill>
                <a:schemeClr val="tx1"/>
              </a:solidFill>
              <a:prstDash val="solid"/>
              <a:round/>
              <a:headEnd type="none" w="med" len="med"/>
              <a:tailEnd type="triangle" w="lg" len="lg"/>
            </a:ln>
            <a:effectLst/>
          </p:spPr>
        </p:cxnSp>
        <p:cxnSp>
          <p:nvCxnSpPr>
            <p:cNvPr id="18" name="Straight Arrow Connector 17"/>
            <p:cNvCxnSpPr>
              <a:cxnSpLocks/>
              <a:stCxn id="11" idx="3"/>
            </p:cNvCxnSpPr>
            <p:nvPr/>
          </p:nvCxnSpPr>
          <p:spPr bwMode="auto">
            <a:xfrm flipV="1">
              <a:off x="5820937" y="1951227"/>
              <a:ext cx="1134108" cy="299344"/>
            </a:xfrm>
            <a:prstGeom prst="straightConnector1">
              <a:avLst/>
            </a:prstGeom>
            <a:solidFill>
              <a:schemeClr val="accent1"/>
            </a:solidFill>
            <a:ln w="15875" cap="flat" cmpd="sng" algn="ctr">
              <a:solidFill>
                <a:schemeClr val="tx1"/>
              </a:solidFill>
              <a:prstDash val="solid"/>
              <a:round/>
              <a:headEnd type="none" w="med" len="med"/>
              <a:tailEnd type="triangle" w="lg" len="lg"/>
            </a:ln>
            <a:effectLst/>
          </p:spPr>
        </p:cxnSp>
        <p:cxnSp>
          <p:nvCxnSpPr>
            <p:cNvPr id="21" name="Straight Arrow Connector 20"/>
            <p:cNvCxnSpPr>
              <a:cxnSpLocks/>
              <a:stCxn id="10" idx="1"/>
            </p:cNvCxnSpPr>
            <p:nvPr/>
          </p:nvCxnSpPr>
          <p:spPr bwMode="auto">
            <a:xfrm flipH="1">
              <a:off x="4119414" y="1379804"/>
              <a:ext cx="684924" cy="320347"/>
            </a:xfrm>
            <a:prstGeom prst="straightConnector1">
              <a:avLst/>
            </a:prstGeom>
            <a:solidFill>
              <a:schemeClr val="accent1"/>
            </a:solidFill>
            <a:ln w="15875" cap="flat" cmpd="sng" algn="ctr">
              <a:solidFill>
                <a:schemeClr val="tx1"/>
              </a:solidFill>
              <a:prstDash val="solid"/>
              <a:round/>
              <a:headEnd type="none" w="med" len="med"/>
              <a:tailEnd type="triangle" w="lg" len="lg"/>
            </a:ln>
            <a:effectLst/>
          </p:spPr>
        </p:cxnSp>
        <p:cxnSp>
          <p:nvCxnSpPr>
            <p:cNvPr id="22" name="Straight Arrow Connector 21"/>
            <p:cNvCxnSpPr/>
            <p:nvPr/>
          </p:nvCxnSpPr>
          <p:spPr bwMode="auto">
            <a:xfrm flipH="1">
              <a:off x="3243160" y="1333520"/>
              <a:ext cx="1548988" cy="425205"/>
            </a:xfrm>
            <a:prstGeom prst="straightConnector1">
              <a:avLst/>
            </a:prstGeom>
            <a:solidFill>
              <a:schemeClr val="accent1"/>
            </a:solidFill>
            <a:ln w="15875" cap="flat" cmpd="sng" algn="ctr">
              <a:solidFill>
                <a:schemeClr val="tx1"/>
              </a:solidFill>
              <a:prstDash val="solid"/>
              <a:round/>
              <a:headEnd type="none" w="med" len="med"/>
              <a:tailEnd type="triangle" w="lg" len="lg"/>
            </a:ln>
            <a:effectLst/>
          </p:spPr>
        </p:cxnSp>
        <p:sp>
          <p:nvSpPr>
            <p:cNvPr id="23" name="TextBox 22"/>
            <p:cNvSpPr txBox="1"/>
            <p:nvPr/>
          </p:nvSpPr>
          <p:spPr>
            <a:xfrm>
              <a:off x="4404109" y="4475613"/>
              <a:ext cx="2399393" cy="438582"/>
            </a:xfrm>
            <a:prstGeom prst="rect">
              <a:avLst/>
            </a:prstGeom>
            <a:noFill/>
          </p:spPr>
          <p:txBody>
            <a:bodyPr wrap="square" rtlCol="0">
              <a:spAutoFit/>
            </a:bodyPr>
            <a:lstStyle/>
            <a:p>
              <a:pPr defTabSz="685800"/>
              <a:r>
                <a:rPr lang="en-US" sz="1350" dirty="0">
                  <a:solidFill>
                    <a:prstClr val="black"/>
                  </a:solidFill>
                  <a:latin typeface="Calibri"/>
                </a:rPr>
                <a:t>Floor Panel Damping</a:t>
              </a:r>
            </a:p>
            <a:p>
              <a:pPr defTabSz="685800"/>
              <a:r>
                <a:rPr lang="en-US" sz="900" dirty="0">
                  <a:solidFill>
                    <a:prstClr val="black"/>
                  </a:solidFill>
                  <a:latin typeface="Calibri"/>
                </a:rPr>
                <a:t>(underneath, not shown)</a:t>
              </a:r>
            </a:p>
          </p:txBody>
        </p:sp>
        <p:cxnSp>
          <p:nvCxnSpPr>
            <p:cNvPr id="34" name="Straight Arrow Connector 33"/>
            <p:cNvCxnSpPr>
              <a:stCxn id="5" idx="1"/>
            </p:cNvCxnSpPr>
            <p:nvPr/>
          </p:nvCxnSpPr>
          <p:spPr bwMode="auto">
            <a:xfrm flipH="1">
              <a:off x="4206704" y="2933542"/>
              <a:ext cx="674360" cy="487492"/>
            </a:xfrm>
            <a:prstGeom prst="straightConnector1">
              <a:avLst/>
            </a:prstGeom>
            <a:solidFill>
              <a:schemeClr val="accent1"/>
            </a:solidFill>
            <a:ln w="15875" cap="flat" cmpd="sng" algn="ctr">
              <a:solidFill>
                <a:schemeClr val="tx1"/>
              </a:solidFill>
              <a:prstDash val="solid"/>
              <a:round/>
              <a:headEnd type="none" w="med" len="med"/>
              <a:tailEnd type="triangle" w="lg" len="lg"/>
            </a:ln>
            <a:effectLst/>
          </p:spPr>
        </p:cxnSp>
        <p:cxnSp>
          <p:nvCxnSpPr>
            <p:cNvPr id="50" name="Straight Arrow Connector 49"/>
            <p:cNvCxnSpPr>
              <a:cxnSpLocks/>
              <a:stCxn id="11" idx="1"/>
            </p:cNvCxnSpPr>
            <p:nvPr/>
          </p:nvCxnSpPr>
          <p:spPr bwMode="auto">
            <a:xfrm flipH="1">
              <a:off x="3543303" y="2250571"/>
              <a:ext cx="1326806" cy="117407"/>
            </a:xfrm>
            <a:prstGeom prst="straightConnector1">
              <a:avLst/>
            </a:prstGeom>
            <a:solidFill>
              <a:schemeClr val="accent1"/>
            </a:solidFill>
            <a:ln w="15875" cap="flat" cmpd="sng" algn="ctr">
              <a:solidFill>
                <a:schemeClr val="tx1"/>
              </a:solidFill>
              <a:prstDash val="solid"/>
              <a:round/>
              <a:headEnd type="none" w="med" len="med"/>
              <a:tailEnd type="triangle" w="lg" len="lg"/>
            </a:ln>
            <a:effectLst/>
          </p:spPr>
        </p:cxnSp>
        <p:sp>
          <p:nvSpPr>
            <p:cNvPr id="25" name="TextBox 24"/>
            <p:cNvSpPr txBox="1"/>
            <p:nvPr/>
          </p:nvSpPr>
          <p:spPr>
            <a:xfrm>
              <a:off x="4724634" y="3563976"/>
              <a:ext cx="1746430" cy="300082"/>
            </a:xfrm>
            <a:prstGeom prst="rect">
              <a:avLst/>
            </a:prstGeom>
            <a:noFill/>
          </p:spPr>
          <p:txBody>
            <a:bodyPr wrap="square" rtlCol="0">
              <a:spAutoFit/>
            </a:bodyPr>
            <a:lstStyle/>
            <a:p>
              <a:pPr defTabSz="685800"/>
              <a:r>
                <a:rPr lang="en-US" sz="1350" dirty="0">
                  <a:solidFill>
                    <a:prstClr val="black"/>
                  </a:solidFill>
                  <a:latin typeface="Arial" panose="020B0604020202020204" pitchFamily="34" charset="0"/>
                  <a:cs typeface="Arial" panose="020B0604020202020204" pitchFamily="34" charset="0"/>
                </a:rPr>
                <a:t>Trim Panel Damping</a:t>
              </a:r>
            </a:p>
          </p:txBody>
        </p:sp>
      </p:grpSp>
    </p:spTree>
    <p:extLst>
      <p:ext uri="{BB962C8B-B14F-4D97-AF65-F5344CB8AC3E}">
        <p14:creationId xmlns:p14="http://schemas.microsoft.com/office/powerpoint/2010/main" val="345787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94085-E911-4F76-B9CA-742FFB0CECEB}"/>
              </a:ext>
            </a:extLst>
          </p:cNvPr>
          <p:cNvSpPr>
            <a:spLocks noGrp="1"/>
          </p:cNvSpPr>
          <p:nvPr>
            <p:ph type="title"/>
          </p:nvPr>
        </p:nvSpPr>
        <p:spPr/>
        <p:txBody>
          <a:bodyPr/>
          <a:lstStyle/>
          <a:p>
            <a:r>
              <a:rPr lang="en-US" sz="2800" dirty="0"/>
              <a:t>Developing New Aircraft Acoustic Materials</a:t>
            </a:r>
          </a:p>
        </p:txBody>
      </p:sp>
      <p:sp>
        <p:nvSpPr>
          <p:cNvPr id="3" name="Content Placeholder 2">
            <a:extLst>
              <a:ext uri="{FF2B5EF4-FFF2-40B4-BE49-F238E27FC236}">
                <a16:creationId xmlns:a16="http://schemas.microsoft.com/office/drawing/2014/main" id="{5816F395-BA68-4FA9-8B41-F44C7647C4ED}"/>
              </a:ext>
            </a:extLst>
          </p:cNvPr>
          <p:cNvSpPr>
            <a:spLocks noGrp="1"/>
          </p:cNvSpPr>
          <p:nvPr>
            <p:ph idx="1"/>
          </p:nvPr>
        </p:nvSpPr>
        <p:spPr>
          <a:xfrm>
            <a:off x="457200" y="509048"/>
            <a:ext cx="8500820" cy="2947074"/>
          </a:xfrm>
        </p:spPr>
        <p:txBody>
          <a:bodyPr>
            <a:normAutofit fontScale="85000" lnSpcReduction="10000"/>
          </a:bodyPr>
          <a:lstStyle/>
          <a:p>
            <a:r>
              <a:rPr lang="en-US" dirty="0"/>
              <a:t>Insulation on an aircraft provides thermal protection (primary) as well as acoustic benefits (secondary)</a:t>
            </a:r>
          </a:p>
          <a:p>
            <a:r>
              <a:rPr lang="en-US" dirty="0"/>
              <a:t>Material sets limited to those passing flammability criteria for different parts of airplane</a:t>
            </a:r>
          </a:p>
          <a:p>
            <a:r>
              <a:rPr lang="en-US" dirty="0"/>
              <a:t>New developmental materials may offer weight, acoustic, or other benefit while meeting primary needs.  </a:t>
            </a:r>
          </a:p>
          <a:p>
            <a:endParaRPr lang="en-US" dirty="0"/>
          </a:p>
        </p:txBody>
      </p:sp>
      <p:pic>
        <p:nvPicPr>
          <p:cNvPr id="5" name="Picture 4">
            <a:extLst>
              <a:ext uri="{FF2B5EF4-FFF2-40B4-BE49-F238E27FC236}">
                <a16:creationId xmlns:a16="http://schemas.microsoft.com/office/drawing/2014/main" id="{C2002213-035D-4E82-8C17-57BFE7A9D6FC}"/>
              </a:ext>
            </a:extLst>
          </p:cNvPr>
          <p:cNvPicPr>
            <a:picLocks noChangeAspect="1"/>
          </p:cNvPicPr>
          <p:nvPr/>
        </p:nvPicPr>
        <p:blipFill>
          <a:blip r:embed="rId2"/>
          <a:stretch>
            <a:fillRect/>
          </a:stretch>
        </p:blipFill>
        <p:spPr>
          <a:xfrm>
            <a:off x="1703870" y="2937817"/>
            <a:ext cx="3841277" cy="1885505"/>
          </a:xfrm>
          <a:prstGeom prst="rect">
            <a:avLst/>
          </a:prstGeom>
        </p:spPr>
      </p:pic>
      <p:pic>
        <p:nvPicPr>
          <p:cNvPr id="6" name="Picture 5">
            <a:extLst>
              <a:ext uri="{FF2B5EF4-FFF2-40B4-BE49-F238E27FC236}">
                <a16:creationId xmlns:a16="http://schemas.microsoft.com/office/drawing/2014/main" id="{E1FDABC2-DB55-4F65-9523-B705A8C8E463}"/>
              </a:ext>
            </a:extLst>
          </p:cNvPr>
          <p:cNvPicPr>
            <a:picLocks noChangeAspect="1"/>
          </p:cNvPicPr>
          <p:nvPr/>
        </p:nvPicPr>
        <p:blipFill rotWithShape="1">
          <a:blip r:embed="rId3"/>
          <a:srcRect l="21432" t="6557" r="29055" b="11166"/>
          <a:stretch/>
        </p:blipFill>
        <p:spPr>
          <a:xfrm rot="5400000">
            <a:off x="5549245" y="2933718"/>
            <a:ext cx="1885506" cy="1893701"/>
          </a:xfrm>
          <a:prstGeom prst="rect">
            <a:avLst/>
          </a:prstGeom>
          <a:ln w="31750">
            <a:noFill/>
          </a:ln>
        </p:spPr>
      </p:pic>
    </p:spTree>
    <p:extLst>
      <p:ext uri="{BB962C8B-B14F-4D97-AF65-F5344CB8AC3E}">
        <p14:creationId xmlns:p14="http://schemas.microsoft.com/office/powerpoint/2010/main" val="10674522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359EE-6C45-41C0-9642-4F658EC19796}"/>
              </a:ext>
            </a:extLst>
          </p:cNvPr>
          <p:cNvSpPr>
            <a:spLocks noGrp="1"/>
          </p:cNvSpPr>
          <p:nvPr>
            <p:ph type="title"/>
          </p:nvPr>
        </p:nvSpPr>
        <p:spPr/>
        <p:txBody>
          <a:bodyPr/>
          <a:lstStyle/>
          <a:p>
            <a:r>
              <a:rPr lang="en-US" dirty="0"/>
              <a:t>MCC Performed on Microfiber Webs</a:t>
            </a:r>
          </a:p>
        </p:txBody>
      </p:sp>
      <p:sp>
        <p:nvSpPr>
          <p:cNvPr id="3" name="Content Placeholder 2">
            <a:extLst>
              <a:ext uri="{FF2B5EF4-FFF2-40B4-BE49-F238E27FC236}">
                <a16:creationId xmlns:a16="http://schemas.microsoft.com/office/drawing/2014/main" id="{6B090011-0564-494E-993F-33521A0D448C}"/>
              </a:ext>
            </a:extLst>
          </p:cNvPr>
          <p:cNvSpPr>
            <a:spLocks noGrp="1"/>
          </p:cNvSpPr>
          <p:nvPr>
            <p:ph idx="1"/>
          </p:nvPr>
        </p:nvSpPr>
        <p:spPr>
          <a:xfrm>
            <a:off x="457200" y="509047"/>
            <a:ext cx="4788976" cy="4310925"/>
          </a:xfrm>
        </p:spPr>
        <p:txBody>
          <a:bodyPr>
            <a:normAutofit fontScale="77500" lnSpcReduction="20000"/>
          </a:bodyPr>
          <a:lstStyle/>
          <a:p>
            <a:r>
              <a:rPr lang="en-US" dirty="0"/>
              <a:t>Microscale Combustion Calorimetry (MCC) carried out according to ASTM D 7309 </a:t>
            </a:r>
          </a:p>
          <a:p>
            <a:pPr lvl="1"/>
            <a:r>
              <a:rPr lang="en-US" dirty="0"/>
              <a:t>See also DOT/FAA/TC-12/53.</a:t>
            </a:r>
          </a:p>
          <a:p>
            <a:r>
              <a:rPr lang="en-US" dirty="0"/>
              <a:t>Materials were microfiber webs, each with two distinct fiber size populations</a:t>
            </a:r>
          </a:p>
          <a:p>
            <a:pPr lvl="1"/>
            <a:r>
              <a:rPr lang="en-US" dirty="0"/>
              <a:t>Melt blow fibers provide insulation</a:t>
            </a:r>
          </a:p>
          <a:p>
            <a:pPr lvl="1"/>
            <a:r>
              <a:rPr lang="en-US" dirty="0"/>
              <a:t>Staple fibers provide loft and integrity</a:t>
            </a:r>
          </a:p>
          <a:p>
            <a:r>
              <a:rPr lang="en-US" dirty="0"/>
              <a:t>Blends of multiple polymers showed multiple peaks in MCC</a:t>
            </a:r>
          </a:p>
        </p:txBody>
      </p:sp>
      <p:pic>
        <p:nvPicPr>
          <p:cNvPr id="5" name="Content Placeholder 3">
            <a:extLst>
              <a:ext uri="{FF2B5EF4-FFF2-40B4-BE49-F238E27FC236}">
                <a16:creationId xmlns:a16="http://schemas.microsoft.com/office/drawing/2014/main" id="{8A20A920-511F-488C-B4AC-8AEBF62CB021}"/>
              </a:ext>
            </a:extLst>
          </p:cNvPr>
          <p:cNvPicPr>
            <a:picLocks noChangeAspect="1"/>
          </p:cNvPicPr>
          <p:nvPr/>
        </p:nvPicPr>
        <p:blipFill>
          <a:blip r:embed="rId2"/>
          <a:stretch>
            <a:fillRect/>
          </a:stretch>
        </p:blipFill>
        <p:spPr>
          <a:xfrm>
            <a:off x="5470902" y="1462343"/>
            <a:ext cx="3673098" cy="3674907"/>
          </a:xfrm>
          <a:prstGeom prst="rect">
            <a:avLst/>
          </a:prstGeom>
        </p:spPr>
      </p:pic>
      <p:pic>
        <p:nvPicPr>
          <p:cNvPr id="7" name="Picture 6">
            <a:extLst>
              <a:ext uri="{FF2B5EF4-FFF2-40B4-BE49-F238E27FC236}">
                <a16:creationId xmlns:a16="http://schemas.microsoft.com/office/drawing/2014/main" id="{D1BE6B47-6DC5-409B-BD2E-BEF04CDDDFF9}"/>
              </a:ext>
            </a:extLst>
          </p:cNvPr>
          <p:cNvPicPr>
            <a:picLocks noChangeAspect="1"/>
          </p:cNvPicPr>
          <p:nvPr/>
        </p:nvPicPr>
        <p:blipFill>
          <a:blip r:embed="rId3"/>
          <a:stretch>
            <a:fillRect/>
          </a:stretch>
        </p:blipFill>
        <p:spPr>
          <a:xfrm>
            <a:off x="5443391" y="431266"/>
            <a:ext cx="3700609" cy="2869873"/>
          </a:xfrm>
          <a:prstGeom prst="rect">
            <a:avLst/>
          </a:prstGeom>
        </p:spPr>
      </p:pic>
    </p:spTree>
    <p:extLst>
      <p:ext uri="{BB962C8B-B14F-4D97-AF65-F5344CB8AC3E}">
        <p14:creationId xmlns:p14="http://schemas.microsoft.com/office/powerpoint/2010/main" val="1962522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E8E047F-B6C7-4950-A0D7-CD70908E57A6}"/>
              </a:ext>
            </a:extLst>
          </p:cNvPr>
          <p:cNvPicPr>
            <a:picLocks noGrp="1" noChangeAspect="1"/>
          </p:cNvPicPr>
          <p:nvPr>
            <p:ph idx="1"/>
          </p:nvPr>
        </p:nvPicPr>
        <p:blipFill>
          <a:blip r:embed="rId2"/>
          <a:stretch>
            <a:fillRect/>
          </a:stretch>
        </p:blipFill>
        <p:spPr>
          <a:xfrm>
            <a:off x="1759368" y="509588"/>
            <a:ext cx="5625264" cy="4084637"/>
          </a:xfrm>
          <a:prstGeom prst="rect">
            <a:avLst/>
          </a:prstGeom>
        </p:spPr>
      </p:pic>
      <p:sp>
        <p:nvSpPr>
          <p:cNvPr id="2" name="Title 1">
            <a:extLst>
              <a:ext uri="{FF2B5EF4-FFF2-40B4-BE49-F238E27FC236}">
                <a16:creationId xmlns:a16="http://schemas.microsoft.com/office/drawing/2014/main" id="{1BBDDAA4-621F-4785-9667-FB194B4E0FB7}"/>
              </a:ext>
            </a:extLst>
          </p:cNvPr>
          <p:cNvSpPr>
            <a:spLocks noGrp="1"/>
          </p:cNvSpPr>
          <p:nvPr>
            <p:ph type="title"/>
          </p:nvPr>
        </p:nvSpPr>
        <p:spPr/>
        <p:txBody>
          <a:bodyPr/>
          <a:lstStyle/>
          <a:p>
            <a:r>
              <a:rPr lang="en-US" sz="2800" dirty="0"/>
              <a:t>Microscale Combustion Calorimetry Results</a:t>
            </a:r>
          </a:p>
        </p:txBody>
      </p:sp>
      <p:grpSp>
        <p:nvGrpSpPr>
          <p:cNvPr id="10" name="Group 9">
            <a:extLst>
              <a:ext uri="{FF2B5EF4-FFF2-40B4-BE49-F238E27FC236}">
                <a16:creationId xmlns:a16="http://schemas.microsoft.com/office/drawing/2014/main" id="{BB52B3C6-8E79-4F26-BC4E-D39BEBE6E459}"/>
              </a:ext>
            </a:extLst>
          </p:cNvPr>
          <p:cNvGrpSpPr/>
          <p:nvPr/>
        </p:nvGrpSpPr>
        <p:grpSpPr>
          <a:xfrm>
            <a:off x="2677590" y="2558322"/>
            <a:ext cx="1553447" cy="1067940"/>
            <a:chOff x="2677590" y="2558322"/>
            <a:chExt cx="1553447" cy="1067940"/>
          </a:xfrm>
        </p:grpSpPr>
        <p:sp>
          <p:nvSpPr>
            <p:cNvPr id="7" name="Oval 6">
              <a:extLst>
                <a:ext uri="{FF2B5EF4-FFF2-40B4-BE49-F238E27FC236}">
                  <a16:creationId xmlns:a16="http://schemas.microsoft.com/office/drawing/2014/main" id="{66607404-9426-4357-9D89-F80F442B9B54}"/>
                </a:ext>
              </a:extLst>
            </p:cNvPr>
            <p:cNvSpPr/>
            <p:nvPr/>
          </p:nvSpPr>
          <p:spPr>
            <a:xfrm rot="2430163">
              <a:off x="2677590" y="2558322"/>
              <a:ext cx="640199" cy="1067940"/>
            </a:xfrm>
            <a:prstGeom prst="ellipse">
              <a:avLst/>
            </a:prstGeom>
            <a:no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196B9CDA-BB33-4D60-A9A6-7BEF57337636}"/>
                </a:ext>
              </a:extLst>
            </p:cNvPr>
            <p:cNvSpPr txBox="1"/>
            <p:nvPr/>
          </p:nvSpPr>
          <p:spPr>
            <a:xfrm>
              <a:off x="3339885" y="2907626"/>
              <a:ext cx="891152" cy="369332"/>
            </a:xfrm>
            <a:prstGeom prst="rect">
              <a:avLst/>
            </a:prstGeom>
            <a:noFill/>
          </p:spPr>
          <p:txBody>
            <a:bodyPr wrap="square" rtlCol="0">
              <a:spAutoFit/>
            </a:bodyPr>
            <a:lstStyle/>
            <a:p>
              <a:r>
                <a:rPr lang="en-US" dirty="0"/>
                <a:t>Control</a:t>
              </a:r>
            </a:p>
          </p:txBody>
        </p:sp>
      </p:grpSp>
      <p:grpSp>
        <p:nvGrpSpPr>
          <p:cNvPr id="11" name="Group 10">
            <a:extLst>
              <a:ext uri="{FF2B5EF4-FFF2-40B4-BE49-F238E27FC236}">
                <a16:creationId xmlns:a16="http://schemas.microsoft.com/office/drawing/2014/main" id="{128B692D-3CEF-461B-92D2-0642829D3F10}"/>
              </a:ext>
            </a:extLst>
          </p:cNvPr>
          <p:cNvGrpSpPr/>
          <p:nvPr/>
        </p:nvGrpSpPr>
        <p:grpSpPr>
          <a:xfrm>
            <a:off x="3875412" y="1051335"/>
            <a:ext cx="3208291" cy="1604389"/>
            <a:chOff x="1791881" y="1889648"/>
            <a:chExt cx="3000188" cy="1604389"/>
          </a:xfrm>
        </p:grpSpPr>
        <p:sp>
          <p:nvSpPr>
            <p:cNvPr id="12" name="Oval 11">
              <a:extLst>
                <a:ext uri="{FF2B5EF4-FFF2-40B4-BE49-F238E27FC236}">
                  <a16:creationId xmlns:a16="http://schemas.microsoft.com/office/drawing/2014/main" id="{91B44F58-9D93-4EF4-BF57-A074DFE0B2B0}"/>
                </a:ext>
              </a:extLst>
            </p:cNvPr>
            <p:cNvSpPr/>
            <p:nvPr/>
          </p:nvSpPr>
          <p:spPr>
            <a:xfrm rot="4705302">
              <a:off x="2775991" y="905538"/>
              <a:ext cx="1031967" cy="3000188"/>
            </a:xfrm>
            <a:prstGeom prst="ellipse">
              <a:avLst/>
            </a:prstGeom>
            <a:no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52330150-C2C3-49E8-B899-36E615A0F5DF}"/>
                </a:ext>
              </a:extLst>
            </p:cNvPr>
            <p:cNvSpPr txBox="1"/>
            <p:nvPr/>
          </p:nvSpPr>
          <p:spPr>
            <a:xfrm>
              <a:off x="3220389" y="2847706"/>
              <a:ext cx="1446140" cy="646331"/>
            </a:xfrm>
            <a:prstGeom prst="rect">
              <a:avLst/>
            </a:prstGeom>
            <a:noFill/>
          </p:spPr>
          <p:txBody>
            <a:bodyPr wrap="square" rtlCol="0">
              <a:spAutoFit/>
            </a:bodyPr>
            <a:lstStyle/>
            <a:p>
              <a:r>
                <a:rPr lang="en-US" dirty="0"/>
                <a:t>Experimental Materials</a:t>
              </a:r>
            </a:p>
          </p:txBody>
        </p:sp>
      </p:grpSp>
    </p:spTree>
    <p:extLst>
      <p:ext uri="{BB962C8B-B14F-4D97-AF65-F5344CB8AC3E}">
        <p14:creationId xmlns:p14="http://schemas.microsoft.com/office/powerpoint/2010/main" val="38142534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E64659C-95F8-4F88-9FC3-D0AB7CD18326}"/>
              </a:ext>
            </a:extLst>
          </p:cNvPr>
          <p:cNvPicPr>
            <a:picLocks noGrp="1" noChangeAspect="1"/>
          </p:cNvPicPr>
          <p:nvPr>
            <p:ph idx="1"/>
          </p:nvPr>
        </p:nvPicPr>
        <p:blipFill>
          <a:blip r:embed="rId2"/>
          <a:stretch>
            <a:fillRect/>
          </a:stretch>
        </p:blipFill>
        <p:spPr>
          <a:xfrm>
            <a:off x="1759368" y="509588"/>
            <a:ext cx="5625264" cy="4084637"/>
          </a:xfrm>
          <a:prstGeom prst="rect">
            <a:avLst/>
          </a:prstGeom>
        </p:spPr>
      </p:pic>
      <p:sp>
        <p:nvSpPr>
          <p:cNvPr id="2" name="Title 1">
            <a:extLst>
              <a:ext uri="{FF2B5EF4-FFF2-40B4-BE49-F238E27FC236}">
                <a16:creationId xmlns:a16="http://schemas.microsoft.com/office/drawing/2014/main" id="{1BBDDAA4-621F-4785-9667-FB194B4E0FB7}"/>
              </a:ext>
            </a:extLst>
          </p:cNvPr>
          <p:cNvSpPr>
            <a:spLocks noGrp="1"/>
          </p:cNvSpPr>
          <p:nvPr>
            <p:ph type="title"/>
          </p:nvPr>
        </p:nvSpPr>
        <p:spPr/>
        <p:txBody>
          <a:bodyPr/>
          <a:lstStyle/>
          <a:p>
            <a:r>
              <a:rPr lang="en-US" sz="2800" dirty="0"/>
              <a:t>Microscale Combustion Calorimetry Results</a:t>
            </a:r>
          </a:p>
        </p:txBody>
      </p:sp>
      <p:grpSp>
        <p:nvGrpSpPr>
          <p:cNvPr id="7" name="Group 6">
            <a:extLst>
              <a:ext uri="{FF2B5EF4-FFF2-40B4-BE49-F238E27FC236}">
                <a16:creationId xmlns:a16="http://schemas.microsoft.com/office/drawing/2014/main" id="{78BE7447-42D8-4FBA-9FD1-09938A7F8398}"/>
              </a:ext>
            </a:extLst>
          </p:cNvPr>
          <p:cNvGrpSpPr/>
          <p:nvPr/>
        </p:nvGrpSpPr>
        <p:grpSpPr>
          <a:xfrm>
            <a:off x="2659038" y="3283278"/>
            <a:ext cx="1571999" cy="411510"/>
            <a:chOff x="2527302" y="2880490"/>
            <a:chExt cx="1571999" cy="411510"/>
          </a:xfrm>
        </p:grpSpPr>
        <p:sp>
          <p:nvSpPr>
            <p:cNvPr id="8" name="Oval 7">
              <a:extLst>
                <a:ext uri="{FF2B5EF4-FFF2-40B4-BE49-F238E27FC236}">
                  <a16:creationId xmlns:a16="http://schemas.microsoft.com/office/drawing/2014/main" id="{14DB4E1E-E0D7-449B-88F1-9CA69C0BE89A}"/>
                </a:ext>
              </a:extLst>
            </p:cNvPr>
            <p:cNvSpPr/>
            <p:nvPr/>
          </p:nvSpPr>
          <p:spPr>
            <a:xfrm rot="3457781">
              <a:off x="2717464" y="2690328"/>
              <a:ext cx="411510" cy="791834"/>
            </a:xfrm>
            <a:prstGeom prst="ellipse">
              <a:avLst/>
            </a:prstGeom>
            <a:no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D8D3EA1-F2D2-460F-BFCC-48428C3ABB72}"/>
                </a:ext>
              </a:extLst>
            </p:cNvPr>
            <p:cNvSpPr txBox="1"/>
            <p:nvPr/>
          </p:nvSpPr>
          <p:spPr>
            <a:xfrm>
              <a:off x="3208149" y="2901579"/>
              <a:ext cx="891152" cy="369332"/>
            </a:xfrm>
            <a:prstGeom prst="rect">
              <a:avLst/>
            </a:prstGeom>
            <a:noFill/>
          </p:spPr>
          <p:txBody>
            <a:bodyPr wrap="square" rtlCol="0">
              <a:spAutoFit/>
            </a:bodyPr>
            <a:lstStyle/>
            <a:p>
              <a:r>
                <a:rPr lang="en-US" dirty="0"/>
                <a:t>Control</a:t>
              </a:r>
            </a:p>
          </p:txBody>
        </p:sp>
      </p:grpSp>
      <p:grpSp>
        <p:nvGrpSpPr>
          <p:cNvPr id="10" name="Group 9">
            <a:extLst>
              <a:ext uri="{FF2B5EF4-FFF2-40B4-BE49-F238E27FC236}">
                <a16:creationId xmlns:a16="http://schemas.microsoft.com/office/drawing/2014/main" id="{A4D05C16-035C-423A-B66A-2C63A3DDA093}"/>
              </a:ext>
            </a:extLst>
          </p:cNvPr>
          <p:cNvGrpSpPr/>
          <p:nvPr/>
        </p:nvGrpSpPr>
        <p:grpSpPr>
          <a:xfrm>
            <a:off x="3812584" y="1579022"/>
            <a:ext cx="3431462" cy="1381153"/>
            <a:chOff x="1596855" y="2594686"/>
            <a:chExt cx="3348643" cy="1315892"/>
          </a:xfrm>
        </p:grpSpPr>
        <p:sp>
          <p:nvSpPr>
            <p:cNvPr id="11" name="Oval 10">
              <a:extLst>
                <a:ext uri="{FF2B5EF4-FFF2-40B4-BE49-F238E27FC236}">
                  <a16:creationId xmlns:a16="http://schemas.microsoft.com/office/drawing/2014/main" id="{02E77D9C-E6A0-4665-B50D-ED9CB9CD5999}"/>
                </a:ext>
              </a:extLst>
            </p:cNvPr>
            <p:cNvSpPr/>
            <p:nvPr/>
          </p:nvSpPr>
          <p:spPr>
            <a:xfrm rot="3501072">
              <a:off x="2819432" y="1372109"/>
              <a:ext cx="801912" cy="3247066"/>
            </a:xfrm>
            <a:prstGeom prst="ellipse">
              <a:avLst/>
            </a:prstGeom>
            <a:no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F828254F-FADF-49C1-88EB-B95323E73978}"/>
                </a:ext>
              </a:extLst>
            </p:cNvPr>
            <p:cNvSpPr txBox="1"/>
            <p:nvPr/>
          </p:nvSpPr>
          <p:spPr>
            <a:xfrm>
              <a:off x="3499358" y="3264247"/>
              <a:ext cx="1446140" cy="646331"/>
            </a:xfrm>
            <a:prstGeom prst="rect">
              <a:avLst/>
            </a:prstGeom>
            <a:noFill/>
          </p:spPr>
          <p:txBody>
            <a:bodyPr wrap="square" rtlCol="0">
              <a:spAutoFit/>
            </a:bodyPr>
            <a:lstStyle/>
            <a:p>
              <a:r>
                <a:rPr lang="en-US" dirty="0"/>
                <a:t>Experimental Materials</a:t>
              </a:r>
            </a:p>
          </p:txBody>
        </p:sp>
      </p:grpSp>
    </p:spTree>
    <p:extLst>
      <p:ext uri="{BB962C8B-B14F-4D97-AF65-F5344CB8AC3E}">
        <p14:creationId xmlns:p14="http://schemas.microsoft.com/office/powerpoint/2010/main" val="3621947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96F1EA1-E53B-4271-AE17-4DA416F231A4}"/>
              </a:ext>
            </a:extLst>
          </p:cNvPr>
          <p:cNvPicPr>
            <a:picLocks noGrp="1" noChangeAspect="1"/>
          </p:cNvPicPr>
          <p:nvPr>
            <p:ph idx="1"/>
          </p:nvPr>
        </p:nvPicPr>
        <p:blipFill>
          <a:blip r:embed="rId2"/>
          <a:stretch>
            <a:fillRect/>
          </a:stretch>
        </p:blipFill>
        <p:spPr>
          <a:xfrm>
            <a:off x="1759368" y="509588"/>
            <a:ext cx="5625264" cy="4084637"/>
          </a:xfrm>
          <a:prstGeom prst="rect">
            <a:avLst/>
          </a:prstGeom>
        </p:spPr>
      </p:pic>
      <p:sp>
        <p:nvSpPr>
          <p:cNvPr id="2" name="Title 1">
            <a:extLst>
              <a:ext uri="{FF2B5EF4-FFF2-40B4-BE49-F238E27FC236}">
                <a16:creationId xmlns:a16="http://schemas.microsoft.com/office/drawing/2014/main" id="{1BBDDAA4-621F-4785-9667-FB194B4E0FB7}"/>
              </a:ext>
            </a:extLst>
          </p:cNvPr>
          <p:cNvSpPr>
            <a:spLocks noGrp="1"/>
          </p:cNvSpPr>
          <p:nvPr>
            <p:ph type="title"/>
          </p:nvPr>
        </p:nvSpPr>
        <p:spPr/>
        <p:txBody>
          <a:bodyPr/>
          <a:lstStyle/>
          <a:p>
            <a:r>
              <a:rPr lang="en-US" sz="2800" dirty="0"/>
              <a:t>Microscale Combustion Calorimetry Results</a:t>
            </a:r>
          </a:p>
        </p:txBody>
      </p:sp>
      <p:grpSp>
        <p:nvGrpSpPr>
          <p:cNvPr id="7" name="Group 6">
            <a:extLst>
              <a:ext uri="{FF2B5EF4-FFF2-40B4-BE49-F238E27FC236}">
                <a16:creationId xmlns:a16="http://schemas.microsoft.com/office/drawing/2014/main" id="{9A8D2120-BDED-4CC1-8334-477FDB4F6613}"/>
              </a:ext>
            </a:extLst>
          </p:cNvPr>
          <p:cNvGrpSpPr/>
          <p:nvPr/>
        </p:nvGrpSpPr>
        <p:grpSpPr>
          <a:xfrm>
            <a:off x="2583134" y="1441273"/>
            <a:ext cx="891152" cy="1315142"/>
            <a:chOff x="2384515" y="2402169"/>
            <a:chExt cx="891152" cy="1315142"/>
          </a:xfrm>
        </p:grpSpPr>
        <p:sp>
          <p:nvSpPr>
            <p:cNvPr id="8" name="Oval 7">
              <a:extLst>
                <a:ext uri="{FF2B5EF4-FFF2-40B4-BE49-F238E27FC236}">
                  <a16:creationId xmlns:a16="http://schemas.microsoft.com/office/drawing/2014/main" id="{347E60AD-36E0-4ED7-9F42-E1FE9C4227A4}"/>
                </a:ext>
              </a:extLst>
            </p:cNvPr>
            <p:cNvSpPr/>
            <p:nvPr/>
          </p:nvSpPr>
          <p:spPr>
            <a:xfrm rot="4329672">
              <a:off x="2287886" y="2526884"/>
              <a:ext cx="979957" cy="730527"/>
            </a:xfrm>
            <a:prstGeom prst="ellipse">
              <a:avLst/>
            </a:prstGeom>
            <a:no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C8C26DB-E14E-44C8-BAED-699E7E2E3EF3}"/>
                </a:ext>
              </a:extLst>
            </p:cNvPr>
            <p:cNvSpPr txBox="1"/>
            <p:nvPr/>
          </p:nvSpPr>
          <p:spPr>
            <a:xfrm>
              <a:off x="2384515" y="3347979"/>
              <a:ext cx="891152" cy="369332"/>
            </a:xfrm>
            <a:prstGeom prst="rect">
              <a:avLst/>
            </a:prstGeom>
            <a:noFill/>
          </p:spPr>
          <p:txBody>
            <a:bodyPr wrap="square" rtlCol="0">
              <a:spAutoFit/>
            </a:bodyPr>
            <a:lstStyle/>
            <a:p>
              <a:r>
                <a:rPr lang="en-US" dirty="0"/>
                <a:t>Control</a:t>
              </a:r>
            </a:p>
          </p:txBody>
        </p:sp>
      </p:grpSp>
      <p:grpSp>
        <p:nvGrpSpPr>
          <p:cNvPr id="10" name="Group 9">
            <a:extLst>
              <a:ext uri="{FF2B5EF4-FFF2-40B4-BE49-F238E27FC236}">
                <a16:creationId xmlns:a16="http://schemas.microsoft.com/office/drawing/2014/main" id="{7185A0C8-B6B9-4187-B4CB-9B1FE56D77D7}"/>
              </a:ext>
            </a:extLst>
          </p:cNvPr>
          <p:cNvGrpSpPr/>
          <p:nvPr/>
        </p:nvGrpSpPr>
        <p:grpSpPr>
          <a:xfrm>
            <a:off x="3973678" y="774916"/>
            <a:ext cx="2992810" cy="3099817"/>
            <a:chOff x="1867513" y="1881882"/>
            <a:chExt cx="2723254" cy="3086005"/>
          </a:xfrm>
        </p:grpSpPr>
        <p:sp>
          <p:nvSpPr>
            <p:cNvPr id="11" name="Oval 10">
              <a:extLst>
                <a:ext uri="{FF2B5EF4-FFF2-40B4-BE49-F238E27FC236}">
                  <a16:creationId xmlns:a16="http://schemas.microsoft.com/office/drawing/2014/main" id="{4D6D0D9B-B22C-49D0-9476-3AF71BF6FDE8}"/>
                </a:ext>
              </a:extLst>
            </p:cNvPr>
            <p:cNvSpPr/>
            <p:nvPr/>
          </p:nvSpPr>
          <p:spPr>
            <a:xfrm rot="3501072">
              <a:off x="1686137" y="2063258"/>
              <a:ext cx="3086005" cy="2723254"/>
            </a:xfrm>
            <a:prstGeom prst="ellipse">
              <a:avLst/>
            </a:prstGeom>
            <a:no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475357F4-EC71-4B2D-A36C-921F616FE7A7}"/>
                </a:ext>
              </a:extLst>
            </p:cNvPr>
            <p:cNvSpPr txBox="1"/>
            <p:nvPr/>
          </p:nvSpPr>
          <p:spPr>
            <a:xfrm>
              <a:off x="2664150" y="3448913"/>
              <a:ext cx="1446140" cy="646331"/>
            </a:xfrm>
            <a:prstGeom prst="rect">
              <a:avLst/>
            </a:prstGeom>
            <a:noFill/>
          </p:spPr>
          <p:txBody>
            <a:bodyPr wrap="square" rtlCol="0">
              <a:spAutoFit/>
            </a:bodyPr>
            <a:lstStyle/>
            <a:p>
              <a:r>
                <a:rPr lang="en-US" dirty="0"/>
                <a:t>Experimental Materials</a:t>
              </a:r>
            </a:p>
          </p:txBody>
        </p:sp>
      </p:grpSp>
    </p:spTree>
    <p:extLst>
      <p:ext uri="{BB962C8B-B14F-4D97-AF65-F5344CB8AC3E}">
        <p14:creationId xmlns:p14="http://schemas.microsoft.com/office/powerpoint/2010/main" val="3116238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B1F9C-174C-4D06-90F4-BD5265624F88}"/>
              </a:ext>
            </a:extLst>
          </p:cNvPr>
          <p:cNvSpPr>
            <a:spLocks noGrp="1"/>
          </p:cNvSpPr>
          <p:nvPr>
            <p:ph type="title"/>
          </p:nvPr>
        </p:nvSpPr>
        <p:spPr/>
        <p:txBody>
          <a:bodyPr/>
          <a:lstStyle/>
          <a:p>
            <a:r>
              <a:rPr lang="en-US" dirty="0"/>
              <a:t>Radiant Panel Testing Results</a:t>
            </a:r>
          </a:p>
        </p:txBody>
      </p:sp>
      <p:graphicFrame>
        <p:nvGraphicFramePr>
          <p:cNvPr id="4" name="Content Placeholder 3">
            <a:extLst>
              <a:ext uri="{FF2B5EF4-FFF2-40B4-BE49-F238E27FC236}">
                <a16:creationId xmlns:a16="http://schemas.microsoft.com/office/drawing/2014/main" id="{3AF76135-116E-416E-BF80-368A7A02806B}"/>
              </a:ext>
            </a:extLst>
          </p:cNvPr>
          <p:cNvGraphicFramePr>
            <a:graphicFrameLocks noGrp="1"/>
          </p:cNvGraphicFramePr>
          <p:nvPr>
            <p:ph idx="1"/>
            <p:extLst>
              <p:ext uri="{D42A27DB-BD31-4B8C-83A1-F6EECF244321}">
                <p14:modId xmlns:p14="http://schemas.microsoft.com/office/powerpoint/2010/main" val="1675808843"/>
              </p:ext>
            </p:extLst>
          </p:nvPr>
        </p:nvGraphicFramePr>
        <p:xfrm>
          <a:off x="550190" y="1324610"/>
          <a:ext cx="5873858" cy="2865120"/>
        </p:xfrm>
        <a:graphic>
          <a:graphicData uri="http://schemas.openxmlformats.org/drawingml/2006/table">
            <a:tbl>
              <a:tblPr firstRow="1" bandRow="1">
                <a:tableStyleId>{5C22544A-7EE6-4342-B048-85BDC9FD1C3A}</a:tableStyleId>
              </a:tblPr>
              <a:tblGrid>
                <a:gridCol w="1200214">
                  <a:extLst>
                    <a:ext uri="{9D8B030D-6E8A-4147-A177-3AD203B41FA5}">
                      <a16:colId xmlns:a16="http://schemas.microsoft.com/office/drawing/2014/main" val="2223727823"/>
                    </a:ext>
                  </a:extLst>
                </a:gridCol>
                <a:gridCol w="2676975">
                  <a:extLst>
                    <a:ext uri="{9D8B030D-6E8A-4147-A177-3AD203B41FA5}">
                      <a16:colId xmlns:a16="http://schemas.microsoft.com/office/drawing/2014/main" val="4098619095"/>
                    </a:ext>
                  </a:extLst>
                </a:gridCol>
                <a:gridCol w="1996669">
                  <a:extLst>
                    <a:ext uri="{9D8B030D-6E8A-4147-A177-3AD203B41FA5}">
                      <a16:colId xmlns:a16="http://schemas.microsoft.com/office/drawing/2014/main" val="1936055555"/>
                    </a:ext>
                  </a:extLst>
                </a:gridCol>
              </a:tblGrid>
              <a:tr h="370840">
                <a:tc>
                  <a:txBody>
                    <a:bodyPr/>
                    <a:lstStyle/>
                    <a:p>
                      <a:r>
                        <a:rPr lang="en-US" dirty="0"/>
                        <a:t>Material Type</a:t>
                      </a:r>
                    </a:p>
                  </a:txBody>
                  <a:tcPr/>
                </a:tc>
                <a:tc>
                  <a:txBody>
                    <a:bodyPr/>
                    <a:lstStyle/>
                    <a:p>
                      <a:r>
                        <a:rPr lang="en-US" dirty="0"/>
                        <a:t>Description</a:t>
                      </a:r>
                    </a:p>
                  </a:txBody>
                  <a:tcPr/>
                </a:tc>
                <a:tc>
                  <a:txBody>
                    <a:bodyPr/>
                    <a:lstStyle/>
                    <a:p>
                      <a:r>
                        <a:rPr lang="en-US" dirty="0"/>
                        <a:t>Result</a:t>
                      </a:r>
                    </a:p>
                  </a:txBody>
                  <a:tcPr/>
                </a:tc>
                <a:extLst>
                  <a:ext uri="{0D108BD9-81ED-4DB2-BD59-A6C34878D82A}">
                    <a16:rowId xmlns:a16="http://schemas.microsoft.com/office/drawing/2014/main" val="1284589650"/>
                  </a:ext>
                </a:extLst>
              </a:tr>
              <a:tr h="370840">
                <a:tc>
                  <a:txBody>
                    <a:bodyPr/>
                    <a:lstStyle/>
                    <a:p>
                      <a:r>
                        <a:rPr lang="en-US" dirty="0"/>
                        <a:t>A</a:t>
                      </a:r>
                    </a:p>
                  </a:txBody>
                  <a:tcPr/>
                </a:tc>
                <a:tc>
                  <a:txBody>
                    <a:bodyPr/>
                    <a:lstStyle/>
                    <a:p>
                      <a:r>
                        <a:rPr lang="en-US" dirty="0"/>
                        <a:t>High temp polymer</a:t>
                      </a:r>
                    </a:p>
                  </a:txBody>
                  <a:tcPr/>
                </a:tc>
                <a:tc>
                  <a:txBody>
                    <a:bodyPr/>
                    <a:lstStyle/>
                    <a:p>
                      <a:r>
                        <a:rPr lang="en-US" dirty="0"/>
                        <a:t>Pass</a:t>
                      </a:r>
                    </a:p>
                  </a:txBody>
                  <a:tcPr/>
                </a:tc>
                <a:extLst>
                  <a:ext uri="{0D108BD9-81ED-4DB2-BD59-A6C34878D82A}">
                    <a16:rowId xmlns:a16="http://schemas.microsoft.com/office/drawing/2014/main" val="580821513"/>
                  </a:ext>
                </a:extLst>
              </a:tr>
              <a:tr h="370840">
                <a:tc>
                  <a:txBody>
                    <a:bodyPr/>
                    <a:lstStyle/>
                    <a:p>
                      <a:r>
                        <a:rPr lang="en-US" dirty="0"/>
                        <a:t>B</a:t>
                      </a:r>
                    </a:p>
                  </a:txBody>
                  <a:tcPr/>
                </a:tc>
                <a:tc>
                  <a:txBody>
                    <a:bodyPr/>
                    <a:lstStyle/>
                    <a:p>
                      <a:r>
                        <a:rPr lang="en-US" dirty="0"/>
                        <a:t>Dual component, staple 1</a:t>
                      </a:r>
                    </a:p>
                  </a:txBody>
                  <a:tcPr/>
                </a:tc>
                <a:tc>
                  <a:txBody>
                    <a:bodyPr/>
                    <a:lstStyle/>
                    <a:p>
                      <a:r>
                        <a:rPr lang="en-US" dirty="0"/>
                        <a:t>Pass</a:t>
                      </a:r>
                    </a:p>
                  </a:txBody>
                  <a:tcPr/>
                </a:tc>
                <a:extLst>
                  <a:ext uri="{0D108BD9-81ED-4DB2-BD59-A6C34878D82A}">
                    <a16:rowId xmlns:a16="http://schemas.microsoft.com/office/drawing/2014/main" val="3190604349"/>
                  </a:ext>
                </a:extLst>
              </a:tr>
              <a:tr h="370840">
                <a:tc>
                  <a:txBody>
                    <a:bodyPr/>
                    <a:lstStyle/>
                    <a:p>
                      <a:r>
                        <a:rPr lang="en-US" dirty="0"/>
                        <a:t>C</a:t>
                      </a:r>
                    </a:p>
                  </a:txBody>
                  <a:tcPr/>
                </a:tc>
                <a:tc>
                  <a:txBody>
                    <a:bodyPr/>
                    <a:lstStyle/>
                    <a:p>
                      <a:r>
                        <a:rPr lang="en-US" dirty="0"/>
                        <a:t>Dual component, staple 2</a:t>
                      </a:r>
                    </a:p>
                  </a:txBody>
                  <a:tcPr/>
                </a:tc>
                <a:tc>
                  <a:txBody>
                    <a:bodyPr/>
                    <a:lstStyle/>
                    <a:p>
                      <a:r>
                        <a:rPr lang="en-US" dirty="0"/>
                        <a:t>Fail</a:t>
                      </a:r>
                    </a:p>
                  </a:txBody>
                  <a:tcPr/>
                </a:tc>
                <a:extLst>
                  <a:ext uri="{0D108BD9-81ED-4DB2-BD59-A6C34878D82A}">
                    <a16:rowId xmlns:a16="http://schemas.microsoft.com/office/drawing/2014/main" val="3202805"/>
                  </a:ext>
                </a:extLst>
              </a:tr>
              <a:tr h="370840">
                <a:tc>
                  <a:txBody>
                    <a:bodyPr/>
                    <a:lstStyle/>
                    <a:p>
                      <a:r>
                        <a:rPr lang="en-US" dirty="0"/>
                        <a:t>D</a:t>
                      </a:r>
                    </a:p>
                  </a:txBody>
                  <a:tcPr/>
                </a:tc>
                <a:tc>
                  <a:txBody>
                    <a:bodyPr/>
                    <a:lstStyle/>
                    <a:p>
                      <a:r>
                        <a:rPr lang="en-US" dirty="0"/>
                        <a:t>Dual component, staple 3</a:t>
                      </a:r>
                    </a:p>
                  </a:txBody>
                  <a:tcPr/>
                </a:tc>
                <a:tc>
                  <a:txBody>
                    <a:bodyPr/>
                    <a:lstStyle/>
                    <a:p>
                      <a:r>
                        <a:rPr lang="en-US" dirty="0"/>
                        <a:t>Fail</a:t>
                      </a:r>
                    </a:p>
                  </a:txBody>
                  <a:tcPr/>
                </a:tc>
                <a:extLst>
                  <a:ext uri="{0D108BD9-81ED-4DB2-BD59-A6C34878D82A}">
                    <a16:rowId xmlns:a16="http://schemas.microsoft.com/office/drawing/2014/main" val="893633390"/>
                  </a:ext>
                </a:extLst>
              </a:tr>
              <a:tr h="370840">
                <a:tc>
                  <a:txBody>
                    <a:bodyPr/>
                    <a:lstStyle/>
                    <a:p>
                      <a:r>
                        <a:rPr lang="en-US" dirty="0"/>
                        <a:t>E</a:t>
                      </a:r>
                    </a:p>
                  </a:txBody>
                  <a:tcPr/>
                </a:tc>
                <a:tc>
                  <a:txBody>
                    <a:bodyPr/>
                    <a:lstStyle/>
                    <a:p>
                      <a:r>
                        <a:rPr lang="en-US" dirty="0"/>
                        <a:t>Dual component, staple 4</a:t>
                      </a:r>
                    </a:p>
                  </a:txBody>
                  <a:tcPr/>
                </a:tc>
                <a:tc>
                  <a:txBody>
                    <a:bodyPr/>
                    <a:lstStyle/>
                    <a:p>
                      <a:r>
                        <a:rPr lang="en-US" dirty="0"/>
                        <a:t>Pass</a:t>
                      </a:r>
                    </a:p>
                  </a:txBody>
                  <a:tcPr/>
                </a:tc>
                <a:extLst>
                  <a:ext uri="{0D108BD9-81ED-4DB2-BD59-A6C34878D82A}">
                    <a16:rowId xmlns:a16="http://schemas.microsoft.com/office/drawing/2014/main" val="3366232747"/>
                  </a:ext>
                </a:extLst>
              </a:tr>
              <a:tr h="370840">
                <a:tc>
                  <a:txBody>
                    <a:bodyPr/>
                    <a:lstStyle/>
                    <a:p>
                      <a:r>
                        <a:rPr lang="en-US" dirty="0"/>
                        <a:t>F</a:t>
                      </a:r>
                    </a:p>
                  </a:txBody>
                  <a:tcPr/>
                </a:tc>
                <a:tc>
                  <a:txBody>
                    <a:bodyPr/>
                    <a:lstStyle/>
                    <a:p>
                      <a:r>
                        <a:rPr lang="en-US" dirty="0"/>
                        <a:t>Meta-aramid control</a:t>
                      </a:r>
                    </a:p>
                  </a:txBody>
                  <a:tcPr/>
                </a:tc>
                <a:tc>
                  <a:txBody>
                    <a:bodyPr/>
                    <a:lstStyle/>
                    <a:p>
                      <a:r>
                        <a:rPr lang="en-US" dirty="0"/>
                        <a:t>Pass</a:t>
                      </a:r>
                    </a:p>
                  </a:txBody>
                  <a:tcPr/>
                </a:tc>
                <a:extLst>
                  <a:ext uri="{0D108BD9-81ED-4DB2-BD59-A6C34878D82A}">
                    <a16:rowId xmlns:a16="http://schemas.microsoft.com/office/drawing/2014/main" val="833463416"/>
                  </a:ext>
                </a:extLst>
              </a:tr>
            </a:tbl>
          </a:graphicData>
        </a:graphic>
      </p:graphicFrame>
      <p:pic>
        <p:nvPicPr>
          <p:cNvPr id="5" name="Picture 4">
            <a:extLst>
              <a:ext uri="{FF2B5EF4-FFF2-40B4-BE49-F238E27FC236}">
                <a16:creationId xmlns:a16="http://schemas.microsoft.com/office/drawing/2014/main" id="{B5679587-B837-4FAF-99D2-A361FAC7E074}"/>
              </a:ext>
            </a:extLst>
          </p:cNvPr>
          <p:cNvPicPr>
            <a:picLocks noChangeAspect="1"/>
          </p:cNvPicPr>
          <p:nvPr/>
        </p:nvPicPr>
        <p:blipFill rotWithShape="1">
          <a:blip r:embed="rId2"/>
          <a:srcRect l="36603"/>
          <a:stretch/>
        </p:blipFill>
        <p:spPr>
          <a:xfrm>
            <a:off x="6611807" y="1221755"/>
            <a:ext cx="2282282" cy="2699989"/>
          </a:xfrm>
          <a:prstGeom prst="rect">
            <a:avLst/>
          </a:prstGeom>
        </p:spPr>
      </p:pic>
    </p:spTree>
    <p:extLst>
      <p:ext uri="{BB962C8B-B14F-4D97-AF65-F5344CB8AC3E}">
        <p14:creationId xmlns:p14="http://schemas.microsoft.com/office/powerpoint/2010/main" val="1483591675"/>
      </p:ext>
    </p:extLst>
  </p:cSld>
  <p:clrMapOvr>
    <a:masterClrMapping/>
  </p:clrMapOvr>
  <p:timing>
    <p:tnLst>
      <p:par>
        <p:cTn id="1" dur="indefinite" restart="never" nodeType="tmRoot"/>
      </p:par>
    </p:tnLst>
  </p:timing>
</p:sld>
</file>

<file path=ppt/theme/theme1.xml><?xml version="1.0" encoding="utf-8"?>
<a:theme xmlns:a="http://schemas.openxmlformats.org/drawingml/2006/main" name="EAR PowerPoint Template Smaller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CTD Base Meta-data" ma:contentTypeID="0x0101005FF14C63F8190D488FFF76DE59067D2600F3C4DAC59283DE4EA12092AF6EBED17D" ma:contentTypeVersion="7" ma:contentTypeDescription="" ma:contentTypeScope="" ma:versionID="b447cafc0d9e88de6a48e49a043a1b47">
  <xsd:schema xmlns:xsd="http://www.w3.org/2001/XMLSchema" xmlns:xs="http://www.w3.org/2001/XMLSchema" xmlns:p="http://schemas.microsoft.com/office/2006/metadata/properties" xmlns:ns2="a8a7729a-09c8-4e5e-a630-857c17da0980" xmlns:ns3="a3850f7b-3b95-4192-9a9e-57b7dcc3002f" targetNamespace="http://schemas.microsoft.com/office/2006/metadata/properties" ma:root="true" ma:fieldsID="b0ff2a4015d300f4ef8dd5c6f1876f61" ns2:_="" ns3:_="">
    <xsd:import namespace="a8a7729a-09c8-4e5e-a630-857c17da0980"/>
    <xsd:import namespace="a3850f7b-3b95-4192-9a9e-57b7dcc3002f"/>
    <xsd:element name="properties">
      <xsd:complexType>
        <xsd:sequence>
          <xsd:element name="documentManagement">
            <xsd:complexType>
              <xsd:all>
                <xsd:element ref="ns2:Type_x0020_of_x0020_Document" minOccurs="0"/>
                <xsd:element ref="ns3:Contract_x0020_Typ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a7729a-09c8-4e5e-a630-857c17da0980" elementFormDefault="qualified">
    <xsd:import namespace="http://schemas.microsoft.com/office/2006/documentManagement/types"/>
    <xsd:import namespace="http://schemas.microsoft.com/office/infopath/2007/PartnerControls"/>
    <xsd:element name="Type_x0020_of_x0020_Document" ma:index="10" nillable="true" ma:displayName="Type of Document" ma:default="Presentation" ma:format="Dropdown" ma:internalName="Type_x0020_of_x0020_Document" ma:readOnly="false">
      <xsd:simpleType>
        <xsd:restriction base="dms:Choice">
          <xsd:enumeration value="Presentation"/>
          <xsd:enumeration value="Financials"/>
          <xsd:enumeration value="Legal Document"/>
          <xsd:enumeration value="BEP A3"/>
          <xsd:enumeration value="Project Plan"/>
          <xsd:enumeration value="Meeting Agenda"/>
          <xsd:enumeration value="Marketing Collateral"/>
          <xsd:enumeration value="Announcement"/>
          <xsd:enumeration value="N/A"/>
        </xsd:restriction>
      </xsd:simpleType>
    </xsd:element>
  </xsd:schema>
  <xsd:schema xmlns:xsd="http://www.w3.org/2001/XMLSchema" xmlns:xs="http://www.w3.org/2001/XMLSchema" xmlns:dms="http://schemas.microsoft.com/office/2006/documentManagement/types" xmlns:pc="http://schemas.microsoft.com/office/infopath/2007/PartnerControls" targetNamespace="a3850f7b-3b95-4192-9a9e-57b7dcc3002f" elementFormDefault="qualified">
    <xsd:import namespace="http://schemas.microsoft.com/office/2006/documentManagement/types"/>
    <xsd:import namespace="http://schemas.microsoft.com/office/infopath/2007/PartnerControls"/>
    <xsd:element name="Contract_x0020_Type" ma:index="11" ma:displayName="Contract Type" ma:internalName="Contract_x0020_Typ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ype_x0020_of_x0020_Document xmlns="a8a7729a-09c8-4e5e-a630-857c17da0980">Presentation</Type_x0020_of_x0020_Document>
    <Contract_x0020_Type xmlns="a3850f7b-3b95-4192-9a9e-57b7dcc3002f">123</Contract_x0020_Type>
  </documentManagement>
</p:properties>
</file>

<file path=customXml/itemProps1.xml><?xml version="1.0" encoding="utf-8"?>
<ds:datastoreItem xmlns:ds="http://schemas.openxmlformats.org/officeDocument/2006/customXml" ds:itemID="{B51F7155-26C9-443E-83C5-F8E8026FD569}">
  <ds:schemaRefs>
    <ds:schemaRef ds:uri="http://schemas.microsoft.com/sharepoint/v3/contenttype/forms"/>
  </ds:schemaRefs>
</ds:datastoreItem>
</file>

<file path=customXml/itemProps2.xml><?xml version="1.0" encoding="utf-8"?>
<ds:datastoreItem xmlns:ds="http://schemas.openxmlformats.org/officeDocument/2006/customXml" ds:itemID="{16246307-79FE-4440-8900-127C79B386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a7729a-09c8-4e5e-a630-857c17da0980"/>
    <ds:schemaRef ds:uri="a3850f7b-3b95-4192-9a9e-57b7dcc300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60693C9-0321-4B0C-BE15-CACE366A84F6}">
  <ds:schemaRefs>
    <ds:schemaRef ds:uri="http://purl.org/dc/dcmitype/"/>
    <ds:schemaRef ds:uri="http://schemas.microsoft.com/office/infopath/2007/PartnerControls"/>
    <ds:schemaRef ds:uri="http://purl.org/dc/elements/1.1/"/>
    <ds:schemaRef ds:uri="http://schemas.microsoft.com/office/2006/documentManagement/types"/>
    <ds:schemaRef ds:uri="a3850f7b-3b95-4192-9a9e-57b7dcc3002f"/>
    <ds:schemaRef ds:uri="http://purl.org/dc/terms/"/>
    <ds:schemaRef ds:uri="http://schemas.openxmlformats.org/package/2006/metadata/core-properties"/>
    <ds:schemaRef ds:uri="a8a7729a-09c8-4e5e-a630-857c17da0980"/>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EAR PowerPoint Template_030316_v2 (003)</Template>
  <TotalTime>2753</TotalTime>
  <Words>663</Words>
  <Application>Microsoft Office PowerPoint</Application>
  <PresentationFormat>On-screen Show (16:9)</PresentationFormat>
  <Paragraphs>90</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3M Circular TT Bold</vt:lpstr>
      <vt:lpstr>Arial</vt:lpstr>
      <vt:lpstr>Calibri</vt:lpstr>
      <vt:lpstr>Montserrat</vt:lpstr>
      <vt:lpstr>EAR PowerPoint Template Smaller2</vt:lpstr>
      <vt:lpstr>PowerPoint Presentation</vt:lpstr>
      <vt:lpstr>Outline</vt:lpstr>
      <vt:lpstr>Aircraft Acoustic Treatments</vt:lpstr>
      <vt:lpstr>Developing New Aircraft Acoustic Materials</vt:lpstr>
      <vt:lpstr>MCC Performed on Microfiber Webs</vt:lpstr>
      <vt:lpstr>Microscale Combustion Calorimetry Results</vt:lpstr>
      <vt:lpstr>Microscale Combustion Calorimetry Results</vt:lpstr>
      <vt:lpstr>Microscale Combustion Calorimetry Results</vt:lpstr>
      <vt:lpstr>Radiant Panel Testing Results</vt:lpstr>
      <vt:lpstr>MCC vs Radiant Panel Results</vt:lpstr>
      <vt:lpstr>MCC vs Radiant Panel Results </vt:lpstr>
      <vt:lpstr>MCC vs. Radiant Panel Results</vt:lpstr>
      <vt:lpstr>Conclusions and Next Steps</vt:lpstr>
      <vt:lpstr>Thank You!  Questions?</vt:lpstr>
      <vt:lpstr>Backup</vt:lpstr>
      <vt:lpstr>Abstract</vt:lpstr>
      <vt:lpstr>Backup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Jayne Brockman</dc:creator>
  <cp:lastModifiedBy>Michael Donio</cp:lastModifiedBy>
  <cp:revision>39</cp:revision>
  <dcterms:created xsi:type="dcterms:W3CDTF">2016-03-22T17:21:58Z</dcterms:created>
  <dcterms:modified xsi:type="dcterms:W3CDTF">2019-10-28T17:45:51Z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0x0101005FF14C63F8190D488FFF76DE59067D2600F3C4DAC59283DE4EA12092AF6EBED17D</vt:lpwstr>
  </property>
</Properties>
</file>