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52" autoAdjust="0"/>
    <p:restoredTop sz="90178" autoAdjust="0"/>
  </p:normalViewPr>
  <p:slideViewPr>
    <p:cSldViewPr>
      <p:cViewPr varScale="1">
        <p:scale>
          <a:sx n="64" d="100"/>
          <a:sy n="64" d="100"/>
        </p:scale>
        <p:origin x="54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70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8C25B18-B71E-42CD-B47E-FCB51EA1C33E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9872756-2199-4FFD-A051-09EF6DED6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5096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51DCE14-23C7-4229-A763-2BB32A90C621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EA20C5F-7B10-4655-A7E2-4DF5F1051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801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A20C5F-7B10-4655-A7E2-4DF5F105167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106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A20C5F-7B10-4655-A7E2-4DF5F105167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894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03968-7BE5-4D85-8148-0B08A2DE9DB8}" type="datetime1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146304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" y="182880"/>
            <a:ext cx="1097280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137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99BCE-ACE5-46E4-91D2-56F502A6337F}" type="datetime1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762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3B022-0FFE-4266-86B6-A236654FFEE6}" type="datetime1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768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68580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D7A6C-0F7D-44E2-B488-EE02BA9758ED}" type="datetime1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" y="228600"/>
            <a:ext cx="914400" cy="914400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0" y="1219200"/>
            <a:ext cx="9144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8326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FF073-4CA5-4DB7-97C3-9321B53BAD9D}" type="datetime1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740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3091-31BB-4079-8330-533BB5855592}" type="datetime1">
              <a:rPr lang="en-US" smtClean="0"/>
              <a:t>10/22/2019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011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8C12A-E375-4339-B830-3AEF5361FB52}" type="datetime1">
              <a:rPr lang="en-US" smtClean="0"/>
              <a:t>10/22/2019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486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B6B8B-8DDB-467D-A814-5F57B5F1B291}" type="datetime1">
              <a:rPr lang="en-US" smtClean="0"/>
              <a:t>10/22/2019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732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B7DDD-34E0-4DBB-8638-953074C4C1E8}" type="datetime1">
              <a:rPr lang="en-US" smtClean="0"/>
              <a:t>10/22/2019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597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11BCE-F4FE-4785-84D9-7CA35FCEAED0}" type="datetime1">
              <a:rPr lang="en-US" smtClean="0"/>
              <a:t>10/22/2019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300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8BB1C-2F1B-44D4-B0BD-8778DAC8BAA7}" type="datetime1">
              <a:rPr lang="en-US" smtClean="0"/>
              <a:t>10/22/2019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160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69F86-030C-4838-AB52-E0DACD471FDD}" type="datetime1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519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978025"/>
            <a:ext cx="8686800" cy="1755775"/>
          </a:xfrm>
        </p:spPr>
        <p:txBody>
          <a:bodyPr>
            <a:normAutofit fontScale="90000"/>
          </a:bodyPr>
          <a:lstStyle/>
          <a:p>
            <a:r>
              <a:rPr lang="en-US" dirty="0"/>
              <a:t>Effects of Thermal Conductivity on Flame Spread over Carbon-fiber Composites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419600"/>
            <a:ext cx="7696200" cy="1752600"/>
          </a:xfrm>
        </p:spPr>
        <p:txBody>
          <a:bodyPr>
            <a:normAutofit fontScale="70000" lnSpcReduction="20000"/>
          </a:bodyPr>
          <a:lstStyle/>
          <a:p>
            <a:r>
              <a:rPr lang="en-US" u="sng" dirty="0">
                <a:cs typeface="Times New Roman" panose="02020603050405020304" pitchFamily="18" charset="0"/>
              </a:rPr>
              <a:t>Haiqing Guo</a:t>
            </a:r>
            <a:r>
              <a:rPr lang="en-US" u="sng" baseline="30000" dirty="0">
                <a:cs typeface="Times New Roman" panose="02020603050405020304" pitchFamily="18" charset="0"/>
              </a:rPr>
              <a:t>1</a:t>
            </a:r>
            <a:r>
              <a:rPr lang="en-US" dirty="0">
                <a:cs typeface="Times New Roman" panose="02020603050405020304" pitchFamily="18" charset="0"/>
              </a:rPr>
              <a:t>, Richard Walters</a:t>
            </a:r>
            <a:r>
              <a:rPr lang="en-US" baseline="30000" dirty="0">
                <a:cs typeface="Times New Roman" panose="02020603050405020304" pitchFamily="18" charset="0"/>
              </a:rPr>
              <a:t>2</a:t>
            </a:r>
            <a:r>
              <a:rPr lang="en-US" dirty="0">
                <a:cs typeface="Times New Roman" panose="02020603050405020304" pitchFamily="18" charset="0"/>
              </a:rPr>
              <a:t>, Richard Lyon</a:t>
            </a:r>
            <a:r>
              <a:rPr lang="en-US" baseline="30000" dirty="0">
                <a:cs typeface="Times New Roman" panose="02020603050405020304" pitchFamily="18" charset="0"/>
              </a:rPr>
              <a:t>2</a:t>
            </a:r>
            <a:r>
              <a:rPr lang="en-US" dirty="0">
                <a:cs typeface="Times New Roman" panose="02020603050405020304" pitchFamily="18" charset="0"/>
              </a:rPr>
              <a:t>, James Quintiere</a:t>
            </a:r>
            <a:r>
              <a:rPr lang="en-US" baseline="30000" dirty="0">
                <a:cs typeface="Times New Roman" panose="02020603050405020304" pitchFamily="18" charset="0"/>
              </a:rPr>
              <a:t>3</a:t>
            </a:r>
            <a:r>
              <a:rPr lang="en-US" dirty="0">
                <a:cs typeface="Times New Roman" panose="02020603050405020304" pitchFamily="18" charset="0"/>
              </a:rPr>
              <a:t>, </a:t>
            </a:r>
            <a:r>
              <a:rPr lang="en-US" baseline="30000" dirty="0">
                <a:cs typeface="Times New Roman" panose="02020603050405020304" pitchFamily="18" charset="0"/>
              </a:rPr>
              <a:t> </a:t>
            </a:r>
            <a:r>
              <a:rPr lang="en-US" dirty="0">
                <a:cs typeface="Times New Roman" panose="02020603050405020304" pitchFamily="18" charset="0"/>
              </a:rPr>
              <a:t>Sean Crowley</a:t>
            </a:r>
            <a:r>
              <a:rPr lang="en-US" baseline="30000" dirty="0">
                <a:cs typeface="Times New Roman" panose="02020603050405020304" pitchFamily="18" charset="0"/>
              </a:rPr>
              <a:t>2</a:t>
            </a:r>
          </a:p>
          <a:p>
            <a:endParaRPr lang="en-US" dirty="0">
              <a:cs typeface="Times New Roman" panose="02020603050405020304" pitchFamily="18" charset="0"/>
            </a:endParaRPr>
          </a:p>
          <a:p>
            <a:r>
              <a:rPr lang="en-US" sz="2000" baseline="30000" dirty="0">
                <a:cs typeface="Times New Roman" panose="02020603050405020304" pitchFamily="18" charset="0"/>
              </a:rPr>
              <a:t>1</a:t>
            </a:r>
            <a:r>
              <a:rPr lang="en-US" sz="2000" dirty="0">
                <a:cs typeface="Times New Roman" panose="02020603050405020304" pitchFamily="18" charset="0"/>
              </a:rPr>
              <a:t> C-FAR Services, USA</a:t>
            </a:r>
          </a:p>
          <a:p>
            <a:r>
              <a:rPr lang="en-US" sz="2000" baseline="30000" dirty="0">
                <a:cs typeface="Times New Roman" panose="02020603050405020304" pitchFamily="18" charset="0"/>
              </a:rPr>
              <a:t>2</a:t>
            </a:r>
            <a:r>
              <a:rPr lang="en-US" sz="2000" dirty="0">
                <a:cs typeface="Times New Roman" panose="02020603050405020304" pitchFamily="18" charset="0"/>
              </a:rPr>
              <a:t> Fire Safety Branch, FAA William J. Hughes Technical Center, USA</a:t>
            </a:r>
          </a:p>
          <a:p>
            <a:r>
              <a:rPr lang="en-US" sz="2000" baseline="30000" dirty="0">
                <a:cs typeface="Times New Roman" panose="02020603050405020304" pitchFamily="18" charset="0"/>
              </a:rPr>
              <a:t>3</a:t>
            </a:r>
            <a:r>
              <a:rPr lang="en-US" sz="2000" dirty="0">
                <a:cs typeface="Times New Roman" panose="02020603050405020304" pitchFamily="18" charset="0"/>
              </a:rPr>
              <a:t> Dept. of Fire Protection Engineering, Univ. of Maryland, USA</a:t>
            </a:r>
          </a:p>
          <a:p>
            <a:endParaRPr lang="en-US" sz="20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71599" y="257770"/>
            <a:ext cx="76200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</a:t>
            </a:r>
            <a:r>
              <a:rPr lang="en-US" baseline="30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zh-CN" alt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Triennial</a:t>
            </a:r>
            <a:r>
              <a:rPr lang="zh-CN" alt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International Fire &amp; Cabin Safety Research Conference</a:t>
            </a:r>
            <a:endParaRPr 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Oct 29 – 31, 2019</a:t>
            </a:r>
            <a:endParaRPr lang="en-US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Atlantic City, NJ</a:t>
            </a:r>
            <a:endParaRPr lang="en-US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9235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2-D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0" y="1371600"/>
            <a:ext cx="5791200" cy="498474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2-D downward flame spread model based on classic pure conduction theory.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400" dirty="0"/>
          </a:p>
          <a:p>
            <a:pPr>
              <a:buFont typeface="Wingdings" panose="05000000000000000000" pitchFamily="2" charset="2"/>
              <a:buChar char="q"/>
            </a:pPr>
            <a:endParaRPr lang="en-US" sz="24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Assume steady state and thermally thin.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Conductive heat loss in y-axis (both direction) comparable to that in x-axis.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6001220" y="4831080"/>
            <a:ext cx="484632" cy="7315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91" y="1619014"/>
            <a:ext cx="3657917" cy="49198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5680187"/>
            <a:ext cx="3657143" cy="90476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6393" y="4240590"/>
            <a:ext cx="4114286" cy="47619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4548" y="2272449"/>
            <a:ext cx="5028571" cy="6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8359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Normalized Flame Spread Rate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382000" cy="1828799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en-US" sz="2400" i="1" dirty="0" err="1"/>
              <a:t>k</a:t>
            </a:r>
            <a:r>
              <a:rPr lang="en-US" sz="2400" i="1" baseline="-25000" dirty="0" err="1"/>
              <a:t>x</a:t>
            </a:r>
            <a:r>
              <a:rPr lang="en-US" sz="2400" dirty="0"/>
              <a:t> and </a:t>
            </a:r>
            <a:r>
              <a:rPr lang="en-US" sz="2400" i="1" dirty="0" err="1"/>
              <a:t>k</a:t>
            </a:r>
            <a:r>
              <a:rPr lang="en-US" sz="2400" i="1" baseline="-25000" dirty="0" err="1"/>
              <a:t>y</a:t>
            </a:r>
            <a:r>
              <a:rPr lang="en-US" sz="2400" dirty="0"/>
              <a:t> is assumed about 10 times higher than the </a:t>
            </a:r>
            <a:r>
              <a:rPr lang="en-US" sz="2400" i="1" dirty="0" err="1"/>
              <a:t>k</a:t>
            </a:r>
            <a:r>
              <a:rPr lang="en-US" sz="2400" i="1" baseline="-25000" dirty="0" err="1"/>
              <a:t>z</a:t>
            </a:r>
            <a:r>
              <a:rPr lang="en-US" sz="2400" dirty="0"/>
              <a:t>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2400" dirty="0"/>
              <a:t>In-plane </a:t>
            </a:r>
            <a:r>
              <a:rPr lang="en-US" sz="2400" i="1" dirty="0"/>
              <a:t>k</a:t>
            </a:r>
            <a:r>
              <a:rPr lang="en-US" sz="2400" dirty="0"/>
              <a:t> effect becomes negligible when the sample is thin or the external heat flux is high, the ability of heat to penetrate the sample is dominating.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168548"/>
            <a:ext cx="5767316" cy="336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2087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and Future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Autofit/>
          </a:bodyPr>
          <a:lstStyle/>
          <a:p>
            <a:pPr algn="just"/>
            <a:r>
              <a:rPr lang="en-GB" sz="2000" dirty="0"/>
              <a:t>The flammability of a specific carbon </a:t>
            </a:r>
            <a:r>
              <a:rPr lang="en-GB" sz="2000" dirty="0" err="1"/>
              <a:t>fiber</a:t>
            </a:r>
            <a:r>
              <a:rPr lang="en-GB" sz="2000" dirty="0"/>
              <a:t>-reinforced epoxy composite 3KPW/TCR type is researched in this study. </a:t>
            </a:r>
          </a:p>
          <a:p>
            <a:pPr algn="just"/>
            <a:r>
              <a:rPr lang="en-US" sz="2000" dirty="0"/>
              <a:t>The composite composes primarily carbon fiber (~ 70%) and the overall </a:t>
            </a:r>
            <a:r>
              <a:rPr lang="en-GB" sz="2000" dirty="0"/>
              <a:t>heat of combustion is as low as 7.8 kJ/g.  </a:t>
            </a:r>
          </a:p>
          <a:p>
            <a:pPr algn="just"/>
            <a:r>
              <a:rPr lang="en-GB" sz="2000" dirty="0"/>
              <a:t>The relatively high ignition temperature and low critical heat flux does not leave much space for a steady downward flame spread study.</a:t>
            </a:r>
            <a:endParaRPr lang="en-US" sz="2000" dirty="0"/>
          </a:p>
          <a:p>
            <a:pPr algn="just"/>
            <a:r>
              <a:rPr lang="en-GB" sz="2000" dirty="0"/>
              <a:t>Downward flame spread on carbon </a:t>
            </a:r>
            <a:r>
              <a:rPr lang="en-GB" sz="2000" dirty="0" err="1"/>
              <a:t>fiber</a:t>
            </a:r>
            <a:r>
              <a:rPr lang="en-GB" sz="2000" dirty="0"/>
              <a:t> composite surface is studied at external heat fluxes between 20 – 25 kW/m</a:t>
            </a:r>
            <a:r>
              <a:rPr lang="en-GB" sz="2000" baseline="30000" dirty="0"/>
              <a:t>2</a:t>
            </a:r>
            <a:r>
              <a:rPr lang="en-GB" sz="2000" dirty="0"/>
              <a:t>. </a:t>
            </a:r>
          </a:p>
          <a:p>
            <a:pPr algn="just"/>
            <a:r>
              <a:rPr lang="en-GB" sz="2000" dirty="0"/>
              <a:t>The flame spread rate was measured between a range of 0.1 – 1.8 mm/s. </a:t>
            </a:r>
          </a:p>
          <a:p>
            <a:pPr algn="just"/>
            <a:r>
              <a:rPr lang="en-GB" sz="2000" dirty="0"/>
              <a:t>In conditions where unconfined boundary exists and the heat also conducts laterally in-plane, the extra heat loss creates a parabolic flame front shape, and inhibits the flame spread rate. </a:t>
            </a:r>
          </a:p>
          <a:p>
            <a:pPr algn="just"/>
            <a:r>
              <a:rPr lang="en-GB" sz="2000" dirty="0"/>
              <a:t>In the future, the 3-aixs thermal conductivity needs to be accurately measured and a more detailed numerical model needs to be done.</a:t>
            </a:r>
            <a:endParaRPr lang="en-US" sz="2000" dirty="0"/>
          </a:p>
          <a:p>
            <a:pPr marL="0" indent="0" algn="just"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314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704" y="1371600"/>
            <a:ext cx="8229600" cy="3048000"/>
          </a:xfrm>
        </p:spPr>
        <p:txBody>
          <a:bodyPr>
            <a:noAutofit/>
          </a:bodyPr>
          <a:lstStyle/>
          <a:p>
            <a:pPr marL="457200" indent="-457200" algn="just">
              <a:buFont typeface="Wingdings" pitchFamily="2" charset="2"/>
              <a:buChar char="q"/>
            </a:pPr>
            <a:r>
              <a:rPr lang="en-GB" sz="2200" dirty="0">
                <a:latin typeface="+mj-lt"/>
                <a:cs typeface="Arial" panose="020B0604020202020204" pitchFamily="34" charset="0"/>
              </a:rPr>
              <a:t>Carbon </a:t>
            </a:r>
            <a:r>
              <a:rPr lang="en-GB" sz="2200" dirty="0" err="1">
                <a:latin typeface="+mj-lt"/>
                <a:cs typeface="Arial" panose="020B0604020202020204" pitchFamily="34" charset="0"/>
              </a:rPr>
              <a:t>fiber</a:t>
            </a:r>
            <a:r>
              <a:rPr lang="en-GB" sz="2200" dirty="0">
                <a:latin typeface="+mj-lt"/>
                <a:cs typeface="Arial" panose="020B0604020202020204" pitchFamily="34" charset="0"/>
              </a:rPr>
              <a:t>-reinforced polymer structural composite is widely used in commercial airplanes (high strength-to-weight ratio).</a:t>
            </a:r>
          </a:p>
          <a:p>
            <a:pPr marL="457200" indent="-457200" algn="just">
              <a:buFont typeface="Wingdings" pitchFamily="2" charset="2"/>
              <a:buChar char="q"/>
            </a:pPr>
            <a:r>
              <a:rPr lang="en-GB" sz="2200" dirty="0">
                <a:latin typeface="+mj-lt"/>
                <a:cs typeface="Arial" panose="020B0604020202020204" pitchFamily="34" charset="0"/>
              </a:rPr>
              <a:t>The polymeric binder (epoxy resin) is flammable. Fire in the inaccessible areas of an airplane is hazardous to in-flight safety. </a:t>
            </a:r>
          </a:p>
          <a:p>
            <a:pPr marL="457200" indent="-457200" algn="just">
              <a:buFont typeface="Wingdings" pitchFamily="2" charset="2"/>
              <a:buChar char="q"/>
            </a:pPr>
            <a:r>
              <a:rPr lang="en-GB" sz="2200" dirty="0">
                <a:latin typeface="+mj-lt"/>
                <a:cs typeface="Arial" panose="020B0604020202020204" pitchFamily="34" charset="0"/>
              </a:rPr>
              <a:t>In 2013, a composite fuselage Boeing 787 experienced a battery fire in the overhead space that propagated along the crown of the airplane.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03" y="4039073"/>
            <a:ext cx="3657600" cy="2743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4703" y="4039073"/>
            <a:ext cx="463296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304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84749"/>
          </a:xfrm>
        </p:spPr>
        <p:txBody>
          <a:bodyPr>
            <a:normAutofit/>
          </a:bodyPr>
          <a:lstStyle/>
          <a:p>
            <a:pPr marL="457200" indent="-457200" algn="just">
              <a:buFont typeface="Wingdings" pitchFamily="2" charset="2"/>
              <a:buChar char="q"/>
            </a:pPr>
            <a:r>
              <a:rPr lang="en-GB" sz="2400" dirty="0">
                <a:cs typeface="Arial" panose="020B0604020202020204" pitchFamily="34" charset="0"/>
              </a:rPr>
              <a:t>In-plane thermal conductivity is about one magnitude larger than the in-depth thermal conductivity*.</a:t>
            </a:r>
          </a:p>
          <a:p>
            <a:pPr marL="457200" indent="-457200" algn="just">
              <a:buFont typeface="Wingdings" pitchFamily="2" charset="2"/>
              <a:buChar char="q"/>
            </a:pPr>
            <a:r>
              <a:rPr lang="en-US" sz="2400" dirty="0">
                <a:cs typeface="Arial" panose="020B0604020202020204" pitchFamily="34" charset="0"/>
              </a:rPr>
              <a:t>While the upward flame spread is more dominated by the flame radiation, the downward flame spread is anticipated to be affected by the high in-plane thermal conductivity.</a:t>
            </a:r>
          </a:p>
          <a:p>
            <a:pPr marL="457200" indent="-457200" algn="just">
              <a:buFont typeface="Wingdings" pitchFamily="2" charset="2"/>
              <a:buChar char="q"/>
            </a:pP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cxnSp>
        <p:nvCxnSpPr>
          <p:cNvPr id="7" name="Straight Connector 6"/>
          <p:cNvCxnSpPr>
            <a:stCxn id="5" idx="0"/>
            <a:endCxn id="5" idx="2"/>
          </p:cNvCxnSpPr>
          <p:nvPr/>
        </p:nvCxnSpPr>
        <p:spPr>
          <a:xfrm>
            <a:off x="7481777" y="3880925"/>
            <a:ext cx="0" cy="228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52400" y="6504801"/>
            <a:ext cx="837908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>
              <a:spcBef>
                <a:spcPts val="0"/>
              </a:spcBef>
              <a:spcAft>
                <a:spcPts val="0"/>
              </a:spcAft>
            </a:pPr>
            <a:r>
              <a:rPr lang="en-GB" sz="1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*McKinnon et al., 2016, Journal of Fire Science 35(1), pp.36-61.</a:t>
            </a:r>
            <a:endParaRPr lang="en-US" dirty="0">
              <a:effectLst/>
              <a:latin typeface="CG Times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4136278"/>
            <a:ext cx="54102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GB" sz="2400" dirty="0"/>
              <a:t>Material:</a:t>
            </a: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r>
              <a:rPr lang="en-GB" sz="2000" dirty="0"/>
              <a:t>Material: 3KPW/TCR (3K plain weave </a:t>
            </a:r>
            <a:r>
              <a:rPr lang="en-GB" sz="2000" dirty="0" err="1"/>
              <a:t>fiber</a:t>
            </a:r>
            <a:r>
              <a:rPr lang="en-GB" sz="2000" dirty="0"/>
              <a:t> pre-impregnated with TCR resin.</a:t>
            </a: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r>
              <a:rPr lang="en-GB" sz="2000" dirty="0"/>
              <a:t>Three thickness: 4 ply (0.9 mm), 8 ply (1.8 mm), 16 ply (3.5 mm). 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3565" y="4010025"/>
            <a:ext cx="240792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74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Pyrolysis Kinetics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534400" cy="214816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GB" sz="2000" dirty="0">
                <a:latin typeface="+mj-lt"/>
                <a:ea typeface="SimSun" panose="02010600030101010101" pitchFamily="2" charset="-122"/>
                <a:cs typeface="Arial" panose="020B0604020202020204" pitchFamily="34" charset="0"/>
              </a:rPr>
              <a:t>TGA tests in N</a:t>
            </a:r>
            <a:r>
              <a:rPr lang="en-GB" sz="2000" baseline="-25000" dirty="0">
                <a:latin typeface="+mj-lt"/>
                <a:ea typeface="SimSun" panose="02010600030101010101" pitchFamily="2" charset="-122"/>
                <a:cs typeface="Arial" panose="020B0604020202020204" pitchFamily="34" charset="0"/>
              </a:rPr>
              <a:t>2</a:t>
            </a:r>
            <a:r>
              <a:rPr lang="en-GB" sz="2000" dirty="0">
                <a:latin typeface="+mj-lt"/>
                <a:ea typeface="SimSun" panose="02010600030101010101" pitchFamily="2" charset="-122"/>
                <a:cs typeface="Arial" panose="020B0604020202020204" pitchFamily="34" charset="0"/>
              </a:rPr>
              <a:t> at heating rates of: 1, 3, 10, and 30 ˚C/min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000" dirty="0">
                <a:latin typeface="+mj-lt"/>
                <a:ea typeface="SimSun" panose="02010600030101010101" pitchFamily="2" charset="-122"/>
                <a:cs typeface="Arial" panose="020B0604020202020204" pitchFamily="34" charset="0"/>
              </a:rPr>
              <a:t>Residual: 69.7</a:t>
            </a:r>
            <a:r>
              <a:rPr lang="en-US" sz="2000" dirty="0">
                <a:latin typeface="+mj-lt"/>
                <a:ea typeface="SimSun" panose="02010600030101010101" pitchFamily="2" charset="-122"/>
                <a:cs typeface="Arial" panose="020B0604020202020204" pitchFamily="34" charset="0"/>
              </a:rPr>
              <a:t> </a:t>
            </a:r>
            <a:r>
              <a:rPr lang="en-GB" sz="2000" dirty="0">
                <a:latin typeface="+mj-lt"/>
                <a:ea typeface="SimSun" panose="02010600030101010101" pitchFamily="2" charset="-122"/>
                <a:cs typeface="Arial" panose="020B0604020202020204" pitchFamily="34" charset="0"/>
              </a:rPr>
              <a:t>±</a:t>
            </a:r>
            <a:r>
              <a:rPr lang="en-US" sz="2000" dirty="0">
                <a:latin typeface="+mj-lt"/>
                <a:ea typeface="SimSun" panose="02010600030101010101" pitchFamily="2" charset="-122"/>
                <a:cs typeface="Arial" panose="020B0604020202020204" pitchFamily="34" charset="0"/>
              </a:rPr>
              <a:t> </a:t>
            </a:r>
            <a:r>
              <a:rPr lang="en-GB" sz="2000" dirty="0">
                <a:latin typeface="+mj-lt"/>
                <a:ea typeface="SimSun" panose="02010600030101010101" pitchFamily="2" charset="-122"/>
                <a:cs typeface="Arial" panose="020B0604020202020204" pitchFamily="34" charset="0"/>
              </a:rPr>
              <a:t>0.8 %.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000" dirty="0">
                <a:latin typeface="+mj-lt"/>
                <a:ea typeface="SimSun" panose="02010600030101010101" pitchFamily="2" charset="-122"/>
                <a:cs typeface="Arial" panose="020B0604020202020204" pitchFamily="34" charset="0"/>
              </a:rPr>
              <a:t>ASTM E1641: </a:t>
            </a:r>
            <a:r>
              <a:rPr lang="en-US" sz="2000" dirty="0">
                <a:latin typeface="+mj-lt"/>
                <a:ea typeface="SimSun" panose="02010600030101010101" pitchFamily="2" charset="-122"/>
                <a:cs typeface="Arial" panose="020B0604020202020204" pitchFamily="34" charset="0"/>
              </a:rPr>
              <a:t>E = 163 kJ / </a:t>
            </a:r>
            <a:r>
              <a:rPr lang="en-US" sz="2000" dirty="0" err="1">
                <a:latin typeface="+mj-lt"/>
                <a:ea typeface="SimSun" panose="02010600030101010101" pitchFamily="2" charset="-122"/>
                <a:cs typeface="Arial" panose="020B0604020202020204" pitchFamily="34" charset="0"/>
              </a:rPr>
              <a:t>mol</a:t>
            </a:r>
            <a:r>
              <a:rPr lang="en-US" sz="2000" dirty="0">
                <a:latin typeface="+mj-lt"/>
                <a:ea typeface="SimSun" panose="02010600030101010101" pitchFamily="2" charset="-122"/>
                <a:cs typeface="Arial" panose="020B0604020202020204" pitchFamily="34" charset="0"/>
              </a:rPr>
              <a:t>, and A = 2.76×10</a:t>
            </a:r>
            <a:r>
              <a:rPr lang="en-US" sz="2000" baseline="30000" dirty="0">
                <a:latin typeface="+mj-lt"/>
                <a:ea typeface="SimSun" panose="02010600030101010101" pitchFamily="2" charset="-122"/>
                <a:cs typeface="Arial" panose="020B0604020202020204" pitchFamily="34" charset="0"/>
              </a:rPr>
              <a:t>10</a:t>
            </a:r>
            <a:r>
              <a:rPr lang="en-US" sz="2000" dirty="0">
                <a:latin typeface="+mj-lt"/>
                <a:ea typeface="SimSun" panose="02010600030101010101" pitchFamily="2" charset="-122"/>
                <a:cs typeface="Arial" panose="020B0604020202020204" pitchFamily="34" charset="0"/>
              </a:rPr>
              <a:t> s</a:t>
            </a:r>
            <a:r>
              <a:rPr lang="en-US" sz="2000" baseline="30000" dirty="0">
                <a:latin typeface="+mj-lt"/>
                <a:ea typeface="SimSun" panose="02010600030101010101" pitchFamily="2" charset="-122"/>
                <a:cs typeface="Arial" panose="020B0604020202020204" pitchFamily="34" charset="0"/>
              </a:rPr>
              <a:t>-1</a:t>
            </a:r>
            <a:r>
              <a:rPr lang="en-US" sz="2000" dirty="0">
                <a:latin typeface="+mj-lt"/>
                <a:ea typeface="SimSun" panose="02010600030101010101" pitchFamily="2" charset="-122"/>
                <a:cs typeface="Arial" panose="020B0604020202020204" pitchFamily="34" charset="0"/>
              </a:rPr>
              <a:t>. </a:t>
            </a:r>
            <a:r>
              <a:rPr lang="en-GB" sz="2000" dirty="0">
                <a:ea typeface="SimSun" panose="02010600030101010101" pitchFamily="2" charset="-122"/>
                <a:cs typeface="Arial" panose="020B0604020202020204" pitchFamily="34" charset="0"/>
              </a:rPr>
              <a:t>@ 5% mass conversion</a:t>
            </a:r>
            <a:endParaRPr lang="en-US" sz="2000" dirty="0">
              <a:latin typeface="+mj-lt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sz="2000" dirty="0">
              <a:latin typeface="+mj-lt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sz="2000" dirty="0">
              <a:latin typeface="+mj-lt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>
                <a:latin typeface="+mj-lt"/>
                <a:ea typeface="SimSun" panose="02010600030101010101" pitchFamily="2" charset="-122"/>
                <a:cs typeface="Arial" panose="020B0604020202020204" pitchFamily="34" charset="0"/>
              </a:rPr>
              <a:t>Ignition T</a:t>
            </a:r>
            <a:r>
              <a:rPr lang="en-GB" sz="2000" dirty="0">
                <a:latin typeface="+mj-lt"/>
                <a:ea typeface="SimSun" panose="02010600030101010101" pitchFamily="2" charset="-122"/>
                <a:cs typeface="Arial" panose="020B0604020202020204" pitchFamily="34" charset="0"/>
              </a:rPr>
              <a:t>: 403 ˚C</a:t>
            </a:r>
            <a:r>
              <a:rPr lang="en-US" sz="2000" dirty="0">
                <a:latin typeface="+mj-lt"/>
                <a:ea typeface="SimSun" panose="02010600030101010101" pitchFamily="2" charset="-122"/>
                <a:cs typeface="Arial" panose="020B0604020202020204" pitchFamily="34" charset="0"/>
              </a:rPr>
              <a:t> (based on 1.2 mg/g-s mass flow at 30 </a:t>
            </a:r>
            <a:r>
              <a:rPr lang="en-GB" sz="2000" dirty="0">
                <a:latin typeface="+mj-lt"/>
                <a:ea typeface="SimSun" panose="02010600030101010101" pitchFamily="2" charset="-122"/>
                <a:cs typeface="Arial" panose="020B0604020202020204" pitchFamily="34" charset="0"/>
              </a:rPr>
              <a:t>˚C/min heating rate*)</a:t>
            </a:r>
          </a:p>
          <a:p>
            <a:endParaRPr lang="en-US" dirty="0">
              <a:latin typeface="+mj-lt"/>
              <a:cs typeface="Arial" panose="020B0604020202020204" pitchFamily="34" charset="0"/>
            </a:endParaRPr>
          </a:p>
          <a:p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732616" y="3651774"/>
            <a:ext cx="1847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52400" y="6520190"/>
            <a:ext cx="80314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>
              <a:spcBef>
                <a:spcPts val="0"/>
              </a:spcBef>
              <a:spcAft>
                <a:spcPts val="0"/>
              </a:spcAft>
            </a:pPr>
            <a:r>
              <a:rPr lang="en-GB" sz="1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*Lyon, R.E., </a:t>
            </a:r>
            <a:r>
              <a:rPr lang="en-GB" sz="12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Safronava</a:t>
            </a:r>
            <a:r>
              <a:rPr lang="en-GB" sz="1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N., Crowley, S., 2018, Fire and Materials 42(6), pp.668-679.</a:t>
            </a:r>
            <a:endParaRPr lang="en-US" dirty="0">
              <a:effectLst/>
              <a:latin typeface="CG Times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42163"/>
            <a:ext cx="4572396" cy="27556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604" y="3642163"/>
            <a:ext cx="4572396" cy="275563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/>
          <a:srcRect t="24456" b="31935"/>
          <a:stretch/>
        </p:blipFill>
        <p:spPr>
          <a:xfrm>
            <a:off x="2657733" y="2645764"/>
            <a:ext cx="4133333" cy="614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230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Heat Release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2552117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MCC (ASTM D7309)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/>
              <a:t>MCC: 1 ˚C/s heating rate (ASTM D7309).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/>
              <a:t>Peak HRR: 100 W/g at 440 ˚C.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/>
              <a:t>Heat of combustion (13.1 kJ/g-O</a:t>
            </a:r>
            <a:r>
              <a:rPr lang="en-US" sz="1800" baseline="-25000" dirty="0"/>
              <a:t>2</a:t>
            </a:r>
            <a:r>
              <a:rPr lang="en-US" sz="1800" dirty="0"/>
              <a:t>): 7.8 kJ/g initial sample, or 24.8 kJ/g volatile.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Cone (ASTM E1354)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/>
              <a:t>Heat flux: 16 ply composite at 20, 22.5, 25, 35, 50, 75, and 95 kW/m</a:t>
            </a:r>
            <a:r>
              <a:rPr lang="en-US" sz="1800" baseline="30000" dirty="0"/>
              <a:t>2</a:t>
            </a:r>
            <a:r>
              <a:rPr lang="en-US" sz="1800" dirty="0"/>
              <a:t>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/>
              <a:t>No ignition below 20 kW/m</a:t>
            </a:r>
            <a:r>
              <a:rPr lang="en-US" sz="1800" baseline="30000" dirty="0"/>
              <a:t>2</a:t>
            </a:r>
            <a:r>
              <a:rPr lang="en-US" sz="1800" dirty="0"/>
              <a:t>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/>
              <a:t>Separation of peaks at higher radiant heat flux.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5269"/>
            <a:ext cx="4572396" cy="27556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604" y="4015269"/>
            <a:ext cx="4572396" cy="2761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880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Ignition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382000" cy="2177875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en-US" sz="2400" dirty="0"/>
              <a:t>Simultaneous ignition happens above 20 kW/m</a:t>
            </a:r>
            <a:r>
              <a:rPr lang="en-US" sz="2400" baseline="30000" dirty="0"/>
              <a:t>2</a:t>
            </a:r>
            <a:r>
              <a:rPr lang="en-US" sz="2400" dirty="0"/>
              <a:t>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2400" dirty="0"/>
              <a:t>Flame spread is anticipated below the critical heat flux.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2400" dirty="0"/>
              <a:t>Small difference is expected due to the difference in boundary condition and ignition source.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762" y="3364767"/>
            <a:ext cx="5486876" cy="317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696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7467600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Downward Flame Spread Diagram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1676399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en-US" sz="2400" dirty="0"/>
              <a:t>Cone heater is used as external heat flux.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2400" dirty="0"/>
              <a:t>Ignitor: Premixed propane/air flame. (Ignites at </a:t>
            </a:r>
            <a:r>
              <a:rPr lang="en-US" sz="2400" dirty="0" err="1"/>
              <a:t>T</a:t>
            </a:r>
            <a:r>
              <a:rPr lang="en-US" sz="2400" baseline="-25000" dirty="0" err="1"/>
              <a:t>s</a:t>
            </a:r>
            <a:r>
              <a:rPr lang="en-US" sz="2400" dirty="0"/>
              <a:t> = 250 ˚C).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2400" dirty="0"/>
              <a:t>Mask (metal + ceramic paper) to avoid delamination and edge burning.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856276"/>
            <a:ext cx="6401355" cy="386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494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Flame Spread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904" y="1266216"/>
            <a:ext cx="8763000" cy="14478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16 ply composite @ 22.5 kW/m</a:t>
            </a:r>
            <a:r>
              <a:rPr lang="en-US" sz="2400" baseline="30000" dirty="0"/>
              <a:t>2</a:t>
            </a:r>
            <a:r>
              <a:rPr lang="en-US" sz="2400" dirty="0"/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Steady state flame spread rate is calculated.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Highly parabolic flame front, indicating in-plane heat loss laterally.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2420024"/>
            <a:ext cx="9144793" cy="20179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360" y="4299118"/>
            <a:ext cx="8077900" cy="246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561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Flame Spread Rate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193797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Heat fluxes: 20, 22.5, 25 kW/m</a:t>
            </a:r>
            <a:r>
              <a:rPr lang="en-US" sz="2400" baseline="30000" dirty="0"/>
              <a:t>2</a:t>
            </a:r>
            <a:r>
              <a:rPr lang="en-US" sz="2400" dirty="0"/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Flame spread rate ranges between 0.1 – 1.8 mm/s in the explored region.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Spread rate increases drastically as thickness decreases.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562" y="3240690"/>
            <a:ext cx="5486876" cy="329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7286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8695</TotalTime>
  <Words>647</Words>
  <Application>Microsoft Office PowerPoint</Application>
  <PresentationFormat>On-screen Show (4:3)</PresentationFormat>
  <Paragraphs>83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宋体</vt:lpstr>
      <vt:lpstr>宋体</vt:lpstr>
      <vt:lpstr>Arial</vt:lpstr>
      <vt:lpstr>Calibri</vt:lpstr>
      <vt:lpstr>CG Times</vt:lpstr>
      <vt:lpstr>Times New Roman</vt:lpstr>
      <vt:lpstr>Wingdings</vt:lpstr>
      <vt:lpstr>Office Theme</vt:lpstr>
      <vt:lpstr>Effects of Thermal Conductivity on Flame Spread over Carbon-fiber Composites</vt:lpstr>
      <vt:lpstr>Background</vt:lpstr>
      <vt:lpstr>Background</vt:lpstr>
      <vt:lpstr>Pyrolysis Kinetics</vt:lpstr>
      <vt:lpstr>Heat Release </vt:lpstr>
      <vt:lpstr>Ignition</vt:lpstr>
      <vt:lpstr>Downward Flame Spread Diagram</vt:lpstr>
      <vt:lpstr>Flame Spread</vt:lpstr>
      <vt:lpstr>Flame Spread Rate</vt:lpstr>
      <vt:lpstr>2-D Model</vt:lpstr>
      <vt:lpstr>Normalized Flame Spread Rate</vt:lpstr>
      <vt:lpstr>Summary and Future 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Two-Step Reaction Mechanism for Combustion of Polymetric Solids Containing Flame Retardants</dc:title>
  <dc:creator>Tech User277</dc:creator>
  <cp:lastModifiedBy>Horner, April CTR (FAA)</cp:lastModifiedBy>
  <cp:revision>451</cp:revision>
  <cp:lastPrinted>2019-06-19T14:16:15Z</cp:lastPrinted>
  <dcterms:created xsi:type="dcterms:W3CDTF">2006-08-16T00:00:00Z</dcterms:created>
  <dcterms:modified xsi:type="dcterms:W3CDTF">2019-10-22T14:21:05Z</dcterms:modified>
</cp:coreProperties>
</file>