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3" r:id="rId2"/>
    <p:sldId id="289" r:id="rId3"/>
    <p:sldId id="292" r:id="rId4"/>
    <p:sldId id="293" r:id="rId5"/>
    <p:sldId id="303" r:id="rId6"/>
    <p:sldId id="304" r:id="rId7"/>
    <p:sldId id="312" r:id="rId8"/>
    <p:sldId id="310" r:id="rId9"/>
    <p:sldId id="311" r:id="rId10"/>
    <p:sldId id="309" r:id="rId11"/>
    <p:sldId id="308" r:id="rId12"/>
    <p:sldId id="306" r:id="rId13"/>
    <p:sldId id="307" r:id="rId14"/>
    <p:sldId id="313" r:id="rId15"/>
    <p:sldId id="314" r:id="rId16"/>
    <p:sldId id="316" r:id="rId17"/>
    <p:sldId id="315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rgbClr val="1D2F68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1D2F68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FFFF66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-9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B1E394E-A43A-48FB-8049-8299F3518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5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969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87850"/>
            <a:ext cx="5140325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0F78608-17D7-4C3F-B027-EDA702B2D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05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defTabSz="928688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defTabSz="928688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defTabSz="928688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defTabSz="928688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F42DBBAF-3EC3-4294-A6D2-7ACBB93B78E7}" type="slidenum">
              <a:rPr lang="en-US" sz="1200" b="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0</a:t>
            </a:fld>
            <a:endParaRPr 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6693A-D5CE-4ADE-91F4-91035D613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4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337C1-A063-42C4-A76A-12742B39C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7BA4-1BC5-4502-807A-6C8B13693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22DB9-9360-4953-8DD1-36AB7FD69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72D81-5C2D-4166-8B7E-85A148AC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CE9-C0DE-428A-924C-E05E609EF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9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D213-9A58-487D-8944-B576586EB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7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48BE5-E66D-4804-9083-CB12C94A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9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D5666-42D5-4407-8A8A-A54CA4100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2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2EBF7-AB38-4023-9B39-04C335415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3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B2A01-F976-465F-8E8D-35DDF13EB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2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C4DFAF2-8639-4300-82A4-09B05C686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38138" y="6151563"/>
            <a:ext cx="4887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 b="0" smtClean="0">
              <a:solidFill>
                <a:schemeClr val="folHlink"/>
              </a:solidFill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6370638" y="6208713"/>
            <a:ext cx="137001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200" smtClean="0">
                <a:solidFill>
                  <a:schemeClr val="bg1"/>
                </a:solidFill>
              </a:rPr>
              <a:t>Federal Aviation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sz="1200" smtClean="0">
                <a:solidFill>
                  <a:schemeClr val="bg1"/>
                </a:solidFill>
              </a:rPr>
              <a:t>Administration</a:t>
            </a:r>
          </a:p>
        </p:txBody>
      </p:sp>
      <p:pic>
        <p:nvPicPr>
          <p:cNvPr id="1032" name="Picture 10" descr="NEW FAA LOGO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DF1F06"/>
              </a:clrFrom>
              <a:clrTo>
                <a:srgbClr val="DF1F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6110288"/>
            <a:ext cx="61277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/>
          <p:cNvSpPr txBox="1">
            <a:spLocks noChangeArrowheads="1"/>
          </p:cNvSpPr>
          <p:nvPr userDrawn="1"/>
        </p:nvSpPr>
        <p:spPr bwMode="auto">
          <a:xfrm>
            <a:off x="206375" y="6167438"/>
            <a:ext cx="386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chemeClr val="bg1"/>
                </a:solidFill>
              </a:rPr>
              <a:t>Wiring Test</a:t>
            </a:r>
            <a:endParaRPr lang="en-US" sz="14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−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8B8855CC-BC9B-48A2-A5BA-3ACA4C0A77EB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0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349250" y="823913"/>
            <a:ext cx="47180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chemeClr val="bg1"/>
                </a:solidFill>
              </a:rPr>
              <a:t>Wiring Tests Overview  </a:t>
            </a:r>
            <a:endParaRPr lang="en-US" sz="4400" b="0" i="1">
              <a:solidFill>
                <a:schemeClr val="bg1"/>
              </a:solidFill>
            </a:endParaRPr>
          </a:p>
        </p:txBody>
      </p:sp>
      <p:grpSp>
        <p:nvGrpSpPr>
          <p:cNvPr id="205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4" name="Group 9"/>
            <p:cNvGrpSpPr>
              <a:grpSpLocks/>
            </p:cNvGrpSpPr>
            <p:nvPr/>
          </p:nvGrpSpPr>
          <p:grpSpPr bwMode="auto">
            <a:xfrm>
              <a:off x="3523" y="0"/>
              <a:ext cx="2237" cy="4320"/>
              <a:chOff x="3523" y="0"/>
              <a:chExt cx="2237" cy="4320"/>
            </a:xfrm>
          </p:grpSpPr>
          <p:pic>
            <p:nvPicPr>
              <p:cNvPr id="2056" name="Picture 8" descr="FAA B-747-croppi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3" y="0"/>
                <a:ext cx="2237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57" name="Group 4"/>
              <p:cNvGrpSpPr>
                <a:grpSpLocks/>
              </p:cNvGrpSpPr>
              <p:nvPr/>
            </p:nvGrpSpPr>
            <p:grpSpPr bwMode="auto">
              <a:xfrm>
                <a:off x="3700" y="170"/>
                <a:ext cx="1824" cy="574"/>
                <a:chOff x="3613" y="282"/>
                <a:chExt cx="1824" cy="574"/>
              </a:xfrm>
            </p:grpSpPr>
            <p:pic>
              <p:nvPicPr>
                <p:cNvPr id="2058" name="Picture 5" descr="NEW FAA LOGO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DF1F06"/>
                    </a:clrFrom>
                    <a:clrTo>
                      <a:srgbClr val="DF1F06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3" y="282"/>
                  <a:ext cx="573" cy="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201" y="400"/>
                  <a:ext cx="1236" cy="3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1D2F68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85000"/>
                    </a:lnSpc>
                  </a:pPr>
                  <a:r>
                    <a:rPr lang="en-US" sz="1800">
                      <a:solidFill>
                        <a:schemeClr val="bg1"/>
                      </a:solidFill>
                    </a:rPr>
                    <a:t>Federal Aviation</a:t>
                  </a:r>
                </a:p>
                <a:p>
                  <a:pPr eaLnBrk="1" hangingPunct="1">
                    <a:lnSpc>
                      <a:spcPct val="85000"/>
                    </a:lnSpc>
                  </a:pPr>
                  <a:r>
                    <a:rPr lang="en-US" sz="1800">
                      <a:solidFill>
                        <a:schemeClr val="bg1"/>
                      </a:solidFill>
                    </a:rPr>
                    <a:t>Administration</a:t>
                  </a:r>
                </a:p>
              </p:txBody>
            </p:sp>
          </p:grpSp>
        </p:grp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0" y="3802"/>
              <a:ext cx="3515" cy="514"/>
            </a:xfrm>
            <a:prstGeom prst="rect">
              <a:avLst/>
            </a:prstGeom>
            <a:solidFill>
              <a:srgbClr val="1D2F68"/>
            </a:solidFill>
            <a:ln w="9525">
              <a:solidFill>
                <a:srgbClr val="1D2F6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3" name="Rectangle 15"/>
          <p:cNvSpPr>
            <a:spLocks noChangeArrowheads="1"/>
          </p:cNvSpPr>
          <p:nvPr/>
        </p:nvSpPr>
        <p:spPr bwMode="auto">
          <a:xfrm>
            <a:off x="301625" y="3273425"/>
            <a:ext cx="417830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000">
                <a:solidFill>
                  <a:schemeClr val="bg1"/>
                </a:solidFill>
              </a:rPr>
              <a:t>Pat Cahill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AJP-632; Fire Safety Team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Wm. J. Hughes Technical Center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Federal Aviation Administration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Petar Glamoclija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EWIS – Electrical Wiring Interconnection Systems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BOMBARDIER AEROSPACE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Balma FR June 20-21, 2012</a:t>
            </a:r>
            <a:r>
              <a:rPr lang="en-US" sz="2000" b="0"/>
              <a:t/>
            </a:r>
            <a:br>
              <a:rPr lang="en-US" sz="2000" b="0"/>
            </a:b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FA8BC32A-1A9D-4001-B652-4D407AD0B58E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267" name="Picture 4" descr="IMG_9736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314450"/>
            <a:ext cx="797877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Composite - Wires</a:t>
            </a:r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000125"/>
            <a:ext cx="26177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979488"/>
            <a:ext cx="275907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9F4E3778-BF9B-4D44-9D2D-12686EE036BA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2291" name="Picture 4" descr="IMG_9735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238250"/>
            <a:ext cx="7966075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Composite - Wires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FEEEE1B9-7DB0-44CC-B527-BF4AD935C8ED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315" name="Picture 4" descr="IMG_9732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31925"/>
            <a:ext cx="80740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Composite - Cables</a:t>
            </a: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09813"/>
            <a:ext cx="2705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436BCE4C-DE37-4C23-AEAD-B04458AE4A4C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339" name="Picture 4" descr="IMG_9734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81113"/>
            <a:ext cx="8151813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Composite - Cables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168575E7-ECAC-42F3-8093-B9566924993C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Wire Testing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smtClean="0"/>
              <a:t>Many different wires have been tested including non-aviation grade wires. Each of these wires was tested as a single wire (not a bundle).</a:t>
            </a:r>
          </a:p>
          <a:p>
            <a:pPr eaLnBrk="1" hangingPunct="1"/>
            <a:r>
              <a:rPr lang="en-US" sz="2000" smtClean="0"/>
              <a:t>The following are pictures of some of these wires:</a:t>
            </a:r>
          </a:p>
          <a:p>
            <a:pPr lvl="1" eaLnBrk="1" hangingPunct="1"/>
            <a:r>
              <a:rPr lang="en-US" sz="1600" smtClean="0"/>
              <a:t>12 AWG THNN black solid</a:t>
            </a:r>
          </a:p>
          <a:p>
            <a:pPr lvl="1" eaLnBrk="1" hangingPunct="1"/>
            <a:r>
              <a:rPr lang="en-US" sz="1600" smtClean="0"/>
              <a:t>10 AWG THNN white stranded</a:t>
            </a:r>
          </a:p>
          <a:p>
            <a:pPr lvl="1" eaLnBrk="1" hangingPunct="1"/>
            <a:r>
              <a:rPr lang="en-US" sz="1600" smtClean="0"/>
              <a:t>Transformer  GTO-15 ignition cable</a:t>
            </a:r>
          </a:p>
          <a:p>
            <a:pPr lvl="1" eaLnBrk="1" hangingPunct="1"/>
            <a:r>
              <a:rPr lang="en-US" sz="1600" smtClean="0"/>
              <a:t>Green braid less silicone rubber</a:t>
            </a:r>
          </a:p>
          <a:p>
            <a:pPr lvl="1" eaLnBrk="1" hangingPunct="1"/>
            <a:r>
              <a:rPr lang="en-US" sz="1600" smtClean="0"/>
              <a:t>MIL-W-22759/11 black</a:t>
            </a:r>
          </a:p>
          <a:p>
            <a:pPr lvl="1" eaLnBrk="1" hangingPunct="1"/>
            <a:r>
              <a:rPr lang="en-US" sz="1600" smtClean="0"/>
              <a:t>Clear communication </a:t>
            </a:r>
          </a:p>
          <a:p>
            <a:pPr lvl="1" eaLnBrk="1" hangingPunct="1"/>
            <a:r>
              <a:rPr lang="en-US" sz="1600" smtClean="0"/>
              <a:t>CCTV PTZ cable white</a:t>
            </a:r>
          </a:p>
          <a:p>
            <a:pPr lvl="1" eaLnBrk="1" hangingPunct="1"/>
            <a:r>
              <a:rPr lang="en-US" sz="1600" smtClean="0"/>
              <a:t>MIL –W-81044 20 AWG</a:t>
            </a:r>
          </a:p>
          <a:p>
            <a:pPr lvl="1" eaLnBrk="1" hangingPunct="1"/>
            <a:r>
              <a:rPr lang="en-US" sz="1600" smtClean="0"/>
              <a:t>Blue Cat 3</a:t>
            </a:r>
          </a:p>
          <a:p>
            <a:pPr eaLnBrk="1" hangingPunct="1"/>
            <a:r>
              <a:rPr lang="en-US" sz="2000" smtClean="0"/>
              <a:t>From these pictures, it is obvious that this new test is quite stringent and very few (if any) non-aviation grade wires can pass this test.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BD03E7E0-B513-46C4-9504-0D883003604F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Wire Testing</a:t>
            </a:r>
          </a:p>
        </p:txBody>
      </p:sp>
      <p:pic>
        <p:nvPicPr>
          <p:cNvPr id="1638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 r="29610" b="10207"/>
          <a:stretch>
            <a:fillRect/>
          </a:stretch>
        </p:blipFill>
        <p:spPr bwMode="auto">
          <a:xfrm>
            <a:off x="1573213" y="1384300"/>
            <a:ext cx="5997575" cy="4160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C1669A2E-626B-4598-AE78-8C7BCB701D4F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Sleeves and Heat Shrink Tubing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u="sng" smtClean="0"/>
              <a:t>Sleeves</a:t>
            </a:r>
          </a:p>
          <a:p>
            <a:pPr lvl="1" eaLnBrk="1" hangingPunct="1"/>
            <a:r>
              <a:rPr lang="en-US" sz="2400" smtClean="0"/>
              <a:t>We made the decision to use copper tubing as the non-combustible core for sleeves and heat shrink tubing.</a:t>
            </a:r>
          </a:p>
          <a:p>
            <a:pPr lvl="1" eaLnBrk="1" hangingPunct="1"/>
            <a:r>
              <a:rPr lang="en-US" sz="2400" smtClean="0"/>
              <a:t>A 13 inch +/- 0.125 inch (330mm+/_ 6.35mm) long piece of ¼ inch (6.35mm) outer diameter (OD) copper tube is the size used for sleeves. </a:t>
            </a:r>
          </a:p>
          <a:p>
            <a:pPr lvl="1" eaLnBrk="1" hangingPunct="1"/>
            <a:r>
              <a:rPr lang="en-US" sz="2400" smtClean="0"/>
              <a:t>A 14 ½ inch (368mm) long piece of ½ inch (12.7mm) sleeve material is the size for use over the copper tube. </a:t>
            </a:r>
          </a:p>
          <a:p>
            <a:pPr lvl="1" eaLnBrk="1" hangingPunct="1"/>
            <a:r>
              <a:rPr lang="en-US" sz="2400" smtClean="0"/>
              <a:t>Lacing cord or safety wire should be used to tie the sleeving around the copper tube.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D7EB2833-F605-4CA5-AA9F-09509A54391C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Polyethylene Sleeve over 1/4 inch Copper Tube</a:t>
            </a:r>
          </a:p>
        </p:txBody>
      </p:sp>
      <p:pic>
        <p:nvPicPr>
          <p:cNvPr id="2" name="T1 Polyethylene Sleeve over 1_4 inch copper tub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DDD3E66E-F98C-4842-861B-135E1AA5094B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Polyethylene Sleeve over 1/4 inch Copper Tube</a:t>
            </a:r>
          </a:p>
        </p:txBody>
      </p:sp>
      <p:pic>
        <p:nvPicPr>
          <p:cNvPr id="3" name="T2 Polyethylene Sleeve over 1_4 inch copper tub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18F3B087-99E5-4310-9E4D-B731B6B114F8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Polyethylene Sleeve over 1/4 inch Copper Tube</a:t>
            </a:r>
          </a:p>
        </p:txBody>
      </p:sp>
      <p:pic>
        <p:nvPicPr>
          <p:cNvPr id="2" name="T3 Polyethylene Sleeve over 1_4 inch copper tub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0F882596-4615-463D-AF2A-B45280538A54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Purpose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33500"/>
            <a:ext cx="83661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Develop an improved and simplified test method and procedure for aircraft electrical wiring.</a:t>
            </a:r>
          </a:p>
          <a:p>
            <a:pPr eaLnBrk="1" hangingPunct="1"/>
            <a:r>
              <a:rPr lang="en-US" smtClean="0"/>
              <a:t>This test method is intended for determining the resistance of electric wire insulation to flame using test methods according to the Technical Report No. DOT/FAA/AR-10/2 “Development of an Improved Fire Test Method and Criteria for Aircraft Electrical Wiring”.</a:t>
            </a:r>
          </a:p>
          <a:p>
            <a:pPr eaLnBrk="1" hangingPunct="1"/>
            <a:r>
              <a:rPr lang="en-US" smtClean="0"/>
              <a:t>This is the new wire test we are currently developing at the FAA Technical Center.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BDC47DED-A3EA-436C-8F31-AD3DB4685AE7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TFE Sleeve over 1/4 inch Copper Tube</a:t>
            </a:r>
          </a:p>
        </p:txBody>
      </p:sp>
      <p:pic>
        <p:nvPicPr>
          <p:cNvPr id="3" name="T4 TFE Sleeve over 1_4 inch copper tub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203E24D1-6DDA-4AF5-8338-CD56B06CC421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TFE Sleeve over 1/4 inch Copper Tube</a:t>
            </a:r>
          </a:p>
        </p:txBody>
      </p:sp>
      <p:pic>
        <p:nvPicPr>
          <p:cNvPr id="2" name="T1 TFE Sleeve over 1_4 inch copper tub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E73F2DDD-C842-4B5B-9524-067BEAE3E3F2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TFE Sleeve over 1/4 inch Copper Tube</a:t>
            </a:r>
          </a:p>
        </p:txBody>
      </p:sp>
      <p:pic>
        <p:nvPicPr>
          <p:cNvPr id="3" name="T2 TFE Sleeve over 1_4 inch copper tub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BD93D347-44FC-4ECB-901D-32B26C0DC045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Sleeves and Heat Shrink Tubing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u="sng" smtClean="0"/>
              <a:t>Heat Shrink Tubing</a:t>
            </a:r>
          </a:p>
          <a:p>
            <a:pPr lvl="1" eaLnBrk="1" hangingPunct="1"/>
            <a:r>
              <a:rPr lang="en-US" sz="2400" smtClean="0"/>
              <a:t>A 13 inch +/-0.125 inch (330mm+/- 6.35mm) piece of 3/8 inch OD (9.52mm) copper tube is used for heat shrink tubing.</a:t>
            </a:r>
          </a:p>
          <a:p>
            <a:pPr lvl="1" eaLnBrk="1" hangingPunct="1"/>
            <a:r>
              <a:rPr lang="en-US" sz="2400" smtClean="0"/>
              <a:t>A 14 inch (355mm) long 2:1 piece of 0.47inch (11.9mm) shrink tubing is the size for use over the copper tube.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84AA1FC0-6AA3-4BE1-AF1A-55AD15BBB1F7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TFE Heat Shrink Tubing over 3/8 inch Copper Tube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079500"/>
            <a:ext cx="2763838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3" descr="Heat Shrink Tubing MAG0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800225"/>
            <a:ext cx="52863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258EFC71-F0DA-4ABA-BDA1-3A86F26C684C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Heat Shrink Tubing over 3/8 inch Copper Tube</a:t>
            </a:r>
          </a:p>
        </p:txBody>
      </p:sp>
      <p:pic>
        <p:nvPicPr>
          <p:cNvPr id="2" name="T1 heat shrink tubing over 3_8 inch copper tube 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39B040CC-E063-4F62-B4E2-A4E49C2CB458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600" smtClean="0"/>
              <a:t>Heat Shrink Tubing over 3/8 inch Copper Tube</a:t>
            </a:r>
          </a:p>
        </p:txBody>
      </p:sp>
      <p:pic>
        <p:nvPicPr>
          <p:cNvPr id="3" name="T2 heat shrink tubing over 3_8 inch copper tube 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4900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C476A81D-194A-4159-8CFE-81CE00505DE7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Task Group Discussion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 labs will conduct wire testing?</a:t>
            </a:r>
          </a:p>
          <a:p>
            <a:pPr eaLnBrk="1" hangingPunct="1"/>
            <a:r>
              <a:rPr lang="en-US" smtClean="0"/>
              <a:t>Questions concerning the test method.</a:t>
            </a:r>
          </a:p>
          <a:p>
            <a:pPr eaLnBrk="1" hangingPunct="1"/>
            <a:r>
              <a:rPr lang="en-US" smtClean="0"/>
              <a:t>Sentiments on single wire testing, sleeve and heat shrink tubing methods using the copper tube.</a:t>
            </a:r>
          </a:p>
          <a:p>
            <a:pPr eaLnBrk="1" hangingPunct="1"/>
            <a:r>
              <a:rPr lang="en-US" smtClean="0"/>
              <a:t>Plans for a Round Robin.</a:t>
            </a:r>
          </a:p>
          <a:p>
            <a:pPr eaLnBrk="1" hangingPunct="1"/>
            <a:r>
              <a:rPr lang="en-US" smtClean="0"/>
              <a:t>Independent labs interested in participating in the Round Robin testing are not represented at this meeting.  They will be contacted.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A29F8BFE-37A4-4084-83AD-BC122EFB7921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Test Specimens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333500"/>
            <a:ext cx="8455025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smtClean="0"/>
              <a:t>XLETFE wire insulation type from two manufacturers, AWG # 20, with 0.006, 0.008 &amp; 0.010” wall thicknesses, compatible with SAE AS22759/41, /42, /45 specifications. For cable construction were used twisted pairs with same component wires as above, AWG # 2, # 20 and # 22, flat and round shields &amp; jacket, compatible with NEMA WC 27500 specification</a:t>
            </a:r>
          </a:p>
          <a:p>
            <a:pPr eaLnBrk="1" hangingPunct="1"/>
            <a:r>
              <a:rPr lang="en-US" sz="2000" smtClean="0"/>
              <a:t>And COMPOSITE – POLYTETRAFLUOROETHYLENE/POLYIMIDE wire insulation type, smooth surface, light weight and normal weight, nickel-coated copper conductor, AWG # 20 and 22, compatible with SAE AS22759/187 &amp; /192 specifications from two manufacturers. For cable construction we used twisted pairs with the same component wires as above, AWG # 20 and # 22, round shields &amp; jacket, compatible with NEMA WC 27500 DK and DR specifications.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D621C1BC-A948-43B5-A909-B60013BAED81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Test Methods and Apparatus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2017713"/>
            <a:ext cx="8516938" cy="321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With exception of number of wires and cables in the bundles and bundle diameters, test methods and apparatus were in accordance with Draft version 5.7, Chapter 4 (Flammability Test Method and Criteria for Aircraft Electrical Wiring).</a:t>
            </a:r>
          </a:p>
          <a:p>
            <a:pPr eaLnBrk="1" hangingPunct="1"/>
            <a:r>
              <a:rPr lang="en-US" smtClean="0"/>
              <a:t>Tests were performed on individual wires and cables and on bundles with 7 wires and 7 cables.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6E4D6DF9-38E1-4129-969F-2BF0650C4602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Conclusions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475" y="1333500"/>
            <a:ext cx="8758238" cy="430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Results of these tests demonstrate that no significant difference in resistance to flame of electric wire or cable with XLETFE or Composite (Polytetrafluoroethylene/Polyimide) insulation are noted when tested in the wire bundle configuration or as individual components, with different wall thicknesses, different shields (for cables), or with different AWG.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D026A702-6C81-4DF4-A283-30A16675FD2B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2275"/>
            <a:ext cx="8518525" cy="62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smtClean="0"/>
              <a:t>Recommendations to Working Group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120775"/>
            <a:ext cx="8578850" cy="474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Discussion on testing a single wire/cable versus bundles.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Testing three (3) specimens of single wires from same manufacturer of AWG = 20, 0.008” wall thicknesses for XLETFE insulation type, and normal weight for Composite insulation type (as per SAE AS or EN specs).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Or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Three (3) specimens of the cables, having twisted pair, component wires from above (AWG = 20, 0.008” wall thicknesses or normal weight for Composite insulation ) from same manufacturer and in accordance with NEMA WC 27500 or EN specs.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Round Robin with clear and pre-established parameters.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147B9422-C707-4292-AAF2-8F967B3F92F3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6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XLETFE – Power Feeder AWG # 2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014413"/>
            <a:ext cx="786447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08088"/>
            <a:ext cx="245903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2EE55761-F9FB-4262-AD0B-4376D24045FB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XLETFE - Wires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454150"/>
            <a:ext cx="8229600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1D2F68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1D2F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eaLnBrk="1" hangingPunct="1"/>
            <a:fld id="{0F3A0B3B-9526-4E4E-B77E-FD225728435A}" type="slidenum">
              <a:rPr lang="en-US" sz="1400" b="0" smtClean="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sz="1400" b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mtClean="0"/>
              <a:t>XLETFE - Cables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9388"/>
            <a:ext cx="782002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nte Carlo - SFPWG-6-23-05">
  <a:themeElements>
    <a:clrScheme name="Monte Carlo - SFPWG-6-23-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nte Carlo - SFPWG-6-23-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1D2F68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1D2F68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nte Carlo - SFPWG-6-23-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e Carlo - SFPWG-6-23-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nte Carlo - SFPWG-6-23-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Monte Carlo - SFPWG-6-23-05</Template>
  <TotalTime>4950</TotalTime>
  <Words>908</Words>
  <Application>Microsoft Office PowerPoint</Application>
  <PresentationFormat>On-screen Show (4:3)</PresentationFormat>
  <Paragraphs>98</Paragraphs>
  <Slides>27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Times New Roman</vt:lpstr>
      <vt:lpstr>Monte Carlo - SFPWG-6-23-05</vt:lpstr>
      <vt:lpstr>PowerPoint Presentation</vt:lpstr>
      <vt:lpstr>Purpose</vt:lpstr>
      <vt:lpstr>Test Specimens</vt:lpstr>
      <vt:lpstr>Test Methods and Apparatus</vt:lpstr>
      <vt:lpstr>Conclusions</vt:lpstr>
      <vt:lpstr>Recommendations to Working Group</vt:lpstr>
      <vt:lpstr>XLETFE – Power Feeder AWG # 2</vt:lpstr>
      <vt:lpstr>XLETFE - Wires</vt:lpstr>
      <vt:lpstr>XLETFE - Cables</vt:lpstr>
      <vt:lpstr>Composite - Wires</vt:lpstr>
      <vt:lpstr>Composite - Wires</vt:lpstr>
      <vt:lpstr>Composite - Cables</vt:lpstr>
      <vt:lpstr>Composite - Cables</vt:lpstr>
      <vt:lpstr>Wire Testing</vt:lpstr>
      <vt:lpstr>Wire Testing</vt:lpstr>
      <vt:lpstr>Sleeves and Heat Shrink Tubing</vt:lpstr>
      <vt:lpstr>Polyethylene Sleeve over 1/4 inch Copper Tube</vt:lpstr>
      <vt:lpstr>Polyethylene Sleeve over 1/4 inch Copper Tube</vt:lpstr>
      <vt:lpstr>Polyethylene Sleeve over 1/4 inch Copper Tube</vt:lpstr>
      <vt:lpstr>TFE Sleeve over 1/4 inch Copper Tube</vt:lpstr>
      <vt:lpstr>TFE Sleeve over 1/4 inch Copper Tube</vt:lpstr>
      <vt:lpstr>TFE Sleeve over 1/4 inch Copper Tube</vt:lpstr>
      <vt:lpstr>Sleeves and Heat Shrink Tubing</vt:lpstr>
      <vt:lpstr>TFE Heat Shrink Tubing over 3/8 inch Copper Tube</vt:lpstr>
      <vt:lpstr>Heat Shrink Tubing over 3/8 inch Copper Tube</vt:lpstr>
      <vt:lpstr>Heat Shrink Tubing over 3/8 inch Copper Tube</vt:lpstr>
      <vt:lpstr>Task Group Discussion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Fire Safety</dc:creator>
  <cp:lastModifiedBy>Michael Donio</cp:lastModifiedBy>
  <cp:revision>151</cp:revision>
  <dcterms:created xsi:type="dcterms:W3CDTF">2005-10-28T13:44:43Z</dcterms:created>
  <dcterms:modified xsi:type="dcterms:W3CDTF">2012-06-27T18:55:48Z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