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701" r:id="rId2"/>
  </p:sldMasterIdLst>
  <p:notesMasterIdLst>
    <p:notesMasterId r:id="rId47"/>
  </p:notesMasterIdLst>
  <p:handoutMasterIdLst>
    <p:handoutMasterId r:id="rId48"/>
  </p:handoutMasterIdLst>
  <p:sldIdLst>
    <p:sldId id="277" r:id="rId3"/>
    <p:sldId id="489" r:id="rId4"/>
    <p:sldId id="544" r:id="rId5"/>
    <p:sldId id="513" r:id="rId6"/>
    <p:sldId id="514" r:id="rId7"/>
    <p:sldId id="501" r:id="rId8"/>
    <p:sldId id="582" r:id="rId9"/>
    <p:sldId id="583" r:id="rId10"/>
    <p:sldId id="497" r:id="rId11"/>
    <p:sldId id="516" r:id="rId12"/>
    <p:sldId id="538" r:id="rId13"/>
    <p:sldId id="535" r:id="rId14"/>
    <p:sldId id="533" r:id="rId15"/>
    <p:sldId id="543" r:id="rId16"/>
    <p:sldId id="581" r:id="rId17"/>
    <p:sldId id="548" r:id="rId18"/>
    <p:sldId id="552" r:id="rId19"/>
    <p:sldId id="561" r:id="rId20"/>
    <p:sldId id="569" r:id="rId21"/>
    <p:sldId id="571" r:id="rId22"/>
    <p:sldId id="545" r:id="rId23"/>
    <p:sldId id="551" r:id="rId24"/>
    <p:sldId id="553" r:id="rId25"/>
    <p:sldId id="546" r:id="rId26"/>
    <p:sldId id="560" r:id="rId27"/>
    <p:sldId id="570" r:id="rId28"/>
    <p:sldId id="578" r:id="rId29"/>
    <p:sldId id="480" r:id="rId30"/>
    <p:sldId id="556" r:id="rId31"/>
    <p:sldId id="532" r:id="rId32"/>
    <p:sldId id="572" r:id="rId33"/>
    <p:sldId id="565" r:id="rId34"/>
    <p:sldId id="580" r:id="rId35"/>
    <p:sldId id="573" r:id="rId36"/>
    <p:sldId id="564" r:id="rId37"/>
    <p:sldId id="579" r:id="rId38"/>
    <p:sldId id="574" r:id="rId39"/>
    <p:sldId id="575" r:id="rId40"/>
    <p:sldId id="576" r:id="rId41"/>
    <p:sldId id="577" r:id="rId42"/>
    <p:sldId id="537" r:id="rId43"/>
    <p:sldId id="531" r:id="rId44"/>
    <p:sldId id="523" r:id="rId45"/>
    <p:sldId id="568" r:id="rId4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CC00"/>
    <a:srgbClr val="F78609"/>
    <a:srgbClr val="66FF33"/>
    <a:srgbClr val="E88F18"/>
    <a:srgbClr val="FCC8D1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178" autoAdjust="0"/>
    <p:restoredTop sz="94717" autoAdjust="0"/>
  </p:normalViewPr>
  <p:slideViewPr>
    <p:cSldViewPr snapToGrid="0">
      <p:cViewPr>
        <p:scale>
          <a:sx n="107" d="100"/>
          <a:sy n="107" d="100"/>
        </p:scale>
        <p:origin x="-528" y="-7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50"/>
    </p:cViewPr>
  </p:sorterViewPr>
  <p:notesViewPr>
    <p:cSldViewPr snapToGrid="0">
      <p:cViewPr varScale="1">
        <p:scale>
          <a:sx n="82" d="100"/>
          <a:sy n="82" d="100"/>
        </p:scale>
        <p:origin x="-2064" y="-102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2"/>
  <c:chart>
    <c:title>
      <c:tx>
        <c:rich>
          <a:bodyPr/>
          <a:lstStyle/>
          <a:p>
            <a:pPr algn="ctr">
              <a:defRPr/>
            </a:pPr>
            <a:r>
              <a:rPr lang="en-US" sz="1799" b="1" i="0" baseline="0">
                <a:effectLst/>
              </a:rPr>
              <a:t>Burn Duration vs. Weight Loss</a:t>
            </a:r>
            <a:endParaRPr lang="en-US">
              <a:effectLst/>
            </a:endParaRPr>
          </a:p>
          <a:p>
            <a:pPr algn="ctr">
              <a:defRPr/>
            </a:pPr>
            <a:r>
              <a:rPr lang="en-US" sz="1799" b="1" i="0" baseline="0">
                <a:effectLst/>
              </a:rPr>
              <a:t>.250-Inch Thickness Bars</a:t>
            </a:r>
            <a:endParaRPr lang="en-US">
              <a:effectLst/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6265234670158222E-2"/>
          <c:y val="0.10517725819277819"/>
          <c:w val="0.83280329466865866"/>
          <c:h val="0.80383083126041599"/>
        </c:manualLayout>
      </c:layout>
      <c:lineChart>
        <c:grouping val="standard"/>
        <c:varyColors val="1"/>
        <c:ser>
          <c:idx val="1"/>
          <c:order val="1"/>
          <c:tx>
            <c:strRef>
              <c:f>Sheet1!$W$1</c:f>
              <c:strCache>
                <c:ptCount val="1"/>
                <c:pt idx="0">
                  <c:v>Sample Total Burn Duration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Sheet1!$D$166:$D$265</c:f>
              <c:strCache>
                <c:ptCount val="100"/>
                <c:pt idx="0">
                  <c:v>EL-21</c:v>
                </c:pt>
                <c:pt idx="1">
                  <c:v>EL-21</c:v>
                </c:pt>
                <c:pt idx="2">
                  <c:v>EL-21</c:v>
                </c:pt>
                <c:pt idx="3">
                  <c:v>EL-21</c:v>
                </c:pt>
                <c:pt idx="4">
                  <c:v>EL-21</c:v>
                </c:pt>
                <c:pt idx="5">
                  <c:v>EL-21</c:v>
                </c:pt>
                <c:pt idx="6">
                  <c:v>EL-21</c:v>
                </c:pt>
                <c:pt idx="7">
                  <c:v>EL-21</c:v>
                </c:pt>
                <c:pt idx="8">
                  <c:v>EL-21</c:v>
                </c:pt>
                <c:pt idx="9">
                  <c:v>EL-21</c:v>
                </c:pt>
                <c:pt idx="10">
                  <c:v>EL-21</c:v>
                </c:pt>
                <c:pt idx="11">
                  <c:v>EL-21</c:v>
                </c:pt>
                <c:pt idx="12">
                  <c:v>EL-21</c:v>
                </c:pt>
                <c:pt idx="13">
                  <c:v>WE-43</c:v>
                </c:pt>
                <c:pt idx="14">
                  <c:v>WE-43</c:v>
                </c:pt>
                <c:pt idx="15">
                  <c:v>E-43</c:v>
                </c:pt>
                <c:pt idx="16">
                  <c:v>E-43</c:v>
                </c:pt>
                <c:pt idx="17">
                  <c:v>E-43</c:v>
                </c:pt>
                <c:pt idx="18">
                  <c:v>E-43</c:v>
                </c:pt>
                <c:pt idx="19">
                  <c:v>E-43</c:v>
                </c:pt>
                <c:pt idx="20">
                  <c:v>E-43</c:v>
                </c:pt>
                <c:pt idx="21">
                  <c:v>E-43</c:v>
                </c:pt>
                <c:pt idx="22">
                  <c:v>E-43</c:v>
                </c:pt>
                <c:pt idx="23">
                  <c:v>E-43</c:v>
                </c:pt>
                <c:pt idx="24">
                  <c:v>E-43</c:v>
                </c:pt>
                <c:pt idx="25">
                  <c:v>E-43</c:v>
                </c:pt>
                <c:pt idx="26">
                  <c:v>E-43</c:v>
                </c:pt>
                <c:pt idx="27">
                  <c:v>E-43</c:v>
                </c:pt>
                <c:pt idx="28">
                  <c:v>E-43</c:v>
                </c:pt>
                <c:pt idx="29">
                  <c:v>E-43</c:v>
                </c:pt>
                <c:pt idx="30">
                  <c:v>E-43</c:v>
                </c:pt>
                <c:pt idx="31">
                  <c:v>E-43</c:v>
                </c:pt>
                <c:pt idx="32">
                  <c:v>E-43</c:v>
                </c:pt>
                <c:pt idx="33">
                  <c:v>E-43</c:v>
                </c:pt>
                <c:pt idx="34">
                  <c:v>E-43</c:v>
                </c:pt>
                <c:pt idx="35">
                  <c:v>E-43</c:v>
                </c:pt>
                <c:pt idx="36">
                  <c:v>E-43</c:v>
                </c:pt>
                <c:pt idx="37">
                  <c:v>E-43</c:v>
                </c:pt>
                <c:pt idx="38">
                  <c:v>E-43</c:v>
                </c:pt>
                <c:pt idx="39">
                  <c:v>E-43</c:v>
                </c:pt>
                <c:pt idx="40">
                  <c:v>E-43</c:v>
                </c:pt>
                <c:pt idx="41">
                  <c:v>E-43</c:v>
                </c:pt>
                <c:pt idx="42">
                  <c:v>E-43</c:v>
                </c:pt>
                <c:pt idx="43">
                  <c:v>E-43</c:v>
                </c:pt>
                <c:pt idx="44">
                  <c:v>E-43</c:v>
                </c:pt>
                <c:pt idx="45">
                  <c:v>E-43</c:v>
                </c:pt>
                <c:pt idx="46">
                  <c:v>E-43</c:v>
                </c:pt>
                <c:pt idx="47">
                  <c:v>E-43</c:v>
                </c:pt>
                <c:pt idx="48">
                  <c:v>E-43</c:v>
                </c:pt>
                <c:pt idx="49">
                  <c:v>E-43</c:v>
                </c:pt>
                <c:pt idx="50">
                  <c:v>E-43</c:v>
                </c:pt>
                <c:pt idx="51">
                  <c:v>E-43</c:v>
                </c:pt>
                <c:pt idx="52">
                  <c:v>E-43</c:v>
                </c:pt>
                <c:pt idx="53">
                  <c:v>E-43</c:v>
                </c:pt>
                <c:pt idx="54">
                  <c:v>E-43</c:v>
                </c:pt>
                <c:pt idx="55">
                  <c:v>E-43</c:v>
                </c:pt>
                <c:pt idx="56">
                  <c:v>E-43</c:v>
                </c:pt>
                <c:pt idx="57">
                  <c:v>E-43</c:v>
                </c:pt>
                <c:pt idx="58">
                  <c:v>E-43</c:v>
                </c:pt>
                <c:pt idx="59">
                  <c:v>E-43</c:v>
                </c:pt>
                <c:pt idx="60">
                  <c:v>E-43</c:v>
                </c:pt>
                <c:pt idx="61">
                  <c:v>E-43</c:v>
                </c:pt>
                <c:pt idx="62">
                  <c:v>E-43</c:v>
                </c:pt>
                <c:pt idx="63">
                  <c:v>E-43</c:v>
                </c:pt>
                <c:pt idx="64">
                  <c:v>E-43</c:v>
                </c:pt>
                <c:pt idx="65">
                  <c:v>E-43</c:v>
                </c:pt>
                <c:pt idx="66">
                  <c:v>E-43</c:v>
                </c:pt>
                <c:pt idx="67">
                  <c:v>E-43</c:v>
                </c:pt>
                <c:pt idx="68">
                  <c:v>E-43</c:v>
                </c:pt>
                <c:pt idx="69">
                  <c:v>E-43</c:v>
                </c:pt>
                <c:pt idx="70">
                  <c:v>E-43</c:v>
                </c:pt>
                <c:pt idx="71">
                  <c:v>E-43</c:v>
                </c:pt>
                <c:pt idx="72">
                  <c:v>E-43</c:v>
                </c:pt>
                <c:pt idx="73">
                  <c:v>E-43</c:v>
                </c:pt>
                <c:pt idx="74">
                  <c:v>E-43</c:v>
                </c:pt>
                <c:pt idx="75">
                  <c:v>E-43</c:v>
                </c:pt>
                <c:pt idx="76">
                  <c:v>E-43</c:v>
                </c:pt>
                <c:pt idx="77">
                  <c:v>E-43</c:v>
                </c:pt>
                <c:pt idx="78">
                  <c:v>E-43</c:v>
                </c:pt>
                <c:pt idx="79">
                  <c:v>E-43</c:v>
                </c:pt>
                <c:pt idx="80">
                  <c:v>ZE-41</c:v>
                </c:pt>
                <c:pt idx="81">
                  <c:v>ZE-41</c:v>
                </c:pt>
                <c:pt idx="82">
                  <c:v>ZE-41</c:v>
                </c:pt>
                <c:pt idx="83">
                  <c:v>ZE-41</c:v>
                </c:pt>
                <c:pt idx="84">
                  <c:v>ZE-41</c:v>
                </c:pt>
                <c:pt idx="85">
                  <c:v>ZE-41</c:v>
                </c:pt>
                <c:pt idx="86">
                  <c:v>ZE-41</c:v>
                </c:pt>
                <c:pt idx="87">
                  <c:v>ZE-41</c:v>
                </c:pt>
                <c:pt idx="88">
                  <c:v>ZE-41</c:v>
                </c:pt>
                <c:pt idx="89">
                  <c:v>ZE-41</c:v>
                </c:pt>
                <c:pt idx="90">
                  <c:v>AZ-80</c:v>
                </c:pt>
                <c:pt idx="91">
                  <c:v>AZ-80</c:v>
                </c:pt>
                <c:pt idx="92">
                  <c:v>AZ-80</c:v>
                </c:pt>
                <c:pt idx="93">
                  <c:v>AZ-80</c:v>
                </c:pt>
                <c:pt idx="94">
                  <c:v>AZ-80</c:v>
                </c:pt>
                <c:pt idx="95">
                  <c:v>AZ-80</c:v>
                </c:pt>
                <c:pt idx="96">
                  <c:v>AZ-80</c:v>
                </c:pt>
                <c:pt idx="97">
                  <c:v>AZ-31</c:v>
                </c:pt>
                <c:pt idx="98">
                  <c:v>AZ-31</c:v>
                </c:pt>
                <c:pt idx="99">
                  <c:v>AZ-31</c:v>
                </c:pt>
              </c:strCache>
            </c:strRef>
          </c:cat>
          <c:val>
            <c:numRef>
              <c:f>Sheet1!$W$166:$W$265</c:f>
              <c:numCache>
                <c:formatCode>0</c:formatCode>
                <c:ptCount val="100"/>
                <c:pt idx="0">
                  <c:v>88</c:v>
                </c:pt>
                <c:pt idx="1">
                  <c:v>155</c:v>
                </c:pt>
                <c:pt idx="2" formatCode="General">
                  <c:v>172</c:v>
                </c:pt>
                <c:pt idx="3" formatCode="General">
                  <c:v>135</c:v>
                </c:pt>
                <c:pt idx="4" formatCode="General">
                  <c:v>148</c:v>
                </c:pt>
                <c:pt idx="5" formatCode="General">
                  <c:v>129</c:v>
                </c:pt>
                <c:pt idx="6" formatCode="General">
                  <c:v>220</c:v>
                </c:pt>
                <c:pt idx="7" formatCode="General">
                  <c:v>157</c:v>
                </c:pt>
                <c:pt idx="8" formatCode="General">
                  <c:v>238</c:v>
                </c:pt>
                <c:pt idx="9" formatCode="General">
                  <c:v>194</c:v>
                </c:pt>
                <c:pt idx="10" formatCode="General">
                  <c:v>192</c:v>
                </c:pt>
                <c:pt idx="11" formatCode="General">
                  <c:v>139</c:v>
                </c:pt>
                <c:pt idx="12" formatCode="General">
                  <c:v>379</c:v>
                </c:pt>
                <c:pt idx="13">
                  <c:v>89</c:v>
                </c:pt>
                <c:pt idx="14">
                  <c:v>162</c:v>
                </c:pt>
                <c:pt idx="15">
                  <c:v>0</c:v>
                </c:pt>
                <c:pt idx="16">
                  <c:v>129</c:v>
                </c:pt>
                <c:pt idx="17" formatCode="General">
                  <c:v>106</c:v>
                </c:pt>
                <c:pt idx="18" formatCode="General">
                  <c:v>521</c:v>
                </c:pt>
                <c:pt idx="19" formatCode="General">
                  <c:v>223</c:v>
                </c:pt>
                <c:pt idx="20" formatCode="General">
                  <c:v>229</c:v>
                </c:pt>
                <c:pt idx="21" formatCode="General">
                  <c:v>150</c:v>
                </c:pt>
                <c:pt idx="22" formatCode="General">
                  <c:v>161</c:v>
                </c:pt>
                <c:pt idx="23" formatCode="General">
                  <c:v>233</c:v>
                </c:pt>
                <c:pt idx="24" formatCode="General">
                  <c:v>355</c:v>
                </c:pt>
                <c:pt idx="25" formatCode="General">
                  <c:v>999</c:v>
                </c:pt>
                <c:pt idx="26" formatCode="General">
                  <c:v>189</c:v>
                </c:pt>
                <c:pt idx="27" formatCode="General">
                  <c:v>261</c:v>
                </c:pt>
                <c:pt idx="28" formatCode="General">
                  <c:v>1968</c:v>
                </c:pt>
                <c:pt idx="29" formatCode="General">
                  <c:v>196</c:v>
                </c:pt>
                <c:pt idx="30" formatCode="General">
                  <c:v>821</c:v>
                </c:pt>
                <c:pt idx="31" formatCode="General">
                  <c:v>389</c:v>
                </c:pt>
                <c:pt idx="32" formatCode="General">
                  <c:v>368</c:v>
                </c:pt>
                <c:pt idx="33" formatCode="General">
                  <c:v>236</c:v>
                </c:pt>
                <c:pt idx="34" formatCode="General">
                  <c:v>247</c:v>
                </c:pt>
                <c:pt idx="35" formatCode="General">
                  <c:v>287</c:v>
                </c:pt>
                <c:pt idx="36" formatCode="General">
                  <c:v>229</c:v>
                </c:pt>
                <c:pt idx="37" formatCode="General">
                  <c:v>267</c:v>
                </c:pt>
                <c:pt idx="38" formatCode="General">
                  <c:v>251</c:v>
                </c:pt>
                <c:pt idx="39" formatCode="General">
                  <c:v>314</c:v>
                </c:pt>
                <c:pt idx="40" formatCode="General">
                  <c:v>1770</c:v>
                </c:pt>
                <c:pt idx="41" formatCode="General">
                  <c:v>222</c:v>
                </c:pt>
                <c:pt idx="42" formatCode="General">
                  <c:v>314</c:v>
                </c:pt>
                <c:pt idx="43" formatCode="General">
                  <c:v>76</c:v>
                </c:pt>
                <c:pt idx="44" formatCode="General">
                  <c:v>411</c:v>
                </c:pt>
                <c:pt idx="45" formatCode="General">
                  <c:v>1138</c:v>
                </c:pt>
                <c:pt idx="46" formatCode="General">
                  <c:v>478</c:v>
                </c:pt>
                <c:pt idx="47" formatCode="General">
                  <c:v>137</c:v>
                </c:pt>
                <c:pt idx="48" formatCode="General">
                  <c:v>238</c:v>
                </c:pt>
                <c:pt idx="49" formatCode="General">
                  <c:v>79</c:v>
                </c:pt>
                <c:pt idx="50" formatCode="General">
                  <c:v>0</c:v>
                </c:pt>
                <c:pt idx="51" formatCode="General">
                  <c:v>21</c:v>
                </c:pt>
                <c:pt idx="52" formatCode="General">
                  <c:v>0</c:v>
                </c:pt>
                <c:pt idx="53" formatCode="General">
                  <c:v>0</c:v>
                </c:pt>
                <c:pt idx="54" formatCode="General">
                  <c:v>19</c:v>
                </c:pt>
                <c:pt idx="55" formatCode="General">
                  <c:v>7</c:v>
                </c:pt>
                <c:pt idx="56" formatCode="General">
                  <c:v>0</c:v>
                </c:pt>
                <c:pt idx="57" formatCode="General">
                  <c:v>25</c:v>
                </c:pt>
                <c:pt idx="58" formatCode="General">
                  <c:v>0</c:v>
                </c:pt>
                <c:pt idx="59" formatCode="General">
                  <c:v>65</c:v>
                </c:pt>
                <c:pt idx="60" formatCode="General">
                  <c:v>371</c:v>
                </c:pt>
                <c:pt idx="61" formatCode="General">
                  <c:v>0</c:v>
                </c:pt>
                <c:pt idx="62" formatCode="General">
                  <c:v>0</c:v>
                </c:pt>
                <c:pt idx="63" formatCode="General">
                  <c:v>0</c:v>
                </c:pt>
                <c:pt idx="64" formatCode="General">
                  <c:v>419</c:v>
                </c:pt>
                <c:pt idx="65" formatCode="General">
                  <c:v>0</c:v>
                </c:pt>
                <c:pt idx="66" formatCode="General">
                  <c:v>316</c:v>
                </c:pt>
                <c:pt idx="67" formatCode="General">
                  <c:v>314</c:v>
                </c:pt>
                <c:pt idx="68" formatCode="General">
                  <c:v>405</c:v>
                </c:pt>
                <c:pt idx="69" formatCode="General">
                  <c:v>0</c:v>
                </c:pt>
                <c:pt idx="70" formatCode="General">
                  <c:v>142</c:v>
                </c:pt>
                <c:pt idx="71" formatCode="General">
                  <c:v>155</c:v>
                </c:pt>
                <c:pt idx="72" formatCode="General">
                  <c:v>0</c:v>
                </c:pt>
                <c:pt idx="73" formatCode="General">
                  <c:v>147</c:v>
                </c:pt>
                <c:pt idx="74" formatCode="General">
                  <c:v>168</c:v>
                </c:pt>
                <c:pt idx="75" formatCode="General">
                  <c:v>165</c:v>
                </c:pt>
                <c:pt idx="76" formatCode="General">
                  <c:v>468</c:v>
                </c:pt>
                <c:pt idx="77" formatCode="General">
                  <c:v>102</c:v>
                </c:pt>
                <c:pt idx="78" formatCode="General">
                  <c:v>107</c:v>
                </c:pt>
                <c:pt idx="79" formatCode="General">
                  <c:v>289</c:v>
                </c:pt>
                <c:pt idx="80" formatCode="General">
                  <c:v>999</c:v>
                </c:pt>
                <c:pt idx="81">
                  <c:v>381</c:v>
                </c:pt>
                <c:pt idx="82" formatCode="General">
                  <c:v>966</c:v>
                </c:pt>
                <c:pt idx="83" formatCode="General">
                  <c:v>841</c:v>
                </c:pt>
                <c:pt idx="84" formatCode="General">
                  <c:v>783</c:v>
                </c:pt>
                <c:pt idx="85" formatCode="General">
                  <c:v>910</c:v>
                </c:pt>
                <c:pt idx="86" formatCode="General">
                  <c:v>799</c:v>
                </c:pt>
                <c:pt idx="87" formatCode="General">
                  <c:v>743</c:v>
                </c:pt>
                <c:pt idx="88" formatCode="General">
                  <c:v>740</c:v>
                </c:pt>
                <c:pt idx="89" formatCode="General">
                  <c:v>1307</c:v>
                </c:pt>
                <c:pt idx="90" formatCode="General">
                  <c:v>861</c:v>
                </c:pt>
                <c:pt idx="91" formatCode="General">
                  <c:v>907</c:v>
                </c:pt>
                <c:pt idx="92" formatCode="General">
                  <c:v>942</c:v>
                </c:pt>
                <c:pt idx="93" formatCode="General">
                  <c:v>1094</c:v>
                </c:pt>
                <c:pt idx="94" formatCode="General">
                  <c:v>965</c:v>
                </c:pt>
                <c:pt idx="95" formatCode="General">
                  <c:v>950</c:v>
                </c:pt>
                <c:pt idx="96" formatCode="General">
                  <c:v>1080</c:v>
                </c:pt>
                <c:pt idx="97" formatCode="General">
                  <c:v>905</c:v>
                </c:pt>
                <c:pt idx="98" formatCode="General">
                  <c:v>970</c:v>
                </c:pt>
                <c:pt idx="99" formatCode="General">
                  <c:v>1798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304000"/>
        <c:axId val="206305920"/>
      </c:lineChart>
      <c:lineChart>
        <c:grouping val="standard"/>
        <c:varyColors val="1"/>
        <c:ser>
          <c:idx val="0"/>
          <c:order val="0"/>
          <c:tx>
            <c:strRef>
              <c:f>Sheet1!$T$1</c:f>
              <c:strCache>
                <c:ptCount val="1"/>
                <c:pt idx="0">
                  <c:v>Weight Loss (%)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Sheet1!$D$166:$D$265</c:f>
              <c:strCache>
                <c:ptCount val="100"/>
                <c:pt idx="0">
                  <c:v>EL-21</c:v>
                </c:pt>
                <c:pt idx="1">
                  <c:v>EL-21</c:v>
                </c:pt>
                <c:pt idx="2">
                  <c:v>EL-21</c:v>
                </c:pt>
                <c:pt idx="3">
                  <c:v>EL-21</c:v>
                </c:pt>
                <c:pt idx="4">
                  <c:v>EL-21</c:v>
                </c:pt>
                <c:pt idx="5">
                  <c:v>EL-21</c:v>
                </c:pt>
                <c:pt idx="6">
                  <c:v>EL-21</c:v>
                </c:pt>
                <c:pt idx="7">
                  <c:v>EL-21</c:v>
                </c:pt>
                <c:pt idx="8">
                  <c:v>EL-21</c:v>
                </c:pt>
                <c:pt idx="9">
                  <c:v>EL-21</c:v>
                </c:pt>
                <c:pt idx="10">
                  <c:v>EL-21</c:v>
                </c:pt>
                <c:pt idx="11">
                  <c:v>EL-21</c:v>
                </c:pt>
                <c:pt idx="12">
                  <c:v>EL-21</c:v>
                </c:pt>
                <c:pt idx="13">
                  <c:v>WE-43</c:v>
                </c:pt>
                <c:pt idx="14">
                  <c:v>WE-43</c:v>
                </c:pt>
                <c:pt idx="15">
                  <c:v>E-43</c:v>
                </c:pt>
                <c:pt idx="16">
                  <c:v>E-43</c:v>
                </c:pt>
                <c:pt idx="17">
                  <c:v>E-43</c:v>
                </c:pt>
                <c:pt idx="18">
                  <c:v>E-43</c:v>
                </c:pt>
                <c:pt idx="19">
                  <c:v>E-43</c:v>
                </c:pt>
                <c:pt idx="20">
                  <c:v>E-43</c:v>
                </c:pt>
                <c:pt idx="21">
                  <c:v>E-43</c:v>
                </c:pt>
                <c:pt idx="22">
                  <c:v>E-43</c:v>
                </c:pt>
                <c:pt idx="23">
                  <c:v>E-43</c:v>
                </c:pt>
                <c:pt idx="24">
                  <c:v>E-43</c:v>
                </c:pt>
                <c:pt idx="25">
                  <c:v>E-43</c:v>
                </c:pt>
                <c:pt idx="26">
                  <c:v>E-43</c:v>
                </c:pt>
                <c:pt idx="27">
                  <c:v>E-43</c:v>
                </c:pt>
                <c:pt idx="28">
                  <c:v>E-43</c:v>
                </c:pt>
                <c:pt idx="29">
                  <c:v>E-43</c:v>
                </c:pt>
                <c:pt idx="30">
                  <c:v>E-43</c:v>
                </c:pt>
                <c:pt idx="31">
                  <c:v>E-43</c:v>
                </c:pt>
                <c:pt idx="32">
                  <c:v>E-43</c:v>
                </c:pt>
                <c:pt idx="33">
                  <c:v>E-43</c:v>
                </c:pt>
                <c:pt idx="34">
                  <c:v>E-43</c:v>
                </c:pt>
                <c:pt idx="35">
                  <c:v>E-43</c:v>
                </c:pt>
                <c:pt idx="36">
                  <c:v>E-43</c:v>
                </c:pt>
                <c:pt idx="37">
                  <c:v>E-43</c:v>
                </c:pt>
                <c:pt idx="38">
                  <c:v>E-43</c:v>
                </c:pt>
                <c:pt idx="39">
                  <c:v>E-43</c:v>
                </c:pt>
                <c:pt idx="40">
                  <c:v>E-43</c:v>
                </c:pt>
                <c:pt idx="41">
                  <c:v>E-43</c:v>
                </c:pt>
                <c:pt idx="42">
                  <c:v>E-43</c:v>
                </c:pt>
                <c:pt idx="43">
                  <c:v>E-43</c:v>
                </c:pt>
                <c:pt idx="44">
                  <c:v>E-43</c:v>
                </c:pt>
                <c:pt idx="45">
                  <c:v>E-43</c:v>
                </c:pt>
                <c:pt idx="46">
                  <c:v>E-43</c:v>
                </c:pt>
                <c:pt idx="47">
                  <c:v>E-43</c:v>
                </c:pt>
                <c:pt idx="48">
                  <c:v>E-43</c:v>
                </c:pt>
                <c:pt idx="49">
                  <c:v>E-43</c:v>
                </c:pt>
                <c:pt idx="50">
                  <c:v>E-43</c:v>
                </c:pt>
                <c:pt idx="51">
                  <c:v>E-43</c:v>
                </c:pt>
                <c:pt idx="52">
                  <c:v>E-43</c:v>
                </c:pt>
                <c:pt idx="53">
                  <c:v>E-43</c:v>
                </c:pt>
                <c:pt idx="54">
                  <c:v>E-43</c:v>
                </c:pt>
                <c:pt idx="55">
                  <c:v>E-43</c:v>
                </c:pt>
                <c:pt idx="56">
                  <c:v>E-43</c:v>
                </c:pt>
                <c:pt idx="57">
                  <c:v>E-43</c:v>
                </c:pt>
                <c:pt idx="58">
                  <c:v>E-43</c:v>
                </c:pt>
                <c:pt idx="59">
                  <c:v>E-43</c:v>
                </c:pt>
                <c:pt idx="60">
                  <c:v>E-43</c:v>
                </c:pt>
                <c:pt idx="61">
                  <c:v>E-43</c:v>
                </c:pt>
                <c:pt idx="62">
                  <c:v>E-43</c:v>
                </c:pt>
                <c:pt idx="63">
                  <c:v>E-43</c:v>
                </c:pt>
                <c:pt idx="64">
                  <c:v>E-43</c:v>
                </c:pt>
                <c:pt idx="65">
                  <c:v>E-43</c:v>
                </c:pt>
                <c:pt idx="66">
                  <c:v>E-43</c:v>
                </c:pt>
                <c:pt idx="67">
                  <c:v>E-43</c:v>
                </c:pt>
                <c:pt idx="68">
                  <c:v>E-43</c:v>
                </c:pt>
                <c:pt idx="69">
                  <c:v>E-43</c:v>
                </c:pt>
                <c:pt idx="70">
                  <c:v>E-43</c:v>
                </c:pt>
                <c:pt idx="71">
                  <c:v>E-43</c:v>
                </c:pt>
                <c:pt idx="72">
                  <c:v>E-43</c:v>
                </c:pt>
                <c:pt idx="73">
                  <c:v>E-43</c:v>
                </c:pt>
                <c:pt idx="74">
                  <c:v>E-43</c:v>
                </c:pt>
                <c:pt idx="75">
                  <c:v>E-43</c:v>
                </c:pt>
                <c:pt idx="76">
                  <c:v>E-43</c:v>
                </c:pt>
                <c:pt idx="77">
                  <c:v>E-43</c:v>
                </c:pt>
                <c:pt idx="78">
                  <c:v>E-43</c:v>
                </c:pt>
                <c:pt idx="79">
                  <c:v>E-43</c:v>
                </c:pt>
                <c:pt idx="80">
                  <c:v>ZE-41</c:v>
                </c:pt>
                <c:pt idx="81">
                  <c:v>ZE-41</c:v>
                </c:pt>
                <c:pt idx="82">
                  <c:v>ZE-41</c:v>
                </c:pt>
                <c:pt idx="83">
                  <c:v>ZE-41</c:v>
                </c:pt>
                <c:pt idx="84">
                  <c:v>ZE-41</c:v>
                </c:pt>
                <c:pt idx="85">
                  <c:v>ZE-41</c:v>
                </c:pt>
                <c:pt idx="86">
                  <c:v>ZE-41</c:v>
                </c:pt>
                <c:pt idx="87">
                  <c:v>ZE-41</c:v>
                </c:pt>
                <c:pt idx="88">
                  <c:v>ZE-41</c:v>
                </c:pt>
                <c:pt idx="89">
                  <c:v>ZE-41</c:v>
                </c:pt>
                <c:pt idx="90">
                  <c:v>AZ-80</c:v>
                </c:pt>
                <c:pt idx="91">
                  <c:v>AZ-80</c:v>
                </c:pt>
                <c:pt idx="92">
                  <c:v>AZ-80</c:v>
                </c:pt>
                <c:pt idx="93">
                  <c:v>AZ-80</c:v>
                </c:pt>
                <c:pt idx="94">
                  <c:v>AZ-80</c:v>
                </c:pt>
                <c:pt idx="95">
                  <c:v>AZ-80</c:v>
                </c:pt>
                <c:pt idx="96">
                  <c:v>AZ-80</c:v>
                </c:pt>
                <c:pt idx="97">
                  <c:v>AZ-31</c:v>
                </c:pt>
                <c:pt idx="98">
                  <c:v>AZ-31</c:v>
                </c:pt>
                <c:pt idx="99">
                  <c:v>AZ-31</c:v>
                </c:pt>
              </c:strCache>
            </c:strRef>
          </c:cat>
          <c:val>
            <c:numRef>
              <c:f>Sheet1!$T$166:$T$265</c:f>
              <c:numCache>
                <c:formatCode>0.0</c:formatCode>
                <c:ptCount val="100"/>
                <c:pt idx="0">
                  <c:v>1.0344827586206715</c:v>
                </c:pt>
                <c:pt idx="1">
                  <c:v>1.7857142857142869</c:v>
                </c:pt>
                <c:pt idx="2">
                  <c:v>2.1428571428571446</c:v>
                </c:pt>
                <c:pt idx="3">
                  <c:v>1.4285714285714297</c:v>
                </c:pt>
                <c:pt idx="4">
                  <c:v>0.35460992907799482</c:v>
                </c:pt>
                <c:pt idx="5">
                  <c:v>0.40650406504065079</c:v>
                </c:pt>
                <c:pt idx="6">
                  <c:v>1.6000000000000014</c:v>
                </c:pt>
                <c:pt idx="7">
                  <c:v>0</c:v>
                </c:pt>
                <c:pt idx="8">
                  <c:v>1.6528925619834725</c:v>
                </c:pt>
                <c:pt idx="9">
                  <c:v>1.2500000000000011</c:v>
                </c:pt>
                <c:pt idx="10">
                  <c:v>0.83333333333333415</c:v>
                </c:pt>
                <c:pt idx="11">
                  <c:v>0.41493775933609994</c:v>
                </c:pt>
                <c:pt idx="12">
                  <c:v>0.82644628099173623</c:v>
                </c:pt>
                <c:pt idx="13">
                  <c:v>1.7543859649122628</c:v>
                </c:pt>
                <c:pt idx="14">
                  <c:v>0.71428571428571486</c:v>
                </c:pt>
                <c:pt idx="15">
                  <c:v>1.9825411154020651E-14</c:v>
                </c:pt>
                <c:pt idx="16">
                  <c:v>1.0909090909090919</c:v>
                </c:pt>
                <c:pt idx="17">
                  <c:v>0</c:v>
                </c:pt>
                <c:pt idx="18">
                  <c:v>3.5714285714285747</c:v>
                </c:pt>
                <c:pt idx="19">
                  <c:v>4.0160642570281162</c:v>
                </c:pt>
                <c:pt idx="20">
                  <c:v>0</c:v>
                </c:pt>
                <c:pt idx="21">
                  <c:v>0</c:v>
                </c:pt>
                <c:pt idx="22">
                  <c:v>1.6064257028112465</c:v>
                </c:pt>
                <c:pt idx="23">
                  <c:v>6.0975609756097509</c:v>
                </c:pt>
                <c:pt idx="24">
                  <c:v>4.1152263374485631</c:v>
                </c:pt>
                <c:pt idx="25">
                  <c:v>9.3117408906882559</c:v>
                </c:pt>
                <c:pt idx="26">
                  <c:v>0.81632653061224569</c:v>
                </c:pt>
                <c:pt idx="27">
                  <c:v>3.2786885245901667</c:v>
                </c:pt>
                <c:pt idx="28">
                  <c:v>38.70967741935484</c:v>
                </c:pt>
                <c:pt idx="29">
                  <c:v>0.81300813008130157</c:v>
                </c:pt>
                <c:pt idx="30">
                  <c:v>5.2631578947368354</c:v>
                </c:pt>
                <c:pt idx="31">
                  <c:v>4.8582995951417045</c:v>
                </c:pt>
                <c:pt idx="32">
                  <c:v>4.3650793650793691</c:v>
                </c:pt>
                <c:pt idx="33">
                  <c:v>1.6000000000000014</c:v>
                </c:pt>
                <c:pt idx="34">
                  <c:v>1.6129032258064528</c:v>
                </c:pt>
                <c:pt idx="35">
                  <c:v>3.2258064516129057</c:v>
                </c:pt>
                <c:pt idx="36">
                  <c:v>2.0161290322580663</c:v>
                </c:pt>
                <c:pt idx="37">
                  <c:v>1.5873015873015885</c:v>
                </c:pt>
                <c:pt idx="38">
                  <c:v>2.4193548387096793</c:v>
                </c:pt>
                <c:pt idx="39">
                  <c:v>2.0000000000000018</c:v>
                </c:pt>
                <c:pt idx="40">
                  <c:v>29.069767441860467</c:v>
                </c:pt>
                <c:pt idx="41">
                  <c:v>2.3809523809523827</c:v>
                </c:pt>
                <c:pt idx="42">
                  <c:v>3.1872509960159388</c:v>
                </c:pt>
                <c:pt idx="43">
                  <c:v>0</c:v>
                </c:pt>
                <c:pt idx="44">
                  <c:v>4.8192771084337398</c:v>
                </c:pt>
                <c:pt idx="45">
                  <c:v>5.5118110236220517</c:v>
                </c:pt>
                <c:pt idx="46">
                  <c:v>9.3495934959349665</c:v>
                </c:pt>
                <c:pt idx="47">
                  <c:v>0</c:v>
                </c:pt>
                <c:pt idx="48">
                  <c:v>2.4000000000000021</c:v>
                </c:pt>
                <c:pt idx="49">
                  <c:v>0</c:v>
                </c:pt>
                <c:pt idx="50">
                  <c:v>0.40000000000000036</c:v>
                </c:pt>
                <c:pt idx="51">
                  <c:v>0.39840637450199234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4.3999999999999932</c:v>
                </c:pt>
                <c:pt idx="61">
                  <c:v>0.40485829959514208</c:v>
                </c:pt>
                <c:pt idx="62">
                  <c:v>0</c:v>
                </c:pt>
                <c:pt idx="63">
                  <c:v>0</c:v>
                </c:pt>
                <c:pt idx="64">
                  <c:v>9.3117408906882559</c:v>
                </c:pt>
                <c:pt idx="65">
                  <c:v>0</c:v>
                </c:pt>
                <c:pt idx="66">
                  <c:v>2.3622047244094508</c:v>
                </c:pt>
                <c:pt idx="67">
                  <c:v>4.0983606557376966</c:v>
                </c:pt>
                <c:pt idx="68">
                  <c:v>4.4354838709677455</c:v>
                </c:pt>
                <c:pt idx="69">
                  <c:v>0</c:v>
                </c:pt>
                <c:pt idx="70">
                  <c:v>0</c:v>
                </c:pt>
                <c:pt idx="71">
                  <c:v>2.4000000000000021</c:v>
                </c:pt>
                <c:pt idx="72">
                  <c:v>0</c:v>
                </c:pt>
                <c:pt idx="73">
                  <c:v>0.80971659919028416</c:v>
                </c:pt>
                <c:pt idx="74">
                  <c:v>1.2195121951219523</c:v>
                </c:pt>
                <c:pt idx="75">
                  <c:v>4.8582995951417045</c:v>
                </c:pt>
                <c:pt idx="76">
                  <c:v>8.8709677419354911</c:v>
                </c:pt>
                <c:pt idx="77">
                  <c:v>0</c:v>
                </c:pt>
                <c:pt idx="78">
                  <c:v>1.5748031496063006</c:v>
                </c:pt>
                <c:pt idx="79">
                  <c:v>1.6129032258064528</c:v>
                </c:pt>
                <c:pt idx="80">
                  <c:v>40</c:v>
                </c:pt>
                <c:pt idx="81">
                  <c:v>5.4545454545454595</c:v>
                </c:pt>
                <c:pt idx="82">
                  <c:v>41.694915254237294</c:v>
                </c:pt>
                <c:pt idx="83">
                  <c:v>40.408163265306122</c:v>
                </c:pt>
                <c:pt idx="84">
                  <c:v>42.276422764227647</c:v>
                </c:pt>
                <c:pt idx="85">
                  <c:v>43.775100401606423</c:v>
                </c:pt>
                <c:pt idx="86">
                  <c:v>27.868852459016392</c:v>
                </c:pt>
                <c:pt idx="87">
                  <c:v>28.184281842818425</c:v>
                </c:pt>
                <c:pt idx="88">
                  <c:v>28.455284552845523</c:v>
                </c:pt>
                <c:pt idx="89">
                  <c:v>39.299610894941637</c:v>
                </c:pt>
                <c:pt idx="90">
                  <c:v>48.070175438596493</c:v>
                </c:pt>
                <c:pt idx="91">
                  <c:v>51.03448275862069</c:v>
                </c:pt>
                <c:pt idx="92">
                  <c:v>46.785714285714292</c:v>
                </c:pt>
                <c:pt idx="93">
                  <c:v>51.590106007067128</c:v>
                </c:pt>
                <c:pt idx="94">
                  <c:v>55.060728744939283</c:v>
                </c:pt>
                <c:pt idx="95">
                  <c:v>51.020408163265309</c:v>
                </c:pt>
                <c:pt idx="96">
                  <c:v>57.43801652892563</c:v>
                </c:pt>
                <c:pt idx="97">
                  <c:v>54.285714285714292</c:v>
                </c:pt>
                <c:pt idx="98">
                  <c:v>54.545454545454554</c:v>
                </c:pt>
                <c:pt idx="99">
                  <c:v>85.512367491166074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837696"/>
        <c:axId val="211839232"/>
      </c:lineChart>
      <c:catAx>
        <c:axId val="20630400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206305920"/>
        <c:crosses val="autoZero"/>
        <c:auto val="1"/>
        <c:lblAlgn val="ctr"/>
        <c:lblOffset val="100"/>
        <c:noMultiLvlLbl val="1"/>
      </c:catAx>
      <c:valAx>
        <c:axId val="206305920"/>
        <c:scaling>
          <c:orientation val="minMax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t>Time (Seconds)</a:t>
                </a:r>
              </a:p>
            </c:rich>
          </c:tx>
          <c:overlay val="1"/>
        </c:title>
        <c:numFmt formatCode="0" sourceLinked="1"/>
        <c:majorTickMark val="cross"/>
        <c:minorTickMark val="cross"/>
        <c:tickLblPos val="nextTo"/>
        <c:crossAx val="206304000"/>
        <c:crosses val="autoZero"/>
        <c:crossBetween val="between"/>
        <c:majorUnit val="120"/>
      </c:valAx>
      <c:catAx>
        <c:axId val="211837696"/>
        <c:scaling>
          <c:orientation val="minMax"/>
        </c:scaling>
        <c:delete val="1"/>
        <c:axPos val="b"/>
        <c:majorTickMark val="cross"/>
        <c:minorTickMark val="cross"/>
        <c:tickLblPos val="none"/>
        <c:crossAx val="211839232"/>
        <c:crosses val="autoZero"/>
        <c:auto val="1"/>
        <c:lblAlgn val="ctr"/>
        <c:lblOffset val="100"/>
        <c:noMultiLvlLbl val="1"/>
      </c:catAx>
      <c:valAx>
        <c:axId val="211839232"/>
        <c:scaling>
          <c:orientation val="minMax"/>
          <c:min val="0"/>
        </c:scaling>
        <c:delete val="1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Weight Loss (%)</a:t>
                </a:r>
              </a:p>
            </c:rich>
          </c:tx>
          <c:layout>
            <c:manualLayout>
              <c:xMode val="edge"/>
              <c:yMode val="edge"/>
              <c:x val="0.95771876983027515"/>
              <c:y val="0.42723826188393116"/>
            </c:manualLayout>
          </c:layout>
          <c:overlay val="1"/>
        </c:title>
        <c:numFmt formatCode="0.0" sourceLinked="1"/>
        <c:majorTickMark val="cross"/>
        <c:minorTickMark val="cross"/>
        <c:tickLblPos val="nextTo"/>
        <c:crossAx val="211837696"/>
        <c:crosses val="max"/>
        <c:crossBetween val="between"/>
      </c:valAx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wMode val="edge"/>
          <c:hMode val="edge"/>
          <c:x val="0.48641277956033024"/>
          <c:y val="0.23044702745490145"/>
          <c:w val="0.76216909322203064"/>
          <c:h val="0.33735883014623169"/>
        </c:manualLayout>
      </c:layout>
      <c:overlay val="1"/>
      <c:spPr>
        <a:ln w="12696"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5B3FD64-E083-4569-B7F1-7D5AA6376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25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4EF90E-C01A-4601-8051-B787523A4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70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48C77F-E5D4-4FD4-AD54-B64FFF592A07}" type="slidenum">
              <a:rPr 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292775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6973-3286-4A03-B6D1-D4204D7A9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1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58253-32D5-4633-A6C5-CA113D3A4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69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BDFDB-BDF2-4AA8-9347-9A39B4CA953C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CAC6-73C2-4675-8783-812DFF177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9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774DB-2090-42CC-9DAF-05AE99A9FC90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8C0B-295C-4B8F-87BC-BD9D56882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3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0AE2-6EFF-42CF-9980-5818A7A84FC7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F5D8-3AB5-424B-8F60-189D7AF6C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94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EA2E-72D7-4905-BD82-88AADBE9828D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45B32-380D-4F18-A2A6-9C704EB5B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6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3D20-6933-49A2-8FC0-651025249DE8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E764-C9DC-4CBF-89A3-9E1CD50B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88906-8632-437C-99AF-AE321842008E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50BC6-96EE-4ED2-B97A-5AC182F3B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6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B282A-11EE-436E-8AD7-3640AF374E18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9191-0E79-4FC7-9DFE-AF7EEB4A0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05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1108F-DEA7-4C3A-A93C-BDE9DEF8D0BF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6AC9D-C854-4AE9-807D-64C80D604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2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6244F-A52B-414F-9C6D-D2F10FB7A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1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8844E-2517-441D-9307-6C2FE58D56EA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1FD75-E72C-47B5-AFCA-30F94A8F9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6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264EC-2383-4327-8356-E03F82D2EBA2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82C28-D2D8-413B-9992-80B4CF273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8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F3332-0901-4C0C-B80A-096BC11B18A0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2AAA6-A270-4284-B428-0F89F2A0D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50929-6875-455F-9FC3-3C5861AA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9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BFFE-3C57-425B-9EF9-F50F25365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7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95C9A-3474-45FF-A051-38939D2ED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4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2AF3-D738-4AA3-A85F-BF406058B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4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828B155E-3624-4F99-A20F-3CB85BB7DC2D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sz="1200" b="1">
                <a:solidFill>
                  <a:schemeClr val="bg1"/>
                </a:solidFill>
              </a:rPr>
              <a:t> of 44</a:t>
            </a:r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" name="Picture 2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7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Task Group Session on Seat Structure Test</a:t>
            </a:r>
          </a:p>
        </p:txBody>
      </p:sp>
      <p:sp>
        <p:nvSpPr>
          <p:cNvPr id="8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June 19, 2013</a:t>
            </a:r>
          </a:p>
        </p:txBody>
      </p:sp>
    </p:spTree>
    <p:extLst>
      <p:ext uri="{BB962C8B-B14F-4D97-AF65-F5344CB8AC3E}">
        <p14:creationId xmlns:p14="http://schemas.microsoft.com/office/powerpoint/2010/main" val="216279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46D2F-BB3D-4184-92DD-AF73372A3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1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37683-262F-4807-A757-77B25B372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7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B3F9934-0725-4170-B65F-8862CCEA2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4C324359-24B7-4BDD-8A3E-3B6BDB9A7D12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sz="1200" b="1">
                <a:solidFill>
                  <a:schemeClr val="bg1"/>
                </a:solidFill>
              </a:rPr>
              <a:t> of 36</a:t>
            </a:r>
          </a:p>
        </p:txBody>
      </p:sp>
      <p:grpSp>
        <p:nvGrpSpPr>
          <p:cNvPr id="1033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Task Group Session on Seat Structure Test</a:t>
            </a:r>
          </a:p>
        </p:txBody>
      </p:sp>
      <p:sp>
        <p:nvSpPr>
          <p:cNvPr id="1035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February 8,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95" r:id="rId7"/>
    <p:sldLayoutId id="2147484679" r:id="rId8"/>
    <p:sldLayoutId id="2147484680" r:id="rId9"/>
    <p:sldLayoutId id="2147484681" r:id="rId10"/>
    <p:sldLayoutId id="214748468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0B7FBB-0480-4A78-8E2C-5EF011D34E86}" type="datetimeFigureOut">
              <a:rPr lang="en-US"/>
              <a:pPr>
                <a:defRPr/>
              </a:pPr>
              <a:t>7/1/2013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B47E83-CD30-4B8B-8366-75C2F3750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wmf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7.jpeg"/><Relationship Id="rId10" Type="http://schemas.openxmlformats.org/officeDocument/2006/relationships/image" Target="../media/image6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jpeg"/><Relationship Id="rId4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5.emf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563" y="765175"/>
            <a:ext cx="4983162" cy="1395413"/>
          </a:xfrm>
        </p:spPr>
        <p:txBody>
          <a:bodyPr/>
          <a:lstStyle/>
          <a:p>
            <a:pPr algn="ctr" eaLnBrk="1" hangingPunct="1"/>
            <a:r>
              <a:rPr lang="en-US" sz="3200" b="0" smtClean="0"/>
              <a:t>International Aircraft Materials Fire Test Working Group Meeting</a:t>
            </a:r>
            <a:endParaRPr lang="en-US" sz="32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33663"/>
            <a:ext cx="4951412" cy="15144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2800" smtClean="0">
                <a:solidFill>
                  <a:schemeClr val="bg1"/>
                </a:solidFill>
              </a:rPr>
              <a:t>Development of a New Flammability Test for Magnesium-Alloy Seat Structure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4188" y="4497388"/>
            <a:ext cx="37766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International Aircraft Materials Fire Test Working Group, Manchester, England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79463" y="5222875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Tim Marker, FAA Technical Center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000125" y="56054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June 19-20,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6"/>
          <p:cNvGraphicFramePr>
            <a:graphicFrameLocks noGrp="1"/>
          </p:cNvGraphicFramePr>
          <p:nvPr/>
        </p:nvGraphicFramePr>
        <p:xfrm>
          <a:off x="400050" y="69850"/>
          <a:ext cx="8388350" cy="599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916113" y="120650"/>
            <a:ext cx="5748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What has been done since last meeting?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512763" y="1801813"/>
            <a:ext cx="3638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>
                <a:solidFill>
                  <a:srgbClr val="00CC00"/>
                </a:solidFill>
              </a:rPr>
              <a:t>√</a:t>
            </a:r>
            <a:r>
              <a:rPr lang="en-US" sz="2000">
                <a:solidFill>
                  <a:srgbClr val="00CC00"/>
                </a:solidFill>
              </a:rPr>
              <a:t> </a:t>
            </a:r>
            <a:r>
              <a:rPr lang="en-US" sz="2000"/>
              <a:t>Draft test method completed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530225" y="920750"/>
            <a:ext cx="347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>
                <a:solidFill>
                  <a:srgbClr val="00CC00"/>
                </a:solidFill>
              </a:rPr>
              <a:t>√</a:t>
            </a:r>
            <a:r>
              <a:rPr lang="en-US" sz="2000"/>
              <a:t> Additional tests conducted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044575" y="1377950"/>
            <a:ext cx="5002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1">
                <a:solidFill>
                  <a:srgbClr val="FF0000"/>
                </a:solidFill>
              </a:rPr>
              <a:t>Ran an additional 99 tests for grand total of 521 tests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876300" y="3198813"/>
            <a:ext cx="43862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-Minimum time for sample to burn: 2 minutes</a:t>
            </a: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871538" y="4070350"/>
            <a:ext cx="76819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-Maximum weight loss: 6% to 10% (replaces time measurement of residue burning)</a:t>
            </a:r>
          </a:p>
        </p:txBody>
      </p:sp>
      <p:sp>
        <p:nvSpPr>
          <p:cNvPr id="15368" name="TextBox 1"/>
          <p:cNvSpPr txBox="1">
            <a:spLocks noChangeArrowheads="1"/>
          </p:cNvSpPr>
          <p:nvPr/>
        </p:nvSpPr>
        <p:spPr bwMode="auto">
          <a:xfrm>
            <a:off x="881063" y="3641725"/>
            <a:ext cx="6657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-Maximum time for sample to self extinguish: 3 minutes after burner off </a:t>
            </a:r>
          </a:p>
        </p:txBody>
      </p:sp>
      <p:sp>
        <p:nvSpPr>
          <p:cNvPr id="15369" name="TextBox 1"/>
          <p:cNvSpPr txBox="1">
            <a:spLocks noChangeArrowheads="1"/>
          </p:cNvSpPr>
          <p:nvPr/>
        </p:nvSpPr>
        <p:spPr bwMode="auto">
          <a:xfrm>
            <a:off x="892175" y="2347913"/>
            <a:ext cx="324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-Sample thickness: 0.250 inches</a:t>
            </a:r>
          </a:p>
        </p:txBody>
      </p:sp>
      <p:sp>
        <p:nvSpPr>
          <p:cNvPr id="15370" name="TextBox 1"/>
          <p:cNvSpPr txBox="1">
            <a:spLocks noChangeArrowheads="1"/>
          </p:cNvSpPr>
          <p:nvPr/>
        </p:nvSpPr>
        <p:spPr bwMode="auto">
          <a:xfrm>
            <a:off x="887413" y="2774950"/>
            <a:ext cx="3333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-Burner exposure time: 4 minutes</a:t>
            </a:r>
          </a:p>
        </p:txBody>
      </p:sp>
      <p:sp>
        <p:nvSpPr>
          <p:cNvPr id="15371" name="TextBox 1"/>
          <p:cNvSpPr txBox="1">
            <a:spLocks noChangeArrowheads="1"/>
          </p:cNvSpPr>
          <p:nvPr/>
        </p:nvSpPr>
        <p:spPr bwMode="auto">
          <a:xfrm>
            <a:off x="512763" y="448945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>
                <a:solidFill>
                  <a:srgbClr val="00CC00"/>
                </a:solidFill>
              </a:rPr>
              <a:t>√</a:t>
            </a:r>
            <a:r>
              <a:rPr lang="en-US" sz="2000">
                <a:solidFill>
                  <a:srgbClr val="00CC00"/>
                </a:solidFill>
              </a:rPr>
              <a:t> </a:t>
            </a:r>
            <a:r>
              <a:rPr lang="en-US" sz="2000"/>
              <a:t>Round Robin II completed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511425" y="123825"/>
            <a:ext cx="4192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How Repeatable is the Data?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98838" y="-1446212"/>
            <a:ext cx="2259012" cy="880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511425" y="1436688"/>
            <a:ext cx="425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Example of some of the data recorded during tests</a:t>
            </a: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2900363" y="4402138"/>
            <a:ext cx="3624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Zeros inserted when sample does not burn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277938" y="3116263"/>
            <a:ext cx="2219325" cy="1154112"/>
          </a:xfrm>
          <a:prstGeom prst="straightConnector1">
            <a:avLst/>
          </a:prstGeom>
          <a:ln>
            <a:headEnd type="arrow"/>
            <a:tailEnd type="non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>
            <a:off x="5246688" y="3116263"/>
            <a:ext cx="603250" cy="1285875"/>
          </a:xfrm>
          <a:prstGeom prst="straightConnector1">
            <a:avLst/>
          </a:prstGeom>
          <a:ln>
            <a:headEnd type="arrow"/>
            <a:tailEnd type="non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014413"/>
            <a:ext cx="29321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4165600" y="1755775"/>
            <a:ext cx="4854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Original Data with Zeros when bar doesn’t burn (107 Tests)</a:t>
            </a:r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4289425" y="3668713"/>
            <a:ext cx="3741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Modified Data with Zeros removed (67 Tests)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2432050" y="123825"/>
            <a:ext cx="4192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How Repeatable is the Data?</a:t>
            </a:r>
          </a:p>
        </p:txBody>
      </p:sp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165475"/>
            <a:ext cx="2967038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09550" y="898525"/>
            <a:ext cx="605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Determine basic configuration: solid cone, vertical cylinder, horizontal bar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09550" y="1311275"/>
            <a:ext cx="615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Make improvements to test apparatus: mounting mechanism, depth of talc</a:t>
            </a:r>
          </a:p>
        </p:txBody>
      </p:sp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209550" y="1724025"/>
            <a:ext cx="85883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Determine which parameters to measure: e.g., time to melt, time to ignite sample, time residue burns, time</a:t>
            </a:r>
          </a:p>
          <a:p>
            <a:pPr eaLnBrk="1" hangingPunct="1">
              <a:buFontTx/>
              <a:buNone/>
            </a:pPr>
            <a:r>
              <a:rPr lang="en-US"/>
              <a:t>sample self-extinguishes, time residue self-extinguishes, weight loss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209550" y="3392488"/>
            <a:ext cx="325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Select appropriate thickness of sample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14313" y="2938463"/>
            <a:ext cx="2928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Select appropriate test parameters</a:t>
            </a: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209550" y="2489200"/>
            <a:ext cx="5395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Determine if weight loss is good predictor of residue burn duration</a:t>
            </a:r>
          </a:p>
        </p:txBody>
      </p:sp>
      <p:sp>
        <p:nvSpPr>
          <p:cNvPr id="18440" name="TextBox 4"/>
          <p:cNvSpPr txBox="1">
            <a:spLocks noChangeArrowheads="1"/>
          </p:cNvSpPr>
          <p:nvPr/>
        </p:nvSpPr>
        <p:spPr bwMode="auto">
          <a:xfrm>
            <a:off x="1358900" y="123825"/>
            <a:ext cx="604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Systematic Development of Lab-Scale Test</a:t>
            </a:r>
          </a:p>
        </p:txBody>
      </p:sp>
      <p:sp>
        <p:nvSpPr>
          <p:cNvPr id="18441" name="TextBox 1"/>
          <p:cNvSpPr txBox="1">
            <a:spLocks noChangeArrowheads="1"/>
          </p:cNvSpPr>
          <p:nvPr/>
        </p:nvSpPr>
        <p:spPr bwMode="auto">
          <a:xfrm>
            <a:off x="223838" y="3849688"/>
            <a:ext cx="412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Determine interlab repeatability via Round Robins</a:t>
            </a:r>
          </a:p>
        </p:txBody>
      </p:sp>
      <p:sp>
        <p:nvSpPr>
          <p:cNvPr id="18442" name="TextBox 1"/>
          <p:cNvSpPr txBox="1">
            <a:spLocks noChangeArrowheads="1"/>
          </p:cNvSpPr>
          <p:nvPr/>
        </p:nvSpPr>
        <p:spPr bwMode="auto">
          <a:xfrm>
            <a:off x="209550" y="4322763"/>
            <a:ext cx="467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Determine influence of exhaust ventilation on test results</a:t>
            </a:r>
          </a:p>
        </p:txBody>
      </p:sp>
      <p:sp>
        <p:nvSpPr>
          <p:cNvPr id="18443" name="TextBox 1"/>
          <p:cNvSpPr txBox="1">
            <a:spLocks noChangeArrowheads="1"/>
          </p:cNvSpPr>
          <p:nvPr/>
        </p:nvSpPr>
        <p:spPr bwMode="auto">
          <a:xfrm>
            <a:off x="230188" y="5221288"/>
            <a:ext cx="3238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Finalize all test parameters and details</a:t>
            </a:r>
          </a:p>
        </p:txBody>
      </p:sp>
      <p:sp>
        <p:nvSpPr>
          <p:cNvPr id="18444" name="TextBox 1"/>
          <p:cNvSpPr txBox="1">
            <a:spLocks noChangeArrowheads="1"/>
          </p:cNvSpPr>
          <p:nvPr/>
        </p:nvSpPr>
        <p:spPr bwMode="auto">
          <a:xfrm>
            <a:off x="223838" y="4773613"/>
            <a:ext cx="37115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Determine other sources of error and correct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2844800" y="123825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What is Left to Do??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354013" y="1179513"/>
            <a:ext cx="725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Determine Influence of Catch Pan Material on Residue Burn Duration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54013" y="2028825"/>
            <a:ext cx="6092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Impact of Pre-loading a Curved Sample on Test Results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54013" y="2871788"/>
            <a:ext cx="5567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What is the Impact of Ventilation in the Testing Area?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792163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54013" y="123825"/>
            <a:ext cx="843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Determine Influence of Catch Pan on Residue Burn Duration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1112838" y="123825"/>
            <a:ext cx="6918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Burned Sample Residue on Rigid Kaowool Board</a:t>
            </a: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657225"/>
            <a:ext cx="71421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270125" y="1485900"/>
            <a:ext cx="182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ZE-41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2075"/>
            <a:ext cx="81026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068388" y="123825"/>
            <a:ext cx="7007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Impact of Talc Versus Rigid Kaowool in Catch Pan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09550" y="898525"/>
            <a:ext cx="8712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/>
              <a:t>The use of rigid Kaowool board had no apparent impact on test results compared to</a:t>
            </a:r>
          </a:p>
          <a:p>
            <a:pPr>
              <a:buFontTx/>
              <a:buNone/>
            </a:pPr>
            <a:r>
              <a:rPr lang="en-US" sz="1800"/>
              <a:t>a 0.25-inch layer of talc in catch pan.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209550" y="2122488"/>
            <a:ext cx="85582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During test method development, a 1-inch layer of talc was used.  This depth</a:t>
            </a:r>
          </a:p>
          <a:p>
            <a:pPr eaLnBrk="1" hangingPunct="1">
              <a:buFontTx/>
              <a:buNone/>
            </a:pPr>
            <a:r>
              <a:rPr lang="en-US" sz="1800"/>
              <a:t>allowed molten residue to bury below the surface and continue to burn (insulated).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215900" y="3332163"/>
            <a:ext cx="7262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800"/>
              <a:t>If the 0.25-inch talc depth is adhered to, results will not be impacted.  </a:t>
            </a:r>
          </a:p>
          <a:p>
            <a:pPr>
              <a:buFontTx/>
              <a:buNone/>
            </a:pPr>
            <a:r>
              <a:rPr lang="en-US" sz="1800"/>
              <a:t>Recommend using a “screed” device to set proper talc depth.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2541588" y="141288"/>
            <a:ext cx="4154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Evolution of the Test Configuration </a:t>
            </a:r>
          </a:p>
        </p:txBody>
      </p:sp>
      <p:graphicFrame>
        <p:nvGraphicFramePr>
          <p:cNvPr id="6147" name="Object 2"/>
          <p:cNvGraphicFramePr>
            <a:graphicFrameLocks noChangeAspect="1"/>
          </p:cNvGraphicFramePr>
          <p:nvPr/>
        </p:nvGraphicFramePr>
        <p:xfrm>
          <a:off x="4197350" y="3143250"/>
          <a:ext cx="69373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A&amp;L Express Graphic" r:id="rId3" imgW="1148080" imgH="1121410" progId="ALEditor">
                  <p:embed/>
                </p:oleObj>
              </mc:Choice>
              <mc:Fallback>
                <p:oleObj name="A&amp;L Express Graphic" r:id="rId3" imgW="1148080" imgH="1121410" progId="ALEditor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7350" y="3143250"/>
                        <a:ext cx="693738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181100" y="2676525"/>
            <a:ext cx="1149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Spring 2007</a:t>
            </a:r>
          </a:p>
        </p:txBody>
      </p:sp>
      <p:sp>
        <p:nvSpPr>
          <p:cNvPr id="6149" name="Picture 4"/>
          <p:cNvSpPr>
            <a:spLocks noChangeAspect="1"/>
          </p:cNvSpPr>
          <p:nvPr/>
        </p:nvSpPr>
        <p:spPr bwMode="auto">
          <a:xfrm>
            <a:off x="3359150" y="909638"/>
            <a:ext cx="21780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983038" y="2643188"/>
            <a:ext cx="1135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Spring 2011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1085850" y="542925"/>
            <a:ext cx="1319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Horizontal Bar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3829050" y="541338"/>
            <a:ext cx="125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Vertical Cone</a:t>
            </a:r>
          </a:p>
        </p:txBody>
      </p:sp>
      <p:sp>
        <p:nvSpPr>
          <p:cNvPr id="6153" name="Picture 7" descr="magnesium cone 051"/>
          <p:cNvSpPr>
            <a:spLocks noChangeAspect="1" noChangeArrowheads="1"/>
          </p:cNvSpPr>
          <p:nvPr/>
        </p:nvSpPr>
        <p:spPr bwMode="auto">
          <a:xfrm>
            <a:off x="6019800" y="903288"/>
            <a:ext cx="20970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TextBox 14"/>
          <p:cNvSpPr txBox="1">
            <a:spLocks noChangeArrowheads="1"/>
          </p:cNvSpPr>
          <p:nvPr/>
        </p:nvSpPr>
        <p:spPr bwMode="auto">
          <a:xfrm>
            <a:off x="6313488" y="541338"/>
            <a:ext cx="1435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Various Shapes</a:t>
            </a:r>
          </a:p>
        </p:txBody>
      </p:sp>
      <p:pic>
        <p:nvPicPr>
          <p:cNvPr id="6155" name="Picture 3" descr="magnesium cone 0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297363"/>
            <a:ext cx="23828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Box 17"/>
          <p:cNvSpPr txBox="1">
            <a:spLocks noChangeArrowheads="1"/>
          </p:cNvSpPr>
          <p:nvPr/>
        </p:nvSpPr>
        <p:spPr bwMode="auto">
          <a:xfrm>
            <a:off x="3971925" y="563403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Summer 2011</a:t>
            </a:r>
          </a:p>
        </p:txBody>
      </p:sp>
      <p:sp>
        <p:nvSpPr>
          <p:cNvPr id="6157" name="TextBox 19"/>
          <p:cNvSpPr txBox="1">
            <a:spLocks noChangeArrowheads="1"/>
          </p:cNvSpPr>
          <p:nvPr/>
        </p:nvSpPr>
        <p:spPr bwMode="auto">
          <a:xfrm>
            <a:off x="3829050" y="3989388"/>
            <a:ext cx="1430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Hollow Cylinder</a:t>
            </a:r>
          </a:p>
        </p:txBody>
      </p:sp>
      <p:sp>
        <p:nvSpPr>
          <p:cNvPr id="6158" name="TextBox 20"/>
          <p:cNvSpPr txBox="1">
            <a:spLocks noChangeArrowheads="1"/>
          </p:cNvSpPr>
          <p:nvPr/>
        </p:nvSpPr>
        <p:spPr bwMode="auto">
          <a:xfrm>
            <a:off x="1011238" y="3903663"/>
            <a:ext cx="1319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Horizontal Bar</a:t>
            </a:r>
          </a:p>
        </p:txBody>
      </p:sp>
      <p:sp>
        <p:nvSpPr>
          <p:cNvPr id="6159" name="TextBox 21"/>
          <p:cNvSpPr txBox="1">
            <a:spLocks noChangeArrowheads="1"/>
          </p:cNvSpPr>
          <p:nvPr/>
        </p:nvSpPr>
        <p:spPr bwMode="auto">
          <a:xfrm>
            <a:off x="1103313" y="5603875"/>
            <a:ext cx="1150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Spring 2012</a:t>
            </a:r>
          </a:p>
        </p:txBody>
      </p:sp>
      <p:graphicFrame>
        <p:nvGraphicFramePr>
          <p:cNvPr id="6160" name="Object 6"/>
          <p:cNvGraphicFramePr>
            <a:graphicFrameLocks noChangeAspect="1"/>
          </p:cNvGraphicFramePr>
          <p:nvPr/>
        </p:nvGraphicFramePr>
        <p:xfrm>
          <a:off x="2797175" y="1581150"/>
          <a:ext cx="41116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A&amp;L Express Graphic" r:id="rId6" imgW="1837055" imgH="1523365" progId="ALEditor">
                  <p:embed/>
                </p:oleObj>
              </mc:Choice>
              <mc:Fallback>
                <p:oleObj name="A&amp;L Express Graphic" r:id="rId6" imgW="1837055" imgH="1523365" progId="ALEditor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7175" y="1581150"/>
                        <a:ext cx="411163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1" name="Object 7"/>
          <p:cNvGraphicFramePr>
            <a:graphicFrameLocks noChangeAspect="1"/>
          </p:cNvGraphicFramePr>
          <p:nvPr/>
        </p:nvGraphicFramePr>
        <p:xfrm>
          <a:off x="5740400" y="1576388"/>
          <a:ext cx="411163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A&amp;L Express Graphic" r:id="rId8" imgW="1837055" imgH="1523365" progId="ALEditor">
                  <p:embed/>
                </p:oleObj>
              </mc:Choice>
              <mc:Fallback>
                <p:oleObj name="A&amp;L Express Graphic" r:id="rId8" imgW="1837055" imgH="1523365" progId="ALEditor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1576388"/>
                        <a:ext cx="411163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2" name="Object 22"/>
          <p:cNvGraphicFramePr>
            <a:graphicFrameLocks noChangeAspect="1"/>
          </p:cNvGraphicFramePr>
          <p:nvPr/>
        </p:nvGraphicFramePr>
        <p:xfrm>
          <a:off x="5761038" y="4811713"/>
          <a:ext cx="447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A&amp;L Express Graphic" r:id="rId9" imgW="1837055" imgH="1523365" progId="ALEditor">
                  <p:embed/>
                </p:oleObj>
              </mc:Choice>
              <mc:Fallback>
                <p:oleObj name="A&amp;L Express Graphic" r:id="rId9" imgW="1837055" imgH="1523365" progId="ALEditor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4811713"/>
                        <a:ext cx="4476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3" name="Object 23"/>
          <p:cNvGraphicFramePr>
            <a:graphicFrameLocks noChangeAspect="1"/>
          </p:cNvGraphicFramePr>
          <p:nvPr/>
        </p:nvGraphicFramePr>
        <p:xfrm>
          <a:off x="2798763" y="4811713"/>
          <a:ext cx="447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A&amp;L Express Graphic" r:id="rId11" imgW="1837055" imgH="1523365" progId="ALEditor">
                  <p:embed/>
                </p:oleObj>
              </mc:Choice>
              <mc:Fallback>
                <p:oleObj name="A&amp;L Express Graphic" r:id="rId11" imgW="1837055" imgH="1523365" progId="ALEditor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3" y="4811713"/>
                        <a:ext cx="4476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64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287838"/>
            <a:ext cx="24479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Picture 3" descr="magnesium cone 007"/>
          <p:cNvSpPr>
            <a:spLocks noChangeAspect="1" noChangeArrowheads="1"/>
          </p:cNvSpPr>
          <p:nvPr/>
        </p:nvSpPr>
        <p:spPr bwMode="auto">
          <a:xfrm>
            <a:off x="3394075" y="1003300"/>
            <a:ext cx="21209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TextBox 14"/>
          <p:cNvSpPr txBox="1">
            <a:spLocks noChangeArrowheads="1"/>
          </p:cNvSpPr>
          <p:nvPr/>
        </p:nvSpPr>
        <p:spPr bwMode="auto">
          <a:xfrm>
            <a:off x="6313488" y="1470025"/>
            <a:ext cx="25130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Shorter cones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Taller cones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Stepped cones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Rectangular stepped shape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Horizontal cylinders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Rectangular tubing horizontal</a:t>
            </a:r>
          </a:p>
          <a:p>
            <a:pPr eaLnBrk="1" hangingPunct="1">
              <a:buFontTx/>
              <a:buNone/>
            </a:pPr>
            <a:r>
              <a:rPr lang="en-US"/>
              <a:t>Rectangular tubing vertical</a:t>
            </a:r>
          </a:p>
          <a:p>
            <a:pPr eaLnBrk="1" hangingPunct="1">
              <a:buFontTx/>
              <a:buNone/>
            </a:pPr>
            <a:r>
              <a:rPr lang="en-US"/>
              <a:t>I-Webs horizontal</a:t>
            </a:r>
          </a:p>
          <a:p>
            <a:pPr eaLnBrk="1" hangingPunct="1">
              <a:buFontTx/>
              <a:buNone/>
            </a:pPr>
            <a:r>
              <a:rPr lang="en-US"/>
              <a:t>T-Webs horizontal</a:t>
            </a:r>
          </a:p>
          <a:p>
            <a:pPr eaLnBrk="1" hangingPunct="1">
              <a:buFontTx/>
              <a:buNone/>
            </a:pPr>
            <a:r>
              <a:rPr lang="en-US"/>
              <a:t>Inverted cones</a:t>
            </a:r>
          </a:p>
          <a:p>
            <a:pPr eaLnBrk="1" hangingPunct="1">
              <a:buFontTx/>
              <a:buNone/>
            </a:pPr>
            <a:r>
              <a:rPr lang="en-US"/>
              <a:t>Cylindrical tubes horizontal</a:t>
            </a:r>
          </a:p>
          <a:p>
            <a:pPr eaLnBrk="1" hangingPunct="1">
              <a:buFontTx/>
              <a:buNone/>
            </a:pPr>
            <a:r>
              <a:rPr lang="en-US"/>
              <a:t>Cylindrical tubes vertical</a:t>
            </a:r>
          </a:p>
        </p:txBody>
      </p:sp>
      <p:pic>
        <p:nvPicPr>
          <p:cNvPr id="6167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84931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8" name="Picture 30" descr="C:\Documents and Settings\Tim Marker\My Documents\KODAKPICTURES\Magnesium\Magnesium bar5.png"/>
          <p:cNvSpPr>
            <a:spLocks noChangeAspect="1" noChangeArrowheads="1"/>
          </p:cNvSpPr>
          <p:nvPr/>
        </p:nvSpPr>
        <p:spPr bwMode="auto">
          <a:xfrm>
            <a:off x="849313" y="869950"/>
            <a:ext cx="18129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Picture 30" descr="C:\Documents and Settings\Tim Marker\My Documents\KODAKPICTURES\Magnesium\Magnesium bar5.png"/>
          <p:cNvSpPr>
            <a:spLocks noChangeAspect="1" noChangeArrowheads="1"/>
          </p:cNvSpPr>
          <p:nvPr/>
        </p:nvSpPr>
        <p:spPr bwMode="auto">
          <a:xfrm>
            <a:off x="849313" y="865188"/>
            <a:ext cx="18129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70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849313"/>
            <a:ext cx="17907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568325"/>
            <a:ext cx="7270750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1049338" y="123825"/>
            <a:ext cx="704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Screed Device for Leveling Talc and Setting 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585788"/>
            <a:ext cx="72151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651000" y="123825"/>
            <a:ext cx="584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Impact of Curved Sample on Test Results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2690813" y="909638"/>
            <a:ext cx="3957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Not all samples perfectly straight!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647700"/>
            <a:ext cx="7167563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651000" y="123825"/>
            <a:ext cx="584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Impact of Curved Sample on Test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552450"/>
            <a:ext cx="723582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5694363" y="1339850"/>
            <a:ext cx="2495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Curved sample prior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to clamping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651000" y="123825"/>
            <a:ext cx="584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Impact of Curved Sample on Test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576263"/>
            <a:ext cx="72485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108325" y="123825"/>
            <a:ext cx="292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Pre-Loaded Sample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5573713" y="1339850"/>
            <a:ext cx="2424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What is influence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preloading sample?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55575"/>
            <a:ext cx="8016875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330200" y="123825"/>
            <a:ext cx="848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Impact of Pre-Loading Curved Samples vs. Straight Samples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30200" y="987425"/>
            <a:ext cx="295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Slight impact on melt time?</a:t>
            </a: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730250" y="1525588"/>
            <a:ext cx="5630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Average melt time for straight sample: 143.7 seconds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730250" y="2093913"/>
            <a:ext cx="5630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Average melt time for curved sample: 127.9 seconds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330200" y="3046413"/>
            <a:ext cx="376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No impact on time to begin burning</a:t>
            </a: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730250" y="3648075"/>
            <a:ext cx="6784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Average time to begin burning for straight sample: 163.8 seconds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730250" y="4191000"/>
            <a:ext cx="678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Average time to begin burning for curved sample: 164.2 seconds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762000" y="123825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What is the Impact of Ventilation in the Testing Area?</a:t>
            </a:r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41513"/>
            <a:ext cx="40338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http://i.istockimg.com/file_thumbview_approve/15102217/2/stock-illustration-15102217-old-man-wi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65213"/>
            <a:ext cx="402431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381250" y="123825"/>
            <a:ext cx="4381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Lab A Ventilation Configuration</a:t>
            </a:r>
          </a:p>
        </p:txBody>
      </p:sp>
      <p:graphicFrame>
        <p:nvGraphicFramePr>
          <p:cNvPr id="32771" name="Object 1"/>
          <p:cNvGraphicFramePr>
            <a:graphicFrameLocks noChangeAspect="1"/>
          </p:cNvGraphicFramePr>
          <p:nvPr/>
        </p:nvGraphicFramePr>
        <p:xfrm>
          <a:off x="1144588" y="593725"/>
          <a:ext cx="6862762" cy="543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A&amp;L Express Graphic" r:id="rId3" imgW="7167245" imgH="5672455" progId="ALEditor">
                  <p:embed/>
                </p:oleObj>
              </mc:Choice>
              <mc:Fallback>
                <p:oleObj name="A&amp;L Express Graphic" r:id="rId3" imgW="7167245" imgH="5672455" progId="ALEditor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593725"/>
                        <a:ext cx="6862762" cy="543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065213" y="546100"/>
          <a:ext cx="7129462" cy="549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A&amp;L Express Graphic" r:id="rId3" imgW="7644130" imgH="5896610" progId="ALEditor">
                  <p:embed/>
                </p:oleObj>
              </mc:Choice>
              <mc:Fallback>
                <p:oleObj name="A&amp;L Express Graphic" r:id="rId3" imgW="7644130" imgH="5896610" progId="ALEditor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546100"/>
                        <a:ext cx="7129462" cy="549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363788" y="123825"/>
            <a:ext cx="4416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Lab B Ventilation 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62138" y="476250"/>
            <a:ext cx="55816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4400"/>
              <a:t>Which Configuration?</a:t>
            </a:r>
          </a:p>
        </p:txBody>
      </p:sp>
      <p:sp>
        <p:nvSpPr>
          <p:cNvPr id="7171" name="Flowchart: Process 2"/>
          <p:cNvSpPr>
            <a:spLocks noChangeArrowheads="1"/>
          </p:cNvSpPr>
          <p:nvPr/>
        </p:nvSpPr>
        <p:spPr bwMode="auto">
          <a:xfrm>
            <a:off x="896938" y="2620963"/>
            <a:ext cx="3514725" cy="612775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72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622425"/>
            <a:ext cx="40767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 descr="magnesium cone 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622425"/>
            <a:ext cx="4075112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728663" y="4129088"/>
            <a:ext cx="3486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Hollow Cylinders (vertical):  </a:t>
            </a:r>
            <a:r>
              <a:rPr lang="en-US" sz="1600">
                <a:solidFill>
                  <a:srgbClr val="FF0000"/>
                </a:solidFill>
              </a:rPr>
              <a:t>59 Tests</a:t>
            </a:r>
          </a:p>
        </p:txBody>
      </p:sp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4786313" y="4129088"/>
            <a:ext cx="3898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Rectangular Bars (horizontal):  </a:t>
            </a:r>
            <a:r>
              <a:rPr lang="en-US" sz="1600">
                <a:solidFill>
                  <a:srgbClr val="FF0000"/>
                </a:solidFill>
              </a:rPr>
              <a:t>137 Tests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74613"/>
            <a:ext cx="8150225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2227263" y="123825"/>
            <a:ext cx="468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Lab B Ventilation Issue Resolved</a:t>
            </a:r>
          </a:p>
        </p:txBody>
      </p:sp>
      <p:graphicFrame>
        <p:nvGraphicFramePr>
          <p:cNvPr id="35843" name="Object 1"/>
          <p:cNvGraphicFramePr>
            <a:graphicFrameLocks noChangeAspect="1"/>
          </p:cNvGraphicFramePr>
          <p:nvPr/>
        </p:nvGraphicFramePr>
        <p:xfrm>
          <a:off x="835025" y="571500"/>
          <a:ext cx="7610475" cy="542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A&amp;L Express Graphic" r:id="rId3" imgW="8270875" imgH="5896610" progId="ALEditor">
                  <p:embed/>
                </p:oleObj>
              </mc:Choice>
              <mc:Fallback>
                <p:oleObj name="A&amp;L Express Graphic" r:id="rId3" imgW="8270875" imgH="5896610" progId="ALEditor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571500"/>
                        <a:ext cx="7610475" cy="542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0" descr="http://i.istockimg.com/file_thumbview_approve/15102217/2/stock-illustration-15102217-old-man-win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2405063"/>
            <a:ext cx="25161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88900"/>
            <a:ext cx="8105775" cy="588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588"/>
            <a:ext cx="8086725" cy="587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3479800" y="123825"/>
            <a:ext cx="2116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RRII Statistics</a:t>
            </a: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488950" y="904875"/>
            <a:ext cx="194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7 Labs, 140 tests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447800"/>
            <a:ext cx="66373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2205038" y="123825"/>
            <a:ext cx="4665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RRI Statistics (for comparison…)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488950" y="904875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3 Labs, 60 tests</a:t>
            </a:r>
          </a:p>
        </p:txBody>
      </p:sp>
      <p:pic>
        <p:nvPicPr>
          <p:cNvPr id="399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482725"/>
            <a:ext cx="6535738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2486025" y="123825"/>
            <a:ext cx="410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Comparison of RRI and RRII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488950" y="904875"/>
            <a:ext cx="7519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Additional labs = more data = greater ability to determine problem areas</a:t>
            </a:r>
          </a:p>
        </p:txBody>
      </p:sp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488950" y="1571625"/>
            <a:ext cx="476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% RSD of time for sample to burn decreased</a:t>
            </a:r>
          </a:p>
        </p:txBody>
      </p:sp>
      <p:sp>
        <p:nvSpPr>
          <p:cNvPr id="40965" name="TextBox 2"/>
          <p:cNvSpPr txBox="1">
            <a:spLocks noChangeArrowheads="1"/>
          </p:cNvSpPr>
          <p:nvPr/>
        </p:nvSpPr>
        <p:spPr bwMode="auto">
          <a:xfrm>
            <a:off x="488950" y="2274888"/>
            <a:ext cx="5775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% RSD of time for sample to self-extinguish decreased</a:t>
            </a:r>
          </a:p>
        </p:txBody>
      </p:sp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488950" y="2984500"/>
            <a:ext cx="346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% RSD of weight loss </a:t>
            </a:r>
            <a:r>
              <a:rPr lang="en-US" sz="1800" u="sng"/>
              <a:t>in</a:t>
            </a:r>
            <a:r>
              <a:rPr lang="en-US" sz="1800"/>
              <a:t>creased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071563"/>
            <a:ext cx="65786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2789238" y="646113"/>
            <a:ext cx="356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1. Weigh the sample prior to test</a:t>
            </a: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1820863" y="123825"/>
            <a:ext cx="543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Measuring Weight Loss of Bar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065213"/>
            <a:ext cx="65881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1831975" y="676275"/>
            <a:ext cx="548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2. After test, weigh the remaining bar sample pieces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1820863" y="123825"/>
            <a:ext cx="543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Measuring Weight Loss of Bar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820863" y="123825"/>
            <a:ext cx="543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Measuring Weight Loss of Bar Sample</a:t>
            </a:r>
          </a:p>
        </p:txBody>
      </p:sp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1439863" y="646113"/>
            <a:ext cx="626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3. Remove and weigh re-solidified material from catch pan</a:t>
            </a:r>
          </a:p>
        </p:txBody>
      </p:sp>
      <p:pic>
        <p:nvPicPr>
          <p:cNvPr id="440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016000"/>
            <a:ext cx="66135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6424613" y="3268663"/>
            <a:ext cx="255905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/>
              <a:t>*Use compressed 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/>
              <a:t>to blow off oxidation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/>
              <a:t>talc from retrieved residue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600075"/>
            <a:ext cx="502761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4051300" y="1639888"/>
            <a:ext cx="1562100" cy="215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196" name="Oval 8"/>
          <p:cNvSpPr>
            <a:spLocks noChangeArrowheads="1"/>
          </p:cNvSpPr>
          <p:nvPr/>
        </p:nvSpPr>
        <p:spPr bwMode="auto">
          <a:xfrm>
            <a:off x="5503863" y="3063875"/>
            <a:ext cx="1563687" cy="215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197" name="Oval 9"/>
          <p:cNvSpPr>
            <a:spLocks noChangeArrowheads="1"/>
          </p:cNvSpPr>
          <p:nvPr/>
        </p:nvSpPr>
        <p:spPr bwMode="auto">
          <a:xfrm>
            <a:off x="4051300" y="4403725"/>
            <a:ext cx="1562100" cy="21748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198" name="Oval 10"/>
          <p:cNvSpPr>
            <a:spLocks noChangeArrowheads="1"/>
          </p:cNvSpPr>
          <p:nvPr/>
        </p:nvSpPr>
        <p:spPr bwMode="auto">
          <a:xfrm>
            <a:off x="3941763" y="5784850"/>
            <a:ext cx="1562100" cy="215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600075"/>
            <a:ext cx="1557337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Box 5"/>
          <p:cNvSpPr txBox="1">
            <a:spLocks noChangeArrowheads="1"/>
          </p:cNvSpPr>
          <p:nvPr/>
        </p:nvSpPr>
        <p:spPr bwMode="auto">
          <a:xfrm rot="-5400000">
            <a:off x="2909888" y="3103563"/>
            <a:ext cx="71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Bars</a:t>
            </a:r>
          </a:p>
        </p:txBody>
      </p:sp>
      <p:sp>
        <p:nvSpPr>
          <p:cNvPr id="8201" name="TextBox 5"/>
          <p:cNvSpPr txBox="1">
            <a:spLocks noChangeArrowheads="1"/>
          </p:cNvSpPr>
          <p:nvPr/>
        </p:nvSpPr>
        <p:spPr bwMode="auto">
          <a:xfrm rot="-5400000">
            <a:off x="-151607" y="3078957"/>
            <a:ext cx="125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Cylinders</a:t>
            </a:r>
          </a:p>
        </p:txBody>
      </p:sp>
      <p:sp>
        <p:nvSpPr>
          <p:cNvPr id="8202" name="Oval 3"/>
          <p:cNvSpPr>
            <a:spLocks noChangeArrowheads="1"/>
          </p:cNvSpPr>
          <p:nvPr/>
        </p:nvSpPr>
        <p:spPr bwMode="auto">
          <a:xfrm>
            <a:off x="1030288" y="1720850"/>
            <a:ext cx="1458912" cy="193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203" name="Oval 3"/>
          <p:cNvSpPr>
            <a:spLocks noChangeArrowheads="1"/>
          </p:cNvSpPr>
          <p:nvPr/>
        </p:nvSpPr>
        <p:spPr bwMode="auto">
          <a:xfrm>
            <a:off x="1062038" y="3087688"/>
            <a:ext cx="1457325" cy="193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204" name="Oval 3"/>
          <p:cNvSpPr>
            <a:spLocks noChangeArrowheads="1"/>
          </p:cNvSpPr>
          <p:nvPr/>
        </p:nvSpPr>
        <p:spPr bwMode="auto">
          <a:xfrm>
            <a:off x="1041400" y="4433888"/>
            <a:ext cx="1457325" cy="193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205" name="Oval 3"/>
          <p:cNvSpPr>
            <a:spLocks noChangeArrowheads="1"/>
          </p:cNvSpPr>
          <p:nvPr/>
        </p:nvSpPr>
        <p:spPr bwMode="auto">
          <a:xfrm>
            <a:off x="1071563" y="5784850"/>
            <a:ext cx="1458912" cy="19208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8206" name="TextBox 4"/>
          <p:cNvSpPr txBox="1">
            <a:spLocks noChangeArrowheads="1"/>
          </p:cNvSpPr>
          <p:nvPr/>
        </p:nvSpPr>
        <p:spPr bwMode="auto">
          <a:xfrm>
            <a:off x="1985963" y="141288"/>
            <a:ext cx="569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Comparison of %RSD of Cylinder and Bar Tests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1820863" y="123825"/>
            <a:ext cx="543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/>
              <a:t>Measuring Weight Loss of Bar Sample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193675" y="2449513"/>
            <a:ext cx="169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Wt Loss % = 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1820863" y="2046288"/>
            <a:ext cx="638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Initial Wt of Sample – (Final Wt of Sample + Residue) 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971675" y="2646363"/>
            <a:ext cx="5911850" cy="3175"/>
          </a:xfrm>
          <a:prstGeom prst="line">
            <a:avLst/>
          </a:prstGeom>
          <a:ln w="12700">
            <a:solidFill>
              <a:schemeClr val="tx1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062" name="TextBox 9"/>
          <p:cNvSpPr txBox="1">
            <a:spLocks noChangeArrowheads="1"/>
          </p:cNvSpPr>
          <p:nvPr/>
        </p:nvSpPr>
        <p:spPr bwMode="auto">
          <a:xfrm>
            <a:off x="3624263" y="2805113"/>
            <a:ext cx="2462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Initial Wt of Sample </a:t>
            </a:r>
          </a:p>
        </p:txBody>
      </p:sp>
      <p:sp>
        <p:nvSpPr>
          <p:cNvPr id="45063" name="TextBox 11"/>
          <p:cNvSpPr txBox="1">
            <a:spLocks noChangeArrowheads="1"/>
          </p:cNvSpPr>
          <p:nvPr/>
        </p:nvSpPr>
        <p:spPr bwMode="auto">
          <a:xfrm>
            <a:off x="8043863" y="2446338"/>
            <a:ext cx="85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X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2092325" y="123825"/>
            <a:ext cx="495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Planned Activities and Next Steps?</a:t>
            </a:r>
          </a:p>
        </p:txBody>
      </p:sp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209550" y="2581275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Complete analysis of Round Robin II</a:t>
            </a:r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209550" y="3629025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Finalize draft test method</a:t>
            </a:r>
          </a:p>
        </p:txBody>
      </p:sp>
      <p:sp>
        <p:nvSpPr>
          <p:cNvPr id="46085" name="TextBox 1"/>
          <p:cNvSpPr txBox="1">
            <a:spLocks noChangeArrowheads="1"/>
          </p:cNvSpPr>
          <p:nvPr/>
        </p:nvSpPr>
        <p:spPr bwMode="auto">
          <a:xfrm>
            <a:off x="209550" y="3089275"/>
            <a:ext cx="481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Complete report on test method development</a:t>
            </a:r>
          </a:p>
        </p:txBody>
      </p:sp>
      <p:sp>
        <p:nvSpPr>
          <p:cNvPr id="46086" name="TextBox 1"/>
          <p:cNvSpPr txBox="1">
            <a:spLocks noChangeArrowheads="1"/>
          </p:cNvSpPr>
          <p:nvPr/>
        </p:nvSpPr>
        <p:spPr bwMode="auto">
          <a:xfrm>
            <a:off x="209550" y="4137025"/>
            <a:ext cx="419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Insert new test method into Handbook?</a:t>
            </a:r>
          </a:p>
        </p:txBody>
      </p:sp>
      <p:sp>
        <p:nvSpPr>
          <p:cNvPr id="46087" name="TextBox 1"/>
          <p:cNvSpPr txBox="1">
            <a:spLocks noChangeArrowheads="1"/>
          </p:cNvSpPr>
          <p:nvPr/>
        </p:nvSpPr>
        <p:spPr bwMode="auto">
          <a:xfrm>
            <a:off x="209550" y="1012825"/>
            <a:ext cx="616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Refine method of determining when sample begins to burn</a:t>
            </a:r>
          </a:p>
        </p:txBody>
      </p:sp>
      <p:sp>
        <p:nvSpPr>
          <p:cNvPr id="46088" name="TextBox 1"/>
          <p:cNvSpPr txBox="1">
            <a:spLocks noChangeArrowheads="1"/>
          </p:cNvSpPr>
          <p:nvPr/>
        </p:nvSpPr>
        <p:spPr bwMode="auto">
          <a:xfrm>
            <a:off x="209550" y="1512888"/>
            <a:ext cx="6416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Refine method of determining when sample self-extinguishes</a:t>
            </a:r>
          </a:p>
        </p:txBody>
      </p:sp>
      <p:sp>
        <p:nvSpPr>
          <p:cNvPr id="46089" name="TextBox 1"/>
          <p:cNvSpPr txBox="1">
            <a:spLocks noChangeArrowheads="1"/>
          </p:cNvSpPr>
          <p:nvPr/>
        </p:nvSpPr>
        <p:spPr bwMode="auto">
          <a:xfrm>
            <a:off x="209550" y="2041525"/>
            <a:ext cx="487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Refine method of measuring post-test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0"/>
            <a:ext cx="4818062" cy="60102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5607050" y="2779713"/>
            <a:ext cx="353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http://www.fire.tc.faa.gov/pdf/AR11-13.pdf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3089275" y="195263"/>
            <a:ext cx="2779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4000"/>
              <a:t>Questions?</a:t>
            </a: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815975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149225" y="123825"/>
            <a:ext cx="8845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/>
              <a:t>Determining Time Sample Begins to Burn &amp; Self Extinguishment</a:t>
            </a:r>
          </a:p>
        </p:txBody>
      </p:sp>
      <p:pic>
        <p:nvPicPr>
          <p:cNvPr id="2" name="WE-43 Test 3 041713 p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12" y="958788"/>
            <a:ext cx="8838213" cy="4971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985963" y="239713"/>
            <a:ext cx="5372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Vertical Cylinder vs. Horizontal Bar Summary </a:t>
            </a: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560388" y="4705350"/>
            <a:ext cx="548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Bar samples easier/less expensive to produce!</a:t>
            </a:r>
          </a:p>
        </p:txBody>
      </p: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1217613" y="1085850"/>
            <a:ext cx="690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Data indicates horizontal bar configuration more repeatable</a:t>
            </a: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811338"/>
            <a:ext cx="17684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811338"/>
            <a:ext cx="17684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981450"/>
            <a:ext cx="114617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864350" y="2468563"/>
          <a:ext cx="9874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A&amp;L Express Graphic" r:id="rId6" imgW="996950" imgH="836295" progId="ALEditor">
                  <p:embed/>
                </p:oleObj>
              </mc:Choice>
              <mc:Fallback>
                <p:oleObj name="A&amp;L Express Graphic" r:id="rId6" imgW="996950" imgH="836295" progId="ALEditor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4350" y="2468563"/>
                        <a:ext cx="987425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386013" y="1936750"/>
          <a:ext cx="2216150" cy="221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A&amp;L Express Graphic" r:id="rId8" imgW="1837055" imgH="1837055" progId="ALEditor">
                  <p:embed/>
                </p:oleObj>
              </mc:Choice>
              <mc:Fallback>
                <p:oleObj name="A&amp;L Express Graphic" r:id="rId8" imgW="1837055" imgH="1837055" progId="ALEditor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6013" y="1936750"/>
                        <a:ext cx="2216150" cy="221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2425700" y="111125"/>
            <a:ext cx="425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Updated Horizontal Bar Testing Rig</a:t>
            </a:r>
          </a:p>
        </p:txBody>
      </p:sp>
      <p:graphicFrame>
        <p:nvGraphicFramePr>
          <p:cNvPr id="10243" name="Object 1"/>
          <p:cNvGraphicFramePr>
            <a:graphicFrameLocks noChangeAspect="1"/>
          </p:cNvGraphicFramePr>
          <p:nvPr/>
        </p:nvGraphicFramePr>
        <p:xfrm>
          <a:off x="315913" y="657225"/>
          <a:ext cx="8442325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A&amp;L Express Graphic" r:id="rId3" imgW="8380730" imgH="5190490" progId="ALEditor">
                  <p:embed/>
                </p:oleObj>
              </mc:Choice>
              <mc:Fallback>
                <p:oleObj name="A&amp;L Express Graphic" r:id="rId3" imgW="8380730" imgH="5190490" progId="ALEditor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657225"/>
                        <a:ext cx="8442325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425700" y="111125"/>
            <a:ext cx="425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Updated Horizontal Bar Testing Rig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11175"/>
            <a:ext cx="7339012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425700" y="111125"/>
            <a:ext cx="425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Updated Horizontal Bar Testing Rig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255713"/>
            <a:ext cx="8443912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96925" y="146050"/>
            <a:ext cx="7550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Eliminate measurement of residue ignition &amp; extinguishment time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66750"/>
            <a:ext cx="2947988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666750"/>
            <a:ext cx="2947987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666750"/>
            <a:ext cx="29543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3257550"/>
            <a:ext cx="2947988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3257550"/>
            <a:ext cx="2947987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3254375"/>
            <a:ext cx="295433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2"/>
          <p:cNvSpPr txBox="1">
            <a:spLocks noChangeArrowheads="1"/>
          </p:cNvSpPr>
          <p:nvPr/>
        </p:nvSpPr>
        <p:spPr bwMode="auto">
          <a:xfrm>
            <a:off x="3432175" y="2882900"/>
            <a:ext cx="2105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/>
              <a:t>When is it “Out”?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25757</TotalTime>
  <Words>924</Words>
  <Application>Microsoft Office PowerPoint</Application>
  <PresentationFormat>On-screen Show (4:3)</PresentationFormat>
  <Paragraphs>143</Paragraphs>
  <Slides>44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Times New Roman</vt:lpstr>
      <vt:lpstr>Calibri</vt:lpstr>
      <vt:lpstr>1_Custom Design</vt:lpstr>
      <vt:lpstr>Custom Design</vt:lpstr>
      <vt:lpstr>A&amp;L Express Graphic</vt:lpstr>
      <vt:lpstr>International Aircraft Materials Fire Test Working Group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562</cp:revision>
  <dcterms:created xsi:type="dcterms:W3CDTF">2005-01-28T20:32:53Z</dcterms:created>
  <dcterms:modified xsi:type="dcterms:W3CDTF">2013-07-01T13:57:12Z</dcterms:modified>
</cp:coreProperties>
</file>