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897" r:id="rId2"/>
  </p:sldMasterIdLst>
  <p:notesMasterIdLst>
    <p:notesMasterId r:id="rId31"/>
  </p:notesMasterIdLst>
  <p:handoutMasterIdLst>
    <p:handoutMasterId r:id="rId32"/>
  </p:handoutMasterIdLst>
  <p:sldIdLst>
    <p:sldId id="1101" r:id="rId3"/>
    <p:sldId id="896" r:id="rId4"/>
    <p:sldId id="1102" r:id="rId5"/>
    <p:sldId id="1122" r:id="rId6"/>
    <p:sldId id="1126" r:id="rId7"/>
    <p:sldId id="1110" r:id="rId8"/>
    <p:sldId id="1105" r:id="rId9"/>
    <p:sldId id="1170" r:id="rId10"/>
    <p:sldId id="1178" r:id="rId11"/>
    <p:sldId id="1179" r:id="rId12"/>
    <p:sldId id="1171" r:id="rId13"/>
    <p:sldId id="1172" r:id="rId14"/>
    <p:sldId id="1147" r:id="rId15"/>
    <p:sldId id="1152" r:id="rId16"/>
    <p:sldId id="1153" r:id="rId17"/>
    <p:sldId id="1181" r:id="rId18"/>
    <p:sldId id="1141" r:id="rId19"/>
    <p:sldId id="1132" r:id="rId20"/>
    <p:sldId id="1159" r:id="rId21"/>
    <p:sldId id="1174" r:id="rId22"/>
    <p:sldId id="1207" r:id="rId23"/>
    <p:sldId id="1184" r:id="rId24"/>
    <p:sldId id="1204" r:id="rId25"/>
    <p:sldId id="1175" r:id="rId26"/>
    <p:sldId id="1142" r:id="rId27"/>
    <p:sldId id="1151" r:id="rId28"/>
    <p:sldId id="1144" r:id="rId29"/>
    <p:sldId id="805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lter, Timothy (FAA)" initials="" lastIdx="13" clrIdx="0"/>
  <p:cmAuthor id="1" name="Salter, Timothy (FAA)" initials="TAS" lastIdx="5" clrIdx="1"/>
  <p:cmAuthor id="2" name="Salter, Timothy (FAA)" initials="ST(" lastIdx="1" clrIdx="2">
    <p:extLst/>
  </p:cmAuthor>
  <p:cmAuthor id="3" name="Tim Salter" initials="TS" lastIdx="67" clrIdx="3">
    <p:extLst>
      <p:ext uri="{19B8F6BF-5375-455C-9EA6-DF929625EA0E}">
        <p15:presenceInfo xmlns:p15="http://schemas.microsoft.com/office/powerpoint/2012/main" userId="Tim Sal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0000"/>
    <a:srgbClr val="1D2F68"/>
    <a:srgbClr val="66FF33"/>
    <a:srgbClr val="00FF00"/>
    <a:srgbClr val="FFCC00"/>
    <a:srgbClr val="FFFF99"/>
    <a:srgbClr val="DDDDD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89209" autoAdjust="0"/>
  </p:normalViewPr>
  <p:slideViewPr>
    <p:cSldViewPr snapToGrid="0">
      <p:cViewPr varScale="1">
        <p:scale>
          <a:sx n="103" d="100"/>
          <a:sy n="103" d="100"/>
        </p:scale>
        <p:origin x="1524" y="96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2076" y="7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29" y="0"/>
            <a:ext cx="303837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29" y="8831580"/>
            <a:ext cx="303837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defTabSz="910865">
              <a:defRPr sz="1200">
                <a:latin typeface="Times New Roman" pitchFamily="18" charset="0"/>
              </a:defRPr>
            </a:lvl1pPr>
          </a:lstStyle>
          <a:p>
            <a:fld id="{044D5981-ACC3-4C76-A586-B7619EC758A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85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029" y="0"/>
            <a:ext cx="303837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252" y="4415790"/>
            <a:ext cx="5139898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029" y="8831580"/>
            <a:ext cx="303837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defTabSz="910865">
              <a:defRPr sz="1200">
                <a:latin typeface="Times New Roman" pitchFamily="18" charset="0"/>
              </a:defRPr>
            </a:lvl1pPr>
          </a:lstStyle>
          <a:p>
            <a:fld id="{CFE40627-7203-4596-8B65-B6C5C77B767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54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4F656E-F000-4D74-850D-0DDC0FFE0AD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353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78" descr="title_imagery_no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436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/>
                </a:solidFill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/>
                </a:solidFill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6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 cstate="email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dirty="0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dirty="0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B1535-D3F0-426B-925F-F28393C4AF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B0BE9-DDD4-479C-9AD1-18A2EF41FF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C971C-D887-4E1F-8FBD-7D3F64247C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95813" y="1508125"/>
            <a:ext cx="3949700" cy="211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95813" y="3779838"/>
            <a:ext cx="3949700" cy="2119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3A5EE-07B4-4F68-A7D5-3F5099C07E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306E9-E5A1-4CBB-9ECD-16C5DC0ED9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4" y="2513160"/>
            <a:ext cx="9102852" cy="4334256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4" y="333561"/>
            <a:ext cx="6941611" cy="119044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542164"/>
            <a:ext cx="6904622" cy="966089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1061000" y="2831075"/>
            <a:ext cx="5746201" cy="128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</a:t>
            </a:r>
            <a:r>
              <a:rPr lang="en-US" sz="1600" dirty="0" smtClean="0">
                <a:solidFill>
                  <a:srgbClr val="1D2F68"/>
                </a:solidFill>
              </a:rPr>
              <a:t>:  IAMFTFM </a:t>
            </a:r>
          </a:p>
          <a:p>
            <a:pPr>
              <a:buFontTx/>
              <a:buNone/>
            </a:pPr>
            <a:endParaRPr lang="en-US" sz="1600" dirty="0" smtClean="0">
              <a:solidFill>
                <a:srgbClr val="1D2F68"/>
              </a:solidFill>
            </a:endParaRP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By:  Timothy</a:t>
            </a:r>
            <a:r>
              <a:rPr lang="en-US" sz="1600" baseline="0" dirty="0" smtClean="0">
                <a:solidFill>
                  <a:srgbClr val="1D2F68"/>
                </a:solidFill>
              </a:rPr>
              <a:t> Salter</a:t>
            </a:r>
            <a:endParaRPr lang="en-US" sz="1600" dirty="0">
              <a:solidFill>
                <a:srgbClr val="1D2F68"/>
              </a:solidFill>
            </a:endParaRP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</a:t>
            </a:r>
            <a:r>
              <a:rPr lang="en-US" sz="1600" dirty="0" smtClean="0">
                <a:solidFill>
                  <a:srgbClr val="1D2F68"/>
                </a:solidFill>
              </a:rPr>
              <a:t>:  June 18-19, 2019, Cologne, Germany</a:t>
            </a:r>
            <a:endParaRPr lang="en-US" sz="1600" dirty="0">
              <a:solidFill>
                <a:srgbClr val="1D2F68"/>
              </a:solidFill>
            </a:endParaRP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9" y="5271262"/>
            <a:ext cx="3397250" cy="1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33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303120E-052A-4B97-AA6A-A861A0FE5CCC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6248400"/>
            <a:ext cx="1707316" cy="457200"/>
          </a:xfrm>
        </p:spPr>
        <p:txBody>
          <a:bodyPr/>
          <a:lstStyle>
            <a:lvl1pPr>
              <a:defRPr/>
            </a:lvl1pPr>
          </a:lstStyle>
          <a:p>
            <a:fld id="{26D6941B-A48A-427D-B7FD-0A5D2CB518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76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4" y="1508128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8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03120E-052A-4B97-AA6A-A861A0FE5CCC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6941B-A48A-427D-B7FD-0A5D2CB518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0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03120E-052A-4B97-AA6A-A861A0FE5CCC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6941B-A48A-427D-B7FD-0A5D2CB518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38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03120E-052A-4B97-AA6A-A861A0FE5CCC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6941B-A48A-427D-B7FD-0A5D2CB518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24B04-5355-462C-9566-2A7374FB44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25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03120E-052A-4B97-AA6A-A861A0FE5CCC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6941B-A48A-427D-B7FD-0A5D2CB518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50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4B708-4DF9-405B-B9FD-160221FF2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56D1D-BC84-4BD0-A404-D4CC19EA71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6563C-BED6-4FE4-B2B4-0EED52B9AE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879A-4EBD-4D52-9D58-C067A04ED4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D2A89-058A-4BE6-8D64-411A8B1B95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9A1E5-792C-4B5A-89A0-52BE65E33D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C4030-7702-4D24-9252-D5DEFA3EBE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BC24B04-5355-462C-9566-2A7374FB44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dirty="0"/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r">
              <a:defRPr/>
            </a:pPr>
            <a:endParaRPr lang="en-US" sz="1200" b="1" dirty="0" smtClean="0">
              <a:solidFill>
                <a:schemeClr val="bg1"/>
              </a:solidFill>
            </a:endParaRPr>
          </a:p>
          <a:p>
            <a:pPr algn="r">
              <a:defRPr/>
            </a:pP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56332" name="Picture 26" descr="NEW FAA LOGO"/>
            <p:cNvPicPr>
              <a:picLocks noChangeAspect="1" noChangeArrowheads="1"/>
            </p:cNvPicPr>
            <p:nvPr userDrawn="1"/>
          </p:nvPicPr>
          <p:blipFill>
            <a:blip r:embed="rId16" cstate="email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dirty="0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dirty="0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96" r:id="rId2"/>
    <p:sldLayoutId id="2147483856" r:id="rId3"/>
    <p:sldLayoutId id="2147483855" r:id="rId4"/>
    <p:sldLayoutId id="2147483854" r:id="rId5"/>
    <p:sldLayoutId id="2147483853" r:id="rId6"/>
    <p:sldLayoutId id="2147483852" r:id="rId7"/>
    <p:sldLayoutId id="2147483851" r:id="rId8"/>
    <p:sldLayoutId id="2147483850" r:id="rId9"/>
    <p:sldLayoutId id="2147483849" r:id="rId10"/>
    <p:sldLayoutId id="2147483848" r:id="rId11"/>
    <p:sldLayoutId id="2147483847" r:id="rId12"/>
    <p:sldLayoutId id="2147483846" r:id="rId13"/>
    <p:sldLayoutId id="214748384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8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3" y="1508128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C303120E-052A-4B97-AA6A-A861A0FE5CCC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6248400"/>
            <a:ext cx="15870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26D6941B-A48A-427D-B7FD-0A5D2CB5183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5" y="6205541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6384927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754" y="6116533"/>
            <a:ext cx="1587500" cy="74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6563" y="765175"/>
            <a:ext cx="4983162" cy="1395413"/>
          </a:xfrm>
        </p:spPr>
        <p:txBody>
          <a:bodyPr/>
          <a:lstStyle/>
          <a:p>
            <a:pPr algn="ctr" eaLnBrk="1" hangingPunct="1"/>
            <a:r>
              <a:rPr lang="en-US" sz="3200" b="0" dirty="0" smtClean="0"/>
              <a:t>International Aircraft Materials Fire Test Forum Meeting</a:t>
            </a:r>
            <a:endParaRPr lang="en-US" sz="3200" dirty="0" smtClean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304" y="2459038"/>
            <a:ext cx="5479359" cy="20383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Cargo Liner &amp; Seat Cushion Air Shrouds,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Insulation Burnthrough Update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754188" y="4497388"/>
            <a:ext cx="312953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International Aircraft Materials Fire Test Forum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869950" y="5240338"/>
            <a:ext cx="3465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Tim Salter, FAA Technical Center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1019174" y="5605463"/>
            <a:ext cx="45354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June 8-11, 2020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69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Cargo Air Shroud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New shroud design concepts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Aluminum: strength considerations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Steel: Strong but heavy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Steel </a:t>
            </a:r>
            <a:r>
              <a:rPr lang="en-US" dirty="0">
                <a:solidFill>
                  <a:schemeClr val="accent6"/>
                </a:solidFill>
              </a:rPr>
              <a:t>f</a:t>
            </a:r>
            <a:r>
              <a:rPr lang="en-US" dirty="0" smtClean="0">
                <a:solidFill>
                  <a:schemeClr val="accent6"/>
                </a:solidFill>
              </a:rPr>
              <a:t>rame screen hybrid concept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B708-4DF9-405B-B9FD-160221FF261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5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Cargo Air Shroud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Plans for shroud work once returned to lab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Testing in FAA TC lab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Development of new design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New shipment of test materials available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B708-4DF9-405B-B9FD-160221FF261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Cargo Air Shroud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Phase 2 round robin interlab study planned 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Seeking more interlab study participants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No modifications needed for test rig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Modifications can be made to shroud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B708-4DF9-405B-B9FD-160221FF261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2743200"/>
            <a:ext cx="8472488" cy="609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Sonic Burner </a:t>
            </a:r>
            <a:r>
              <a:rPr lang="en-US" dirty="0" smtClean="0">
                <a:solidFill>
                  <a:schemeClr val="accent6"/>
                </a:solidFill>
              </a:rPr>
              <a:t>Seat Cushion </a:t>
            </a:r>
            <a:r>
              <a:rPr lang="en-US" dirty="0">
                <a:solidFill>
                  <a:schemeClr val="accent6"/>
                </a:solidFill>
              </a:rPr>
              <a:t>Test: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Air </a:t>
            </a:r>
            <a:r>
              <a:rPr lang="en-US" dirty="0" smtClean="0">
                <a:solidFill>
                  <a:schemeClr val="accent6"/>
                </a:solidFill>
              </a:rPr>
              <a:t>Shroud Update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Seat Air Shroud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05" y="1500209"/>
            <a:ext cx="2893186" cy="3857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triped Right Arrow 8"/>
          <p:cNvSpPr/>
          <p:nvPr/>
        </p:nvSpPr>
        <p:spPr bwMode="auto">
          <a:xfrm>
            <a:off x="4440593" y="2740631"/>
            <a:ext cx="1469204" cy="1376738"/>
          </a:xfrm>
          <a:prstGeom prst="striped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2" y="2233369"/>
            <a:ext cx="3948113" cy="2961084"/>
          </a:xfrm>
          <a:ln w="28575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21972" y="1224396"/>
            <a:ext cx="54811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Next step for shroud </a:t>
            </a:r>
            <a:r>
              <a:rPr lang="en-US" sz="2400" dirty="0" smtClean="0">
                <a:solidFill>
                  <a:schemeClr val="accent6"/>
                </a:solidFill>
              </a:rPr>
              <a:t>development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-  Adapt </a:t>
            </a:r>
            <a:r>
              <a:rPr lang="en-US" sz="1800" dirty="0">
                <a:solidFill>
                  <a:schemeClr val="accent6"/>
                </a:solidFill>
              </a:rPr>
              <a:t>shroud concept to seat test method</a:t>
            </a:r>
          </a:p>
        </p:txBody>
      </p:sp>
    </p:spTree>
    <p:extLst>
      <p:ext uri="{BB962C8B-B14F-4D97-AF65-F5344CB8AC3E}">
        <p14:creationId xmlns:p14="http://schemas.microsoft.com/office/powerpoint/2010/main" val="176245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Seat Air Shroud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6527" y="1233487"/>
            <a:ext cx="8050213" cy="4391025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>
              <a:solidFill>
                <a:schemeClr val="accent6"/>
              </a:solidFill>
            </a:endParaRPr>
          </a:p>
          <a:p>
            <a:r>
              <a:rPr lang="en-US" sz="2400" dirty="0" smtClean="0">
                <a:solidFill>
                  <a:schemeClr val="accent6"/>
                </a:solidFill>
              </a:rPr>
              <a:t>Same purpose as cargo shroud</a:t>
            </a:r>
            <a:endParaRPr lang="en-US" sz="2400" dirty="0">
              <a:solidFill>
                <a:schemeClr val="accent6"/>
              </a:solidFill>
            </a:endParaRPr>
          </a:p>
          <a:p>
            <a:pPr lvl="1"/>
            <a:r>
              <a:rPr lang="en-US" sz="2000" dirty="0" smtClean="0">
                <a:solidFill>
                  <a:schemeClr val="accent6"/>
                </a:solidFill>
              </a:rPr>
              <a:t>Reduced influence of air currents</a:t>
            </a:r>
            <a:endParaRPr lang="en-US" sz="2000" dirty="0">
              <a:solidFill>
                <a:schemeClr val="accent6"/>
              </a:solidFill>
            </a:endParaRPr>
          </a:p>
          <a:p>
            <a:endParaRPr lang="en-US" sz="2400" dirty="0" smtClean="0">
              <a:solidFill>
                <a:schemeClr val="accent6"/>
              </a:solidFill>
            </a:endParaRPr>
          </a:p>
          <a:p>
            <a:r>
              <a:rPr lang="en-US" sz="2400" dirty="0" smtClean="0">
                <a:solidFill>
                  <a:schemeClr val="accent6"/>
                </a:solidFill>
              </a:rPr>
              <a:t>Modified cargo shroud design</a:t>
            </a:r>
            <a:endParaRPr lang="en-US" sz="2400" dirty="0">
              <a:solidFill>
                <a:schemeClr val="accent6"/>
              </a:solidFill>
            </a:endParaRPr>
          </a:p>
          <a:p>
            <a:pPr lvl="1"/>
            <a:r>
              <a:rPr lang="en-US" sz="2000" dirty="0" smtClean="0">
                <a:solidFill>
                  <a:schemeClr val="accent6"/>
                </a:solidFill>
              </a:rPr>
              <a:t>Shroud </a:t>
            </a:r>
            <a:r>
              <a:rPr lang="en-US" sz="2000" dirty="0">
                <a:solidFill>
                  <a:schemeClr val="accent6"/>
                </a:solidFill>
              </a:rPr>
              <a:t>on three </a:t>
            </a:r>
            <a:r>
              <a:rPr lang="en-US" sz="2000" dirty="0" smtClean="0">
                <a:solidFill>
                  <a:schemeClr val="accent6"/>
                </a:solidFill>
              </a:rPr>
              <a:t>sides</a:t>
            </a:r>
          </a:p>
          <a:p>
            <a:pPr lvl="1"/>
            <a:r>
              <a:rPr lang="en-US" sz="2000" dirty="0" smtClean="0">
                <a:solidFill>
                  <a:schemeClr val="accent6"/>
                </a:solidFill>
              </a:rPr>
              <a:t>Open on flame side</a:t>
            </a:r>
          </a:p>
          <a:p>
            <a:pPr lvl="1"/>
            <a:r>
              <a:rPr lang="en-US" sz="2000" dirty="0" smtClean="0">
                <a:solidFill>
                  <a:schemeClr val="accent6"/>
                </a:solidFill>
              </a:rPr>
              <a:t>Does not interfere with sample mounting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No frame </a:t>
            </a:r>
            <a:r>
              <a:rPr lang="en-US" sz="2000" dirty="0" smtClean="0">
                <a:solidFill>
                  <a:schemeClr val="accent6"/>
                </a:solidFill>
              </a:rPr>
              <a:t>modifications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Proven FAA TC </a:t>
            </a:r>
            <a:r>
              <a:rPr lang="en-US" sz="2000" dirty="0" smtClean="0">
                <a:solidFill>
                  <a:schemeClr val="accent6"/>
                </a:solidFill>
              </a:rPr>
              <a:t>results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05" y="1500209"/>
            <a:ext cx="2893186" cy="3857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2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Seat Air Shroud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Interlab Study</a:t>
            </a:r>
          </a:p>
          <a:p>
            <a:pPr lvl="1"/>
            <a:endParaRPr lang="en-US" dirty="0" smtClean="0">
              <a:solidFill>
                <a:schemeClr val="accent6"/>
              </a:solidFill>
            </a:endParaRP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3 sample foam types with 3 of each foam type provided to each participating lab</a:t>
            </a:r>
          </a:p>
          <a:p>
            <a:pPr lvl="1"/>
            <a:endParaRPr lang="en-US" dirty="0" smtClean="0">
              <a:solidFill>
                <a:schemeClr val="accent6"/>
              </a:solidFill>
            </a:endParaRP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Same dress covers for all samples</a:t>
            </a:r>
          </a:p>
          <a:p>
            <a:pPr lvl="1"/>
            <a:endParaRPr lang="en-US" dirty="0" smtClean="0">
              <a:solidFill>
                <a:schemeClr val="accent6"/>
              </a:solidFill>
            </a:endParaRP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Shroud provided with assembly and sample fire test instructions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6563C-BED6-4FE4-B2B4-0EED52B9AE0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2743200"/>
            <a:ext cx="8472488" cy="609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Insulation Burnthrough Update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Insulation Burnthrough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The heat flux measurement was slightly higher than measured previously in Phase 1 using the same blanket sample materials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This would indicate the burner flame is more severe for Phase 3 compared to Phase 1 and Phase 2 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0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Insulation Burnthrough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12867" y="1813685"/>
            <a:ext cx="7020139" cy="329326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Working to update igniter-configured burner to igniterless configuration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Retain equivalent test results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With improved repeatability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And interlab correlation</a:t>
            </a:r>
          </a:p>
        </p:txBody>
      </p:sp>
      <p:pic>
        <p:nvPicPr>
          <p:cNvPr id="5" name="Picture 6" descr="burner 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62" y="3592286"/>
            <a:ext cx="2851451" cy="21385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4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2743200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Sonic Burner Cargo Liner Test:</a:t>
            </a:r>
            <a:br>
              <a:rPr lang="en-US" dirty="0" smtClean="0"/>
            </a:br>
            <a:r>
              <a:rPr lang="en-US" dirty="0" smtClean="0"/>
              <a:t>Air Shroud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Insulation Burnthrough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08125"/>
            <a:ext cx="8200831" cy="4391025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Test </a:t>
            </a:r>
            <a:r>
              <a:rPr lang="en-US" dirty="0" smtClean="0">
                <a:solidFill>
                  <a:schemeClr val="accent6"/>
                </a:solidFill>
              </a:rPr>
              <a:t>Phase 1 (stator with igniters) configuration with new insulation material to establish baseline data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Compare test results to Phase 3 (igniterless stator) burner configuration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Adjust burner settings to achieve equivalent results to Phase 1 burner configuration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B708-4DF9-405B-B9FD-160221FF261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Insulation Burnthrough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4720512" cy="4391025"/>
          </a:xfrm>
        </p:spPr>
        <p:txBody>
          <a:bodyPr/>
          <a:lstStyle/>
          <a:p>
            <a:r>
              <a:rPr lang="en-US" sz="2000" dirty="0">
                <a:solidFill>
                  <a:schemeClr val="accent6"/>
                </a:solidFill>
              </a:rPr>
              <a:t>Test Phase 1 (stator with igniters) configuration with new insulation material to establish baseline data</a:t>
            </a:r>
          </a:p>
          <a:p>
            <a:endParaRPr lang="en-US" sz="2000" dirty="0">
              <a:solidFill>
                <a:schemeClr val="accent6"/>
              </a:solidFill>
            </a:endParaRPr>
          </a:p>
          <a:p>
            <a:r>
              <a:rPr lang="en-US" sz="2000" dirty="0">
                <a:solidFill>
                  <a:schemeClr val="accent6"/>
                </a:solidFill>
              </a:rPr>
              <a:t>Compare test results to Phase 3 (igniterless stator) burner configuration</a:t>
            </a:r>
          </a:p>
          <a:p>
            <a:endParaRPr lang="en-US" sz="2000" dirty="0">
              <a:solidFill>
                <a:schemeClr val="accent6"/>
              </a:solidFill>
            </a:endParaRPr>
          </a:p>
          <a:p>
            <a:r>
              <a:rPr lang="en-US" sz="2000" dirty="0">
                <a:solidFill>
                  <a:schemeClr val="accent6"/>
                </a:solidFill>
              </a:rPr>
              <a:t>Adjust burner settings to achieve equivalent results to Phase 1 burner configuration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B708-4DF9-405B-B9FD-160221FF261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8" descr="burner 0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82" y="2071396"/>
            <a:ext cx="3144131" cy="23605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1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Insulation Burnthrough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Interlab </a:t>
            </a:r>
            <a:r>
              <a:rPr lang="en-US" dirty="0">
                <a:solidFill>
                  <a:schemeClr val="accent6"/>
                </a:solidFill>
              </a:rPr>
              <a:t>study with another lab to confirm test data and </a:t>
            </a:r>
            <a:r>
              <a:rPr lang="en-US" dirty="0" smtClean="0">
                <a:solidFill>
                  <a:schemeClr val="accent6"/>
                </a:solidFill>
              </a:rPr>
              <a:t>updated burner settings using new blanket materials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Purpose is to update Sonic burner settings in chapter 24 of the FTH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Phase 4 interlab study </a:t>
            </a:r>
            <a:r>
              <a:rPr lang="en-US" dirty="0" smtClean="0">
                <a:solidFill>
                  <a:schemeClr val="accent6"/>
                </a:solidFill>
              </a:rPr>
              <a:t>possible</a:t>
            </a:r>
            <a:endParaRPr lang="en-US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8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2743200"/>
            <a:ext cx="8472488" cy="609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Powerplant Test Update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Powerplant Test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Propane </a:t>
            </a:r>
            <a:r>
              <a:rPr lang="en-US" dirty="0">
                <a:solidFill>
                  <a:schemeClr val="accent6"/>
                </a:solidFill>
              </a:rPr>
              <a:t>burner </a:t>
            </a:r>
            <a:r>
              <a:rPr lang="en-US" dirty="0" smtClean="0">
                <a:solidFill>
                  <a:schemeClr val="accent6"/>
                </a:solidFill>
              </a:rPr>
              <a:t>has been removed </a:t>
            </a:r>
            <a:r>
              <a:rPr lang="en-US" dirty="0">
                <a:solidFill>
                  <a:schemeClr val="accent6"/>
                </a:solidFill>
              </a:rPr>
              <a:t>from </a:t>
            </a:r>
            <a:r>
              <a:rPr lang="en-US" dirty="0" smtClean="0">
                <a:solidFill>
                  <a:schemeClr val="accent6"/>
                </a:solidFill>
              </a:rPr>
              <a:t>the powerplant AC documentation</a:t>
            </a:r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No formal task </a:t>
            </a:r>
            <a:r>
              <a:rPr lang="en-US" dirty="0">
                <a:solidFill>
                  <a:schemeClr val="accent6"/>
                </a:solidFill>
              </a:rPr>
              <a:t>group </a:t>
            </a:r>
            <a:r>
              <a:rPr lang="en-US" dirty="0" smtClean="0">
                <a:solidFill>
                  <a:schemeClr val="accent6"/>
                </a:solidFill>
              </a:rPr>
              <a:t>for </a:t>
            </a:r>
            <a:r>
              <a:rPr lang="en-US" dirty="0">
                <a:solidFill>
                  <a:schemeClr val="accent6"/>
                </a:solidFill>
              </a:rPr>
              <a:t>powerplant </a:t>
            </a:r>
            <a:r>
              <a:rPr lang="en-US" dirty="0" smtClean="0">
                <a:solidFill>
                  <a:schemeClr val="accent6"/>
                </a:solidFill>
              </a:rPr>
              <a:t>testing this meeting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Questions in burner task groups if needed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2743200"/>
            <a:ext cx="8472488" cy="609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Insulation Burnthrough Instructional Video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Insulation Burnthrough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4100513" cy="4391025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Final draft 99%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Posted to Fire Safety website ASAP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Updates for task group members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6563C-BED6-4FE4-B2B4-0EED52B9AE0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115" y="2351314"/>
            <a:ext cx="3779398" cy="2832271"/>
          </a:xfrm>
        </p:spPr>
      </p:pic>
    </p:spTree>
    <p:extLst>
      <p:ext uri="{BB962C8B-B14F-4D97-AF65-F5344CB8AC3E}">
        <p14:creationId xmlns:p14="http://schemas.microsoft.com/office/powerpoint/2010/main" val="116355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Sonic Burner Instructional Video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25" y="1123902"/>
            <a:ext cx="8040665" cy="4372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167" y="3284376"/>
            <a:ext cx="7660432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https://www.fire.tc.faa.gov/Handbook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1567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"/>
          <p:cNvSpPr txBox="1">
            <a:spLocks noChangeArrowheads="1"/>
          </p:cNvSpPr>
          <p:nvPr/>
        </p:nvSpPr>
        <p:spPr bwMode="auto">
          <a:xfrm>
            <a:off x="192052" y="1397000"/>
            <a:ext cx="861543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i="1" u="sng" dirty="0">
                <a:solidFill>
                  <a:srgbClr val="1D2F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Questions</a:t>
            </a:r>
            <a:r>
              <a:rPr lang="en-US" sz="6000" b="1" i="1" u="sng" dirty="0" smtClean="0">
                <a:solidFill>
                  <a:srgbClr val="1D2F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</a:t>
            </a:r>
            <a:endParaRPr lang="en-US" sz="6000" b="1" i="1" u="sng" dirty="0">
              <a:solidFill>
                <a:srgbClr val="1D2F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spcBef>
                <a:spcPct val="50000"/>
              </a:spcBef>
            </a:pPr>
            <a:r>
              <a:rPr lang="en-US" sz="6000" b="1" dirty="0" smtClean="0">
                <a:solidFill>
                  <a:srgbClr val="1D2F68"/>
                </a:solidFill>
                <a:latin typeface="+mj-lt"/>
              </a:rPr>
              <a:t>timothy.salter@faa.gov</a:t>
            </a:r>
          </a:p>
          <a:p>
            <a:pPr algn="ctr">
              <a:spcBef>
                <a:spcPct val="50000"/>
              </a:spcBef>
            </a:pPr>
            <a:r>
              <a:rPr lang="en-US" sz="6000" b="1" dirty="0" smtClean="0">
                <a:solidFill>
                  <a:srgbClr val="1D2F68"/>
                </a:solidFill>
                <a:latin typeface="+mj-lt"/>
              </a:rPr>
              <a:t>(1)-609-485-6952</a:t>
            </a:r>
            <a:endParaRPr lang="en-US" sz="6000" b="1" dirty="0">
              <a:solidFill>
                <a:srgbClr val="1D2F6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323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Cargo Air Shroud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Phase 1 completed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Shroud concept tested </a:t>
            </a:r>
            <a:r>
              <a:rPr lang="en-US" smtClean="0">
                <a:solidFill>
                  <a:schemeClr val="accent6"/>
                </a:solidFill>
              </a:rPr>
              <a:t>and proven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Successful </a:t>
            </a:r>
            <a:r>
              <a:rPr lang="en-US" dirty="0">
                <a:solidFill>
                  <a:schemeClr val="accent6"/>
                </a:solidFill>
              </a:rPr>
              <a:t>interlab </a:t>
            </a:r>
            <a:r>
              <a:rPr lang="en-US" dirty="0" smtClean="0">
                <a:solidFill>
                  <a:schemeClr val="accent6"/>
                </a:solidFill>
              </a:rPr>
              <a:t>study with lots of beneficial data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30" y="757084"/>
            <a:ext cx="3255433" cy="244157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30" y="3299376"/>
            <a:ext cx="3256884" cy="244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1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Cargo Air Shroud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accent6"/>
                </a:solidFill>
              </a:rPr>
              <a:t>7 out of 9 labs experienced a slight increase in average temperatures with the shroud </a:t>
            </a:r>
            <a:r>
              <a:rPr lang="en-US" sz="2000" dirty="0" smtClean="0">
                <a:solidFill>
                  <a:schemeClr val="accent6"/>
                </a:solidFill>
              </a:rPr>
              <a:t>(~20 F or less)</a:t>
            </a:r>
          </a:p>
          <a:p>
            <a:endParaRPr lang="en-US" sz="2400" dirty="0" smtClean="0">
              <a:solidFill>
                <a:schemeClr val="accent6"/>
              </a:solidFill>
            </a:endParaRPr>
          </a:p>
          <a:p>
            <a:r>
              <a:rPr lang="en-US" sz="2400" dirty="0" smtClean="0">
                <a:solidFill>
                  <a:schemeClr val="accent6"/>
                </a:solidFill>
              </a:rPr>
              <a:t>2 out of 9 labs experienced lower average temperatures with the shroud</a:t>
            </a:r>
          </a:p>
          <a:p>
            <a:endParaRPr lang="en-US" sz="2400" dirty="0" smtClean="0">
              <a:solidFill>
                <a:schemeClr val="accent6"/>
              </a:solidFill>
            </a:endParaRPr>
          </a:p>
          <a:p>
            <a:r>
              <a:rPr lang="en-US" sz="2400" dirty="0" smtClean="0">
                <a:solidFill>
                  <a:schemeClr val="accent6"/>
                </a:solidFill>
              </a:rPr>
              <a:t>7 out of 9 labs showed that the shroud improved test result repeatability and consistency</a:t>
            </a:r>
          </a:p>
          <a:p>
            <a:endParaRPr lang="en-US" sz="2400" dirty="0" smtClean="0">
              <a:solidFill>
                <a:schemeClr val="accent6"/>
              </a:solidFill>
            </a:endParaRPr>
          </a:p>
          <a:p>
            <a:r>
              <a:rPr lang="en-US" sz="2400" dirty="0" smtClean="0">
                <a:solidFill>
                  <a:schemeClr val="accent6"/>
                </a:solidFill>
              </a:rPr>
              <a:t>None of the labs </a:t>
            </a:r>
            <a:r>
              <a:rPr lang="en-US" sz="2400" dirty="0">
                <a:solidFill>
                  <a:schemeClr val="accent6"/>
                </a:solidFill>
              </a:rPr>
              <a:t>experienced a sample failure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2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rgo shroud comparis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880" r="23960"/>
          <a:stretch/>
        </p:blipFill>
        <p:spPr>
          <a:xfrm>
            <a:off x="747936" y="177480"/>
            <a:ext cx="7648129" cy="6503041"/>
          </a:xfrm>
        </p:spPr>
      </p:pic>
    </p:spTree>
    <p:extLst>
      <p:ext uri="{BB962C8B-B14F-4D97-AF65-F5344CB8AC3E}">
        <p14:creationId xmlns:p14="http://schemas.microsoft.com/office/powerpoint/2010/main" val="18554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Cargo Air Shroud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accent6"/>
                </a:solidFill>
              </a:rPr>
              <a:t>Shroud works as intended</a:t>
            </a:r>
          </a:p>
          <a:p>
            <a:endParaRPr lang="en-US" sz="2400" dirty="0" smtClean="0">
              <a:solidFill>
                <a:schemeClr val="accent6"/>
              </a:solidFill>
            </a:endParaRPr>
          </a:p>
          <a:p>
            <a:r>
              <a:rPr lang="en-US" sz="2400" dirty="0" smtClean="0">
                <a:solidFill>
                  <a:schemeClr val="accent6"/>
                </a:solidFill>
              </a:rPr>
              <a:t>Improves test result repeatability</a:t>
            </a:r>
          </a:p>
          <a:p>
            <a:endParaRPr lang="en-US" sz="2400" dirty="0" smtClean="0">
              <a:solidFill>
                <a:schemeClr val="accent6"/>
              </a:solidFill>
            </a:endParaRPr>
          </a:p>
          <a:p>
            <a:r>
              <a:rPr lang="en-US" sz="2400" dirty="0" smtClean="0">
                <a:solidFill>
                  <a:schemeClr val="accent6"/>
                </a:solidFill>
              </a:rPr>
              <a:t>Does not significantly increase test temperatures or likelihood of flame penetration for samples tested</a:t>
            </a:r>
          </a:p>
          <a:p>
            <a:endParaRPr lang="en-US" sz="2400" dirty="0" smtClean="0">
              <a:solidFill>
                <a:schemeClr val="accent6"/>
              </a:solidFill>
            </a:endParaRPr>
          </a:p>
          <a:p>
            <a:r>
              <a:rPr lang="en-US" sz="2400" dirty="0" smtClean="0">
                <a:solidFill>
                  <a:schemeClr val="accent6"/>
                </a:solidFill>
              </a:rPr>
              <a:t>However, fitment issues need to be addressed…</a:t>
            </a:r>
          </a:p>
        </p:txBody>
      </p:sp>
    </p:spTree>
    <p:extLst>
      <p:ext uri="{BB962C8B-B14F-4D97-AF65-F5344CB8AC3E}">
        <p14:creationId xmlns:p14="http://schemas.microsoft.com/office/powerpoint/2010/main" val="3462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Cargo Air Shroud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8256" y="1094809"/>
            <a:ext cx="3483237" cy="4644319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506686" y="3329488"/>
            <a:ext cx="4337471" cy="2676219"/>
            <a:chOff x="4384464" y="3380080"/>
            <a:chExt cx="4337471" cy="2676219"/>
          </a:xfrm>
        </p:grpSpPr>
        <p:pic>
          <p:nvPicPr>
            <p:cNvPr id="8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464" y="3380080"/>
              <a:ext cx="4337471" cy="267621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7333087" y="4492690"/>
              <a:ext cx="999490" cy="962660"/>
            </a:xfrm>
            <a:prstGeom prst="ellips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703889" y="4466584"/>
              <a:ext cx="999490" cy="962660"/>
            </a:xfrm>
            <a:prstGeom prst="ellips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032185" y="444606"/>
            <a:ext cx="3558927" cy="2669197"/>
            <a:chOff x="4443413" y="1448908"/>
            <a:chExt cx="2205537" cy="1654154"/>
          </a:xfrm>
        </p:grpSpPr>
        <p:pic>
          <p:nvPicPr>
            <p:cNvPr id="9" name="Grafik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413" y="1448908"/>
              <a:ext cx="2205537" cy="165415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4664869" y="1637169"/>
              <a:ext cx="999490" cy="962660"/>
            </a:xfrm>
            <a:prstGeom prst="ellips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3" name="Oval 12"/>
          <p:cNvSpPr/>
          <p:nvPr/>
        </p:nvSpPr>
        <p:spPr>
          <a:xfrm>
            <a:off x="1123164" y="3225450"/>
            <a:ext cx="999490" cy="962660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279874" y="3706780"/>
            <a:ext cx="999490" cy="962660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0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Cargo Shroud Phase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Phase 2 of cargo shroud study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Update shroud design to be more accommodating for labs that need to make modifications for fitment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Make more robust to reduce chance of heat damage or warpage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B708-4DF9-405B-B9FD-160221FF261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99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Cargo Air Shroud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Basic design/location </a:t>
            </a:r>
            <a:r>
              <a:rPr lang="en-US" dirty="0" smtClean="0">
                <a:solidFill>
                  <a:schemeClr val="accent6"/>
                </a:solidFill>
              </a:rPr>
              <a:t>parameters will be defined (X, Y, Z locations)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Modifications can be made… shroud must be capable of performing its intended purpose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Some </a:t>
            </a:r>
            <a:r>
              <a:rPr lang="en-US" dirty="0">
                <a:solidFill>
                  <a:schemeClr val="accent6"/>
                </a:solidFill>
              </a:rPr>
              <a:t>room for fitment </a:t>
            </a:r>
            <a:r>
              <a:rPr lang="en-US" dirty="0" smtClean="0">
                <a:solidFill>
                  <a:schemeClr val="accent6"/>
                </a:solidFill>
              </a:rPr>
              <a:t>adjustments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eme2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rtlCol="0">
        <a:spAutoFit/>
      </a:bodyPr>
      <a:lstStyle>
        <a:defPPr>
          <a:buFontTx/>
          <a:buNone/>
          <a:defRPr sz="1200" b="1" dirty="0" smtClean="0"/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125114</TotalTime>
  <Words>667</Words>
  <Application>Microsoft Office PowerPoint</Application>
  <PresentationFormat>On-screen Show (4:3)</PresentationFormat>
  <Paragraphs>149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Helvetica Neue Medium</vt:lpstr>
      <vt:lpstr>Times New Roman</vt:lpstr>
      <vt:lpstr>1_Custom Design</vt:lpstr>
      <vt:lpstr>1_Theme2</vt:lpstr>
      <vt:lpstr>International Aircraft Materials Fire Test Forum Meeting</vt:lpstr>
      <vt:lpstr>Sonic Burner Cargo Liner Test: Air Shroud Update</vt:lpstr>
      <vt:lpstr>Cargo Air Shroud</vt:lpstr>
      <vt:lpstr>Cargo Air Shroud</vt:lpstr>
      <vt:lpstr>PowerPoint Presentation</vt:lpstr>
      <vt:lpstr>Cargo Air Shroud</vt:lpstr>
      <vt:lpstr>Cargo Air Shroud</vt:lpstr>
      <vt:lpstr>Cargo Shroud Phase 2</vt:lpstr>
      <vt:lpstr>Cargo Air Shroud</vt:lpstr>
      <vt:lpstr>Cargo Air Shroud</vt:lpstr>
      <vt:lpstr>Cargo Air Shroud</vt:lpstr>
      <vt:lpstr>Cargo Air Shroud</vt:lpstr>
      <vt:lpstr>Sonic Burner Seat Cushion Test: Air Shroud Update</vt:lpstr>
      <vt:lpstr>Seat Air Shroud</vt:lpstr>
      <vt:lpstr>Seat Air Shroud</vt:lpstr>
      <vt:lpstr>Seat Air Shroud</vt:lpstr>
      <vt:lpstr>Insulation Burnthrough Update</vt:lpstr>
      <vt:lpstr>Insulation Burnthrough</vt:lpstr>
      <vt:lpstr>Insulation Burnthrough</vt:lpstr>
      <vt:lpstr>Insulation Burnthrough</vt:lpstr>
      <vt:lpstr>Insulation Burnthrough</vt:lpstr>
      <vt:lpstr>Insulation Burnthrough</vt:lpstr>
      <vt:lpstr>Powerplant Test Update</vt:lpstr>
      <vt:lpstr>Powerplant Test</vt:lpstr>
      <vt:lpstr>Insulation Burnthrough Instructional Video</vt:lpstr>
      <vt:lpstr>Insulation Burnthrough Video</vt:lpstr>
      <vt:lpstr>Sonic Burner Instructional Video</vt:lpstr>
      <vt:lpstr>PowerPoint Presentation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Salter, Timothy (FAA)</cp:lastModifiedBy>
  <cp:revision>1545</cp:revision>
  <cp:lastPrinted>2016-06-03T17:48:04Z</cp:lastPrinted>
  <dcterms:created xsi:type="dcterms:W3CDTF">2005-01-28T20:32:53Z</dcterms:created>
  <dcterms:modified xsi:type="dcterms:W3CDTF">2020-06-08T13:17:57Z</dcterms:modified>
</cp:coreProperties>
</file>