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1"/>
  </p:sldMasterIdLst>
  <p:notesMasterIdLst>
    <p:notesMasterId r:id="rId15"/>
  </p:notesMasterIdLst>
  <p:handoutMasterIdLst>
    <p:handoutMasterId r:id="rId16"/>
  </p:handoutMasterIdLst>
  <p:sldIdLst>
    <p:sldId id="460" r:id="rId2"/>
    <p:sldId id="575" r:id="rId3"/>
    <p:sldId id="582" r:id="rId4"/>
    <p:sldId id="576" r:id="rId5"/>
    <p:sldId id="579" r:id="rId6"/>
    <p:sldId id="584" r:id="rId7"/>
    <p:sldId id="580" r:id="rId8"/>
    <p:sldId id="577" r:id="rId9"/>
    <p:sldId id="585" r:id="rId10"/>
    <p:sldId id="581" r:id="rId11"/>
    <p:sldId id="578" r:id="rId12"/>
    <p:sldId id="583" r:id="rId13"/>
    <p:sldId id="586" r:id="rId14"/>
  </p:sldIdLst>
  <p:sldSz cx="12195175" cy="6859588"/>
  <p:notesSz cx="6858000" cy="9144000"/>
  <p:defaultTextStyle>
    <a:defPPr>
      <a:defRPr lang="en-US"/>
    </a:defPPr>
    <a:lvl1pPr algn="l" defTabSz="10826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41338" indent="-84138" algn="l" defTabSz="10826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82675" indent="-168275" algn="l" defTabSz="10826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624013" indent="-252413" algn="l" defTabSz="10826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165350" indent="-336550" algn="l" defTabSz="10826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11"/>
    <a:srgbClr val="FE9F50"/>
    <a:srgbClr val="CF0F0F"/>
    <a:srgbClr val="C2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24" autoAdjust="0"/>
    <p:restoredTop sz="84246" autoAdjust="0"/>
  </p:normalViewPr>
  <p:slideViewPr>
    <p:cSldViewPr>
      <p:cViewPr varScale="1">
        <p:scale>
          <a:sx n="63" d="100"/>
          <a:sy n="63" d="100"/>
        </p:scale>
        <p:origin x="-876" y="-102"/>
      </p:cViewPr>
      <p:guideLst>
        <p:guide orient="horz" pos="1661"/>
        <p:guide orient="horz" pos="527"/>
        <p:guide orient="horz" pos="3657"/>
        <p:guide orient="horz" pos="2993"/>
        <p:guide pos="1217"/>
        <p:guide pos="4537"/>
        <p:guide pos="2117"/>
        <p:guide pos="6617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09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827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82712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661296A-8829-4EB6-B345-EB037945EA11}" type="datetimeFigureOut">
              <a:rPr lang="en-GB"/>
              <a:pPr>
                <a:defRPr/>
              </a:pPr>
              <a:t>16/03/2016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827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82712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A542B35-4D84-4078-9DFE-22DF7C7FAD4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4172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827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82712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826326B-D83F-42EC-94E4-539597C5E366}" type="datetimeFigureOut">
              <a:rPr lang="en-GB"/>
              <a:pPr>
                <a:defRPr/>
              </a:pPr>
              <a:t>16/03/2016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827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82712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7E2E8AF-5D7D-43E4-8453-2B73F7C9879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27467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082675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1338" algn="l" defTabSz="1082675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2675" algn="l" defTabSz="1082675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24013" algn="l" defTabSz="1082675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65350" algn="l" defTabSz="1082675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06781" algn="l" defTabSz="108271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48144" algn="l" defTabSz="108271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89498" algn="l" defTabSz="108271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30845" algn="l" defTabSz="108271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E2E8AF-5D7D-43E4-8453-2B73F7C98799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 r="72491"/>
          <a:stretch>
            <a:fillRect/>
          </a:stretch>
        </p:blipFill>
        <p:spPr bwMode="auto">
          <a:xfrm>
            <a:off x="366713" y="2789238"/>
            <a:ext cx="1554162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 l="26997"/>
          <a:stretch>
            <a:fillRect/>
          </a:stretch>
        </p:blipFill>
        <p:spPr bwMode="auto">
          <a:xfrm>
            <a:off x="1892300" y="2789238"/>
            <a:ext cx="4124325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8380" y="2315766"/>
            <a:ext cx="4608512" cy="1011373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8378" y="3471127"/>
            <a:ext cx="4625794" cy="105765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37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8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7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6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95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75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54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33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21425"/>
            <a:ext cx="2844800" cy="365125"/>
          </a:xfrm>
        </p:spPr>
        <p:txBody>
          <a:bodyPr/>
          <a:lstStyle>
            <a:lvl1pPr defTabSz="108271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49A238-75B7-4AEB-9718-BEE1D9523CCE}" type="datetimeFigureOut">
              <a:rPr lang="en-GB"/>
              <a:pPr>
                <a:defRPr/>
              </a:pPr>
              <a:t>16/03/2016</a:t>
            </a:fld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08271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0775" y="6321425"/>
            <a:ext cx="1895475" cy="365125"/>
          </a:xfrm>
        </p:spPr>
        <p:txBody>
          <a:bodyPr/>
          <a:lstStyle>
            <a:lvl1pPr defTabSz="108271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F93BB0-62E9-49B8-B026-C0BC4316CA0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5"/>
          <p:cNvCxnSpPr/>
          <p:nvPr userDrawn="1"/>
        </p:nvCxnSpPr>
        <p:spPr>
          <a:xfrm flipH="1">
            <a:off x="350838" y="747713"/>
            <a:ext cx="11844337" cy="0"/>
          </a:xfrm>
          <a:prstGeom prst="line">
            <a:avLst/>
          </a:prstGeom>
          <a:ln w="28575" cap="rnd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08271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159BD5-E952-4402-AB12-7B1E3136D16E}" type="datetimeFigureOut">
              <a:rPr lang="en-GB"/>
              <a:pPr>
                <a:defRPr/>
              </a:pPr>
              <a:t>16/03/2016</a:t>
            </a:fld>
            <a:endParaRPr lang="en-GB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082712"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8271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47875D-3FF7-4552-B603-835965E433B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 flipH="1">
            <a:off x="350838" y="747713"/>
            <a:ext cx="11844337" cy="0"/>
          </a:xfrm>
          <a:prstGeom prst="line">
            <a:avLst/>
          </a:prstGeom>
          <a:ln w="28575" cap="rnd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08271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D81820-DC89-41C2-AE73-8C1F0F21CA6F}" type="datetimeFigureOut">
              <a:rPr lang="en-GB"/>
              <a:pPr>
                <a:defRPr/>
              </a:pPr>
              <a:t>16/03/2016</a:t>
            </a:fld>
            <a:endParaRPr lang="en-GB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082712"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8271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4D14874-5939-46E4-9C4D-BC739338641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 flipH="1">
            <a:off x="350838" y="747713"/>
            <a:ext cx="11844337" cy="0"/>
          </a:xfrm>
          <a:prstGeom prst="line">
            <a:avLst/>
          </a:prstGeom>
          <a:ln w="28575" cap="rnd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1"/>
          <p:cNvSpPr txBox="1"/>
          <p:nvPr userDrawn="1"/>
        </p:nvSpPr>
        <p:spPr>
          <a:xfrm>
            <a:off x="334963" y="288925"/>
            <a:ext cx="7092950" cy="461963"/>
          </a:xfrm>
          <a:prstGeom prst="rect">
            <a:avLst/>
          </a:prstGeom>
          <a:noFill/>
        </p:spPr>
        <p:txBody>
          <a:bodyPr lIns="91006" tIns="45504" rIns="91006" bIns="45504">
            <a:spAutoFit/>
          </a:bodyPr>
          <a:lstStyle/>
          <a:p>
            <a:pPr defTabSz="108271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accent2"/>
                </a:solidFill>
                <a:latin typeface="+mj-lt"/>
                <a:ea typeface="Open Sans Semibold" pitchFamily="34" charset="0"/>
                <a:cs typeface="Open Sans Semibold" pitchFamily="34" charset="0"/>
              </a:rPr>
              <a:t>Aerospace &amp; Defence Heritage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08271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7AFE47-D0D4-481C-A166-2A58C4212054}" type="datetimeFigureOut">
              <a:rPr lang="en-GB"/>
              <a:pPr>
                <a:defRPr/>
              </a:pPr>
              <a:t>16/03/2016</a:t>
            </a:fld>
            <a:endParaRPr lang="en-GB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082712"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8271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31321D-F5EB-434B-8D1A-4CCAE6C90C4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 flipH="1">
            <a:off x="350838" y="747713"/>
            <a:ext cx="11844337" cy="0"/>
          </a:xfrm>
          <a:prstGeom prst="line">
            <a:avLst/>
          </a:prstGeom>
          <a:ln w="28575" cap="rnd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2"/>
          <p:cNvSpPr txBox="1"/>
          <p:nvPr userDrawn="1"/>
        </p:nvSpPr>
        <p:spPr>
          <a:xfrm>
            <a:off x="334963" y="288925"/>
            <a:ext cx="7092950" cy="461963"/>
          </a:xfrm>
          <a:prstGeom prst="rect">
            <a:avLst/>
          </a:prstGeom>
          <a:noFill/>
        </p:spPr>
        <p:txBody>
          <a:bodyPr lIns="91006" tIns="45504" rIns="91006" bIns="45504">
            <a:spAutoFit/>
          </a:bodyPr>
          <a:lstStyle/>
          <a:p>
            <a:pPr defTabSz="108271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accent2"/>
                </a:solidFill>
                <a:latin typeface="+mj-lt"/>
                <a:ea typeface="Open Sans Semibold" pitchFamily="34" charset="0"/>
                <a:cs typeface="Open Sans Semibold" pitchFamily="34" charset="0"/>
              </a:rPr>
              <a:t>Aerospace &amp; Defence Heritage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481963" y="237629"/>
            <a:ext cx="7382661" cy="513659"/>
          </a:xfrm>
        </p:spPr>
        <p:txBody>
          <a:bodyPr/>
          <a:lstStyle/>
          <a:p>
            <a:r>
              <a:rPr lang="en-GB" dirty="0" smtClean="0"/>
              <a:t>Historical timeline for O&amp;G</a:t>
            </a:r>
            <a:endParaRPr lang="en-GB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08271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C1DECE-9BD3-4194-8A83-88F097DEA0BD}" type="datetimeFigureOut">
              <a:rPr lang="en-GB"/>
              <a:pPr>
                <a:defRPr/>
              </a:pPr>
              <a:t>16/03/2016</a:t>
            </a:fld>
            <a:endParaRPr lang="en-GB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082712"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8271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94EBA4-A1BF-4EFD-B000-EAF7729B058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08271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16869A-03A8-4DFF-9212-8FE9F896BB5B}" type="datetimeFigureOut">
              <a:rPr lang="en-GB"/>
              <a:pPr>
                <a:defRPr/>
              </a:pPr>
              <a:t>16/03/2016</a:t>
            </a:fld>
            <a:endParaRPr lang="en-GB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082712"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8271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E51509-9773-4A39-AC82-9BE8774B119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08271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48E9A8-8FEC-42B5-8139-F81EA8BD0107}" type="datetimeFigureOut">
              <a:rPr lang="en-GB"/>
              <a:pPr>
                <a:defRPr/>
              </a:pPr>
              <a:t>16/03/2016</a:t>
            </a:fld>
            <a:endParaRPr lang="en-GB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082712"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8271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CE940F-7D75-4C6E-901F-38B21A6B1D4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9575" y="1052513"/>
            <a:ext cx="11487150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5836" tIns="37919" rIns="75836" bIns="379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34963" y="238125"/>
            <a:ext cx="73818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5836" tIns="37919" rIns="75836" bIns="379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2"/>
          </p:nvPr>
        </p:nvSpPr>
        <p:spPr>
          <a:xfrm>
            <a:off x="1631950" y="6321425"/>
            <a:ext cx="2376488" cy="365125"/>
          </a:xfrm>
          <a:prstGeom prst="rect">
            <a:avLst/>
          </a:prstGeom>
        </p:spPr>
        <p:txBody>
          <a:bodyPr vert="horz" wrap="square" lIns="91006" tIns="45504" rIns="91006" bIns="45504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9116A622-E1B9-475F-A439-89960A4B0DDC}" type="datetimeFigureOut">
              <a:rPr lang="en-GB"/>
              <a:pPr/>
              <a:t>16/03/2016</a:t>
            </a:fld>
            <a:endParaRPr lang="en-GB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7188" y="6321425"/>
            <a:ext cx="3860800" cy="365125"/>
          </a:xfrm>
          <a:prstGeom prst="rect">
            <a:avLst/>
          </a:prstGeom>
        </p:spPr>
        <p:txBody>
          <a:bodyPr vert="horz" wrap="square" lIns="91006" tIns="45504" rIns="91006" bIns="45504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58163" y="6321425"/>
            <a:ext cx="2111375" cy="365125"/>
          </a:xfrm>
          <a:prstGeom prst="rect">
            <a:avLst/>
          </a:prstGeom>
        </p:spPr>
        <p:txBody>
          <a:bodyPr vert="horz" wrap="square" lIns="91006" tIns="45504" rIns="91006" bIns="45504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4A84928C-82D0-4CC9-A03B-88AB7DC987EA}" type="slidenum">
              <a:rPr lang="en-GB"/>
              <a:pPr/>
              <a:t>‹#›</a:t>
            </a:fld>
            <a:endParaRPr lang="en-GB" dirty="0"/>
          </a:p>
        </p:txBody>
      </p:sp>
      <p:pic>
        <p:nvPicPr>
          <p:cNvPr id="103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398125" y="6299200"/>
            <a:ext cx="157321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Connector 19"/>
          <p:cNvCxnSpPr/>
          <p:nvPr/>
        </p:nvCxnSpPr>
        <p:spPr>
          <a:xfrm flipH="1">
            <a:off x="350838" y="6065838"/>
            <a:ext cx="11844337" cy="0"/>
          </a:xfrm>
          <a:prstGeom prst="line">
            <a:avLst/>
          </a:prstGeom>
          <a:ln w="28575" cap="rnd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757238" rtl="0" fontAlgn="base">
        <a:spcBef>
          <a:spcPct val="0"/>
        </a:spcBef>
        <a:spcAft>
          <a:spcPct val="0"/>
        </a:spcAft>
        <a:defRPr sz="2400" kern="1200">
          <a:solidFill>
            <a:schemeClr val="accent2"/>
          </a:solidFill>
          <a:latin typeface="+mj-lt"/>
          <a:ea typeface="Open Sans Semibold" pitchFamily="34" charset="0"/>
          <a:cs typeface="Open Sans Semibold" pitchFamily="34" charset="0"/>
        </a:defRPr>
      </a:lvl1pPr>
      <a:lvl2pPr algn="l" defTabSz="757238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Arial" charset="0"/>
          <a:ea typeface="Open Sans Semibold"/>
          <a:cs typeface="Open Sans Semibold"/>
        </a:defRPr>
      </a:lvl2pPr>
      <a:lvl3pPr algn="l" defTabSz="757238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Arial" charset="0"/>
          <a:ea typeface="Open Sans Semibold"/>
          <a:cs typeface="Open Sans Semibold"/>
        </a:defRPr>
      </a:lvl3pPr>
      <a:lvl4pPr algn="l" defTabSz="757238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Arial" charset="0"/>
          <a:ea typeface="Open Sans Semibold"/>
          <a:cs typeface="Open Sans Semibold"/>
        </a:defRPr>
      </a:lvl4pPr>
      <a:lvl5pPr algn="l" defTabSz="757238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Arial" charset="0"/>
          <a:ea typeface="Open Sans Semibold"/>
          <a:cs typeface="Open Sans Semibold"/>
        </a:defRPr>
      </a:lvl5pPr>
      <a:lvl6pPr marL="457200" algn="l" defTabSz="757238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Arial" charset="0"/>
          <a:ea typeface="Open Sans Semibold"/>
          <a:cs typeface="Open Sans Semibold"/>
        </a:defRPr>
      </a:lvl6pPr>
      <a:lvl7pPr marL="914400" algn="l" defTabSz="757238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Arial" charset="0"/>
          <a:ea typeface="Open Sans Semibold"/>
          <a:cs typeface="Open Sans Semibold"/>
        </a:defRPr>
      </a:lvl7pPr>
      <a:lvl8pPr marL="1371600" algn="l" defTabSz="757238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Arial" charset="0"/>
          <a:ea typeface="Open Sans Semibold"/>
          <a:cs typeface="Open Sans Semibold"/>
        </a:defRPr>
      </a:lvl8pPr>
      <a:lvl9pPr marL="1828800" algn="l" defTabSz="757238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Arial" charset="0"/>
          <a:ea typeface="Open Sans Semibold"/>
          <a:cs typeface="Open Sans Semibold"/>
        </a:defRPr>
      </a:lvl9pPr>
    </p:titleStyle>
    <p:bodyStyle>
      <a:lvl1pPr marL="284163" indent="-284163" algn="l" defTabSz="757238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36538" algn="l" defTabSz="757238" rtl="0" fontAlgn="base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47738" indent="-188913" algn="l" defTabSz="757238" rtl="0" fontAlgn="base">
        <a:spcBef>
          <a:spcPct val="20000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25563" indent="-188913" algn="l" defTabSz="757238" rtl="0" fontAlgn="base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704975" indent="-188913" algn="l" defTabSz="757238" rtl="0" fontAlgn="base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85425" indent="-189583" algn="l" defTabSz="758340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64595" indent="-189583" algn="l" defTabSz="758340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43765" indent="-189583" algn="l" defTabSz="758340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22933" indent="-189583" algn="l" defTabSz="758340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83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9170" algn="l" defTabSz="7583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8340" algn="l" defTabSz="7583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7504" algn="l" defTabSz="7583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6682" algn="l" defTabSz="7583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5844" algn="l" defTabSz="7583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5007" algn="l" defTabSz="7583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4182" algn="l" defTabSz="7583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3350" algn="l" defTabSz="7583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3"/>
          <p:cNvSpPr>
            <a:spLocks noGrp="1"/>
          </p:cNvSpPr>
          <p:nvPr>
            <p:ph type="ctrTitle"/>
          </p:nvPr>
        </p:nvSpPr>
        <p:spPr>
          <a:xfrm>
            <a:off x="6727825" y="2316163"/>
            <a:ext cx="4608513" cy="101123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ea typeface="Open Sans Semibold"/>
                <a:cs typeface="Open Sans Semibold"/>
              </a:rPr>
              <a:t>Electronic enclosure fire test – RTCA </a:t>
            </a:r>
            <a:br>
              <a:rPr lang="en-GB" dirty="0" smtClean="0">
                <a:ea typeface="Open Sans Semibold"/>
                <a:cs typeface="Open Sans Semibold"/>
              </a:rPr>
            </a:br>
            <a:r>
              <a:rPr lang="en-GB" dirty="0" smtClean="0">
                <a:ea typeface="Open Sans Semibold"/>
                <a:cs typeface="Open Sans Semibold"/>
              </a:rPr>
              <a:t> </a:t>
            </a:r>
          </a:p>
        </p:txBody>
      </p:sp>
      <p:sp>
        <p:nvSpPr>
          <p:cNvPr id="11266" name="Subtitle 4"/>
          <p:cNvSpPr>
            <a:spLocks noGrp="1"/>
          </p:cNvSpPr>
          <p:nvPr>
            <p:ph type="subTitle" idx="1"/>
          </p:nvPr>
        </p:nvSpPr>
        <p:spPr>
          <a:xfrm>
            <a:off x="6727825" y="3471863"/>
            <a:ext cx="4625975" cy="1057275"/>
          </a:xfrm>
        </p:spPr>
        <p:txBody>
          <a:bodyPr/>
          <a:lstStyle/>
          <a:p>
            <a:r>
              <a:rPr lang="en-GB" dirty="0" smtClean="0"/>
              <a:t>Element Minneapolis</a:t>
            </a:r>
          </a:p>
          <a:p>
            <a:r>
              <a:rPr lang="en-GB" dirty="0" smtClean="0"/>
              <a:t>Alan Thompson, GM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Testing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17067" y="1053530"/>
            <a:ext cx="9721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The unit consists of one vertically orientated PCB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The chassis has ventilation holes at the top and the bottom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One burn was conducted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No flames visible outside of the unit throughout the duration of the test. </a:t>
            </a:r>
          </a:p>
        </p:txBody>
      </p:sp>
      <p:pic>
        <p:nvPicPr>
          <p:cNvPr id="7170" name="Picture 2" descr="IMG_48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9075" y="2647120"/>
            <a:ext cx="3888432" cy="29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IMG_48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9555" y="2637706"/>
            <a:ext cx="3888432" cy="29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2971" y="909514"/>
            <a:ext cx="1036915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 Evaluation and Testing can be performed in one day</a:t>
            </a:r>
          </a:p>
          <a:p>
            <a:pPr marL="339725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 Placement of line burner and number of test locations is subjective</a:t>
            </a:r>
          </a:p>
          <a:p>
            <a:pPr marL="339725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 Line burner may be too large for small units</a:t>
            </a:r>
          </a:p>
          <a:p>
            <a:pPr marL="339725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 Burner rotation can affect test results</a:t>
            </a:r>
          </a:p>
          <a:p>
            <a:pPr marL="339725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 The line burner may self extinguish prior to a draft forming (enclosures with limited ventilation)</a:t>
            </a:r>
          </a:p>
          <a:p>
            <a:pPr marL="339725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Need a clear definition of pass / fail</a:t>
            </a:r>
          </a:p>
          <a:p>
            <a:pPr marL="339725">
              <a:buFont typeface="Arial" pitchFamily="34" charset="0"/>
              <a:buChar char="•"/>
            </a:pPr>
            <a:endParaRPr lang="en-US" sz="2400" dirty="0" smtClean="0"/>
          </a:p>
          <a:p>
            <a:endParaRPr lang="en-US" sz="2400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3" name="Picture 2" descr="X:\Projects\52000-53999\53483\-3 Fire Testing Dec 17 2015\IMG_3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9608" y="1053530"/>
            <a:ext cx="5664629" cy="424847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96987" y="1701602"/>
            <a:ext cx="5832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Matt Anglin, Boeing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Stuart (Skip) Scott, Rockwell Collins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Chris Kieser, Element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Honeywell and Rockwell for supplying         the victims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73051" y="1701602"/>
            <a:ext cx="60821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Alan Thompson</a:t>
            </a:r>
          </a:p>
          <a:p>
            <a:r>
              <a:rPr lang="en-US" sz="2400" dirty="0" smtClean="0"/>
              <a:t>Element Materials Technology, Minneapolis</a:t>
            </a:r>
          </a:p>
          <a:p>
            <a:r>
              <a:rPr lang="en-US" sz="2400" dirty="0" smtClean="0"/>
              <a:t>9725 Girard Avenue South</a:t>
            </a:r>
          </a:p>
          <a:p>
            <a:r>
              <a:rPr lang="en-US" sz="2400" dirty="0" smtClean="0"/>
              <a:t>Minneapolis MN 55431</a:t>
            </a:r>
          </a:p>
          <a:p>
            <a:r>
              <a:rPr lang="en-US" sz="2400" dirty="0" smtClean="0"/>
              <a:t>952 567 2301</a:t>
            </a:r>
          </a:p>
          <a:p>
            <a:r>
              <a:rPr lang="en-US" sz="2400" dirty="0" smtClean="0"/>
              <a:t>Alan.thompson@element.com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356863522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Objectives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6988" y="1773610"/>
            <a:ext cx="99371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Burn boxes whole using a programmable line burner with methane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Determine placement of the burner within the box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Determine how many burns necessary/test locations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Evaluate results of test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Compare approach/results with Airbus foam block method 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Victims</a:t>
            </a:r>
            <a:endParaRPr lang="en-US" dirty="0"/>
          </a:p>
        </p:txBody>
      </p:sp>
      <p:pic>
        <p:nvPicPr>
          <p:cNvPr id="1026" name="Picture 2" descr="X:\Projects\52000-53999\53483\All UU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7147" y="1341562"/>
            <a:ext cx="7776864" cy="437448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 Robin Test Unit</a:t>
            </a:r>
            <a:endParaRPr lang="en-US" dirty="0"/>
          </a:p>
        </p:txBody>
      </p:sp>
      <p:pic>
        <p:nvPicPr>
          <p:cNvPr id="2050" name="Picture 1" descr="X:\Chris K2\FAA materials fire Test sample burn UUT\UUT 1 Burn 19 Oct 2015\Photos\IMG_4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979" y="2493690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08955" y="981522"/>
            <a:ext cx="11449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Two units were provided for comparative testing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This unit consisted of two circuit board assemblies mounted inside of an aluminum chassis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The chassis had ventilation holes at the top and the bottom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Methane flow profile was calculated based on height of PCB 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5579" y="2279934"/>
            <a:ext cx="5222295" cy="345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 Robin Test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0963" y="837506"/>
            <a:ext cx="11377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Two burns were conducted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In each case one of the two circuit boards was replaced by the line burner.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First burn straight up, second burn rotated to impinge circuit board </a:t>
            </a:r>
          </a:p>
        </p:txBody>
      </p:sp>
      <p:pic>
        <p:nvPicPr>
          <p:cNvPr id="6" name="Picture 10" descr="IMG_4588 burn 2 p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571" y="2133650"/>
            <a:ext cx="518457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IMG_4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955" y="2133650"/>
            <a:ext cx="518457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rved Left Arrow 6"/>
          <p:cNvSpPr/>
          <p:nvPr/>
        </p:nvSpPr>
        <p:spPr>
          <a:xfrm rot="8566962">
            <a:off x="8644789" y="4188433"/>
            <a:ext cx="268032" cy="417377"/>
          </a:xfrm>
          <a:prstGeom prst="curved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0506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2785219" y="4509914"/>
            <a:ext cx="484632" cy="978408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0506"/>
            <a:endParaRPr lang="en-US" sz="24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</a:t>
            </a:r>
            <a:endParaRPr lang="en-US" dirty="0"/>
          </a:p>
        </p:txBody>
      </p:sp>
      <p:pic>
        <p:nvPicPr>
          <p:cNvPr id="4" name="alan_movie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9588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 Robin Test Results</a:t>
            </a:r>
            <a:endParaRPr lang="en-US" dirty="0"/>
          </a:p>
        </p:txBody>
      </p:sp>
      <p:pic>
        <p:nvPicPr>
          <p:cNvPr id="5123" name="Picture 4" descr="X:\Chris K2\FAA materials fire Test sample burn UUT\UUT 1 Burn 19 Oct 2015\Photos\IMG_46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9794" y="2277667"/>
            <a:ext cx="355239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799" y="2277666"/>
            <a:ext cx="349953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G_45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1363" y="2295668"/>
            <a:ext cx="3528392" cy="264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08955" y="909514"/>
            <a:ext cx="110172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No visible flames outside of the unit throughout the duration of both tests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Damage more severe from the second burn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Smoke mirrored line burner</a:t>
            </a:r>
            <a:endParaRPr lang="en-US" sz="2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238125"/>
            <a:ext cx="10443144" cy="512763"/>
          </a:xfrm>
        </p:spPr>
        <p:txBody>
          <a:bodyPr/>
          <a:lstStyle/>
          <a:p>
            <a:r>
              <a:rPr lang="en-US" dirty="0" smtClean="0"/>
              <a:t>Additional Testing –  December RTCA Working Group Members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9035" y="2637706"/>
            <a:ext cx="4608512" cy="284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IMG_48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9595" y="2637706"/>
            <a:ext cx="3792423" cy="284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45903" y="1053530"/>
            <a:ext cx="10968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Unit consists of 6 PCBs mounted inside of an aluminum enclosure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Methane line burner self-extinguished in multiple locations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Experiment: additional holes drilled into top and bottom of enclosure – Ventilation to support                                                         combustion, insert flame sideways – hit all 6 PCBs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pic>
        <p:nvPicPr>
          <p:cNvPr id="3" name="alan_movie_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9588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element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BCBEB"/>
      </a:accent1>
      <a:accent2>
        <a:srgbClr val="0095C8"/>
      </a:accent2>
      <a:accent3>
        <a:srgbClr val="002F6C"/>
      </a:accent3>
      <a:accent4>
        <a:srgbClr val="75787B"/>
      </a:accent4>
      <a:accent5>
        <a:srgbClr val="36B082"/>
      </a:accent5>
      <a:accent6>
        <a:srgbClr val="D12929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2">
                <a:lumMod val="88000"/>
              </a:schemeClr>
            </a:gs>
          </a:gsLst>
          <a:path path="circle">
            <a:fillToRect r="100000" b="100000"/>
          </a:path>
        </a:gradFill>
        <a:ln>
          <a:noFill/>
        </a:ln>
      </a:spPr>
      <a:bodyPr rtlCol="0" anchor="ctr"/>
      <a:lstStyle>
        <a:defPPr algn="ctr" defTabSz="1210506">
          <a:defRPr sz="240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</Words>
  <Application>Microsoft Office PowerPoint</Application>
  <PresentationFormat>Custom</PresentationFormat>
  <Paragraphs>59</Paragraphs>
  <Slides>13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1_Custom Design</vt:lpstr>
      <vt:lpstr>Electronic enclosure fire test – RTCA   </vt:lpstr>
      <vt:lpstr> Objectives</vt:lpstr>
      <vt:lpstr>The Victims</vt:lpstr>
      <vt:lpstr>Round Robin Test Unit</vt:lpstr>
      <vt:lpstr>Round Robin Test</vt:lpstr>
      <vt:lpstr>Video </vt:lpstr>
      <vt:lpstr>Round Robin Test Results</vt:lpstr>
      <vt:lpstr>Additional Testing –  December RTCA Working Group Members</vt:lpstr>
      <vt:lpstr>Video</vt:lpstr>
      <vt:lpstr>Additional Testing</vt:lpstr>
      <vt:lpstr>Lessons Learned</vt:lpstr>
      <vt:lpstr>Thank you</vt:lpstr>
      <vt:lpstr>Contact Information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843</cp:revision>
  <dcterms:created xsi:type="dcterms:W3CDTF">2012-05-24T11:51:41Z</dcterms:created>
  <dcterms:modified xsi:type="dcterms:W3CDTF">2016-03-16T12:26:06Z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0x010100459F7C39344CF44E88EE9416B30A4A7C</vt:lpwstr>
  </property>
</Properties>
</file>