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76" r:id="rId4"/>
    <p:sldId id="277" r:id="rId5"/>
    <p:sldId id="268" r:id="rId6"/>
    <p:sldId id="262" r:id="rId7"/>
    <p:sldId id="263" r:id="rId8"/>
    <p:sldId id="269" r:id="rId9"/>
    <p:sldId id="274" r:id="rId10"/>
    <p:sldId id="272" r:id="rId11"/>
    <p:sldId id="278" r:id="rId12"/>
    <p:sldId id="280" r:id="rId13"/>
    <p:sldId id="281" r:id="rId14"/>
    <p:sldId id="265" r:id="rId15"/>
    <p:sldId id="283" r:id="rId16"/>
    <p:sldId id="284" r:id="rId17"/>
    <p:sldId id="261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>
      <p:cViewPr varScale="1">
        <p:scale>
          <a:sx n="139" d="100"/>
          <a:sy n="139" d="100"/>
        </p:scale>
        <p:origin x="-114" y="-4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4" y="1884870"/>
            <a:ext cx="9102852" cy="3250692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085011" y="250169"/>
            <a:ext cx="6941611" cy="892831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085012" y="1156621"/>
            <a:ext cx="6904622" cy="7245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1060999" y="2123306"/>
            <a:ext cx="5746201" cy="128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</a:t>
            </a:r>
            <a:r>
              <a:rPr lang="en-US" sz="1600" dirty="0" smtClean="0">
                <a:solidFill>
                  <a:srgbClr val="1D2F68"/>
                </a:solidFill>
              </a:rPr>
              <a:t>:  IAMFTWG</a:t>
            </a:r>
            <a:endParaRPr lang="en-US" sz="1600" dirty="0">
              <a:solidFill>
                <a:srgbClr val="1D2F68"/>
              </a:solidFill>
            </a:endParaRPr>
          </a:p>
          <a:p>
            <a:pPr>
              <a:buFontTx/>
              <a:buNone/>
            </a:pPr>
            <a:endParaRPr lang="en-US" sz="1600" dirty="0">
              <a:solidFill>
                <a:srgbClr val="1D2F68"/>
              </a:solidFill>
            </a:endParaRPr>
          </a:p>
          <a:p>
            <a:pPr>
              <a:buFontTx/>
              <a:buNone/>
            </a:pPr>
            <a:r>
              <a:rPr lang="en-US" sz="1600" dirty="0" smtClean="0">
                <a:solidFill>
                  <a:srgbClr val="1D2F68"/>
                </a:solidFill>
              </a:rPr>
              <a:t>By:</a:t>
            </a:r>
            <a:endParaRPr lang="en-US" sz="1600" dirty="0">
              <a:solidFill>
                <a:srgbClr val="1D2F68"/>
              </a:solidFill>
            </a:endParaRPr>
          </a:p>
          <a:p>
            <a:pPr>
              <a:spcBef>
                <a:spcPts val="1600"/>
              </a:spcBef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</a:t>
            </a:r>
            <a:r>
              <a:rPr lang="en-US" sz="1600" dirty="0" smtClean="0">
                <a:solidFill>
                  <a:srgbClr val="1D2F68"/>
                </a:solidFill>
              </a:rPr>
              <a:t>:  March</a:t>
            </a:r>
            <a:r>
              <a:rPr lang="en-US" sz="1600" baseline="0" dirty="0" smtClean="0">
                <a:solidFill>
                  <a:srgbClr val="1D2F68"/>
                </a:solidFill>
              </a:rPr>
              <a:t> 6-7, 2018</a:t>
            </a:r>
            <a:endParaRPr lang="en-US" sz="1600" dirty="0">
              <a:solidFill>
                <a:srgbClr val="1D2F68"/>
              </a:solidFill>
            </a:endParaRPr>
          </a:p>
        </p:txBody>
      </p:sp>
      <p:pic>
        <p:nvPicPr>
          <p:cNvPr id="10" name="Picture 9" descr="FAA logo&amp;text_white_d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3953445"/>
            <a:ext cx="3397250" cy="1190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4686300"/>
            <a:ext cx="1672032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4686300"/>
            <a:ext cx="2895600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4188" y="4686300"/>
            <a:ext cx="1707316" cy="342900"/>
          </a:xfrm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1" y="1131094"/>
            <a:ext cx="3948113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131094"/>
            <a:ext cx="3949700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43400"/>
            <a:ext cx="91440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23"/>
          <p:cNvSpPr txBox="1">
            <a:spLocks noChangeArrowheads="1"/>
          </p:cNvSpPr>
          <p:nvPr/>
        </p:nvSpPr>
        <p:spPr bwMode="auto">
          <a:xfrm>
            <a:off x="708026" y="1629966"/>
            <a:ext cx="380976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Contact: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Robert I. Ochs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Fire Safety Branch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William J. Hughes Technical Center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ANG-E212;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Bldg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287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Atlantic City, NJ 08405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T 609 485 4651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E robert.ochs@faa.gov</a:t>
            </a:r>
          </a:p>
        </p:txBody>
      </p:sp>
      <p:pic>
        <p:nvPicPr>
          <p:cNvPr id="4" name="Picture 2" descr="C:\Documents and Settings\Robert Ochs\My Documents\My Pictures\FAA logo\Pictur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"/>
          <a:stretch/>
        </p:blipFill>
        <p:spPr bwMode="auto">
          <a:xfrm>
            <a:off x="4762344" y="1989535"/>
            <a:ext cx="4180045" cy="102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BD81F4B-3756-4785-B287-55FE891837B2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4931" y="57151"/>
            <a:ext cx="9020428" cy="1382318"/>
            <a:chOff x="60325" y="2097084"/>
            <a:chExt cx="9020428" cy="1843091"/>
          </a:xfrm>
        </p:grpSpPr>
        <p:pic>
          <p:nvPicPr>
            <p:cNvPr id="12" name="Picture 2" descr="\\server1\MyDocs$\robo\My Documents\My Pictures\Comp Panels\120sec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" y="2097085"/>
              <a:ext cx="2149475" cy="184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 descr="\\server1\MyDocs$\robo\My Documents\My Pictures\Foam Block\pic 00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968" y="2097088"/>
              <a:ext cx="1382713" cy="184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C:\Documents and Settings\Robert Ochs\My Documents\My Pictures\VRP\Picture 067.jpg"/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33800" y="2097088"/>
              <a:ext cx="2007877" cy="1843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48" t="9623" r="27139" b="12504"/>
            <a:stretch/>
          </p:blipFill>
          <p:spPr bwMode="auto">
            <a:xfrm>
              <a:off x="5816472" y="2097084"/>
              <a:ext cx="1545559" cy="1843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" t="14043" r="38292" b="2396"/>
            <a:stretch/>
          </p:blipFill>
          <p:spPr bwMode="auto">
            <a:xfrm>
              <a:off x="7426938" y="2097088"/>
              <a:ext cx="1653815" cy="1843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9561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57"/>
            <a:ext cx="9144000" cy="611981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58366"/>
            <a:ext cx="847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1" y="1131094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3/23/2018</a:t>
            </a:fld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69125" y="4686300"/>
            <a:ext cx="158704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6349" name="Text Box 29" hidden="1"/>
          <p:cNvSpPr txBox="1">
            <a:spLocks noChangeArrowheads="1"/>
          </p:cNvSpPr>
          <p:nvPr/>
        </p:nvSpPr>
        <p:spPr bwMode="auto">
          <a:xfrm>
            <a:off x="449264" y="4654154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/>
        </p:nvSpPr>
        <p:spPr bwMode="auto">
          <a:xfrm>
            <a:off x="441325" y="4788694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2" name="Picture 1" descr="FAA logo&amp;text_white_ds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4" y="4587400"/>
            <a:ext cx="1587500" cy="556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b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tmp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Inaccessible Area Fire Tests on Composite Structure -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23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9" y="2343150"/>
            <a:ext cx="3171825" cy="21145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2569" y="83648"/>
            <a:ext cx="3171825" cy="2114550"/>
            <a:chOff x="5715000" y="57150"/>
            <a:chExt cx="3171825" cy="21145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57150"/>
              <a:ext cx="3171825" cy="211455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6498693" y="545022"/>
              <a:ext cx="1654707" cy="276999"/>
              <a:chOff x="6498693" y="545022"/>
              <a:chExt cx="1654707" cy="276999"/>
            </a:xfrm>
          </p:grpSpPr>
          <p:sp>
            <p:nvSpPr>
              <p:cNvPr id="8" name="TextBox 7"/>
              <p:cNvSpPr txBox="1"/>
              <p:nvPr/>
            </p:nvSpPr>
            <p:spPr bwMode="auto">
              <a:xfrm>
                <a:off x="7053086" y="545022"/>
                <a:ext cx="495649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 rtlCol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1200" i="1" dirty="0" smtClean="0">
                    <a:solidFill>
                      <a:schemeClr val="bg1"/>
                    </a:solidFill>
                  </a:rPr>
                  <a:t>6 ¾”</a:t>
                </a:r>
              </a:p>
            </p:txBody>
          </p:sp>
          <p:cxnSp>
            <p:nvCxnSpPr>
              <p:cNvPr id="10" name="Straight Arrow Connector 9"/>
              <p:cNvCxnSpPr>
                <a:stCxn id="8" idx="3"/>
              </p:cNvCxnSpPr>
              <p:nvPr/>
            </p:nvCxnSpPr>
            <p:spPr bwMode="auto">
              <a:xfrm flipV="1">
                <a:off x="7548735" y="683521"/>
                <a:ext cx="604665" cy="1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Straight Arrow Connector 10"/>
              <p:cNvCxnSpPr>
                <a:stCxn id="8" idx="1"/>
              </p:cNvCxnSpPr>
              <p:nvPr/>
            </p:nvCxnSpPr>
            <p:spPr bwMode="auto">
              <a:xfrm flipH="1" flipV="1">
                <a:off x="6498693" y="683521"/>
                <a:ext cx="554393" cy="1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8" name="TextBox 27"/>
            <p:cNvSpPr txBox="1"/>
            <p:nvPr/>
          </p:nvSpPr>
          <p:spPr bwMode="auto">
            <a:xfrm>
              <a:off x="8272288" y="545021"/>
              <a:ext cx="538930" cy="27699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200" i="1" dirty="0" smtClean="0">
                  <a:solidFill>
                    <a:schemeClr val="bg1"/>
                  </a:solidFill>
                </a:rPr>
                <a:t>2 ½” </a:t>
              </a:r>
            </a:p>
          </p:txBody>
        </p:sp>
        <p:cxnSp>
          <p:nvCxnSpPr>
            <p:cNvPr id="30" name="Straight Arrow Connector 29"/>
            <p:cNvCxnSpPr>
              <a:stCxn id="28" idx="0"/>
            </p:cNvCxnSpPr>
            <p:nvPr/>
          </p:nvCxnSpPr>
          <p:spPr bwMode="auto">
            <a:xfrm flipH="1" flipV="1">
              <a:off x="8540150" y="438151"/>
              <a:ext cx="1603" cy="10687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Arrow Connector 31"/>
            <p:cNvCxnSpPr>
              <a:stCxn id="28" idx="2"/>
            </p:cNvCxnSpPr>
            <p:nvPr/>
          </p:nvCxnSpPr>
          <p:spPr bwMode="auto">
            <a:xfrm flipH="1">
              <a:off x="8540150" y="822020"/>
              <a:ext cx="1603" cy="104001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44" y="83648"/>
            <a:ext cx="2907507" cy="2114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2" t="7585" r="27534" b="29446"/>
          <a:stretch/>
        </p:blipFill>
        <p:spPr>
          <a:xfrm>
            <a:off x="6471944" y="2343150"/>
            <a:ext cx="2242705" cy="2114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4691712" y="1200150"/>
            <a:ext cx="1447832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i="1" dirty="0" smtClean="0"/>
              <a:t>Gas Measurement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3385717" y="294520"/>
            <a:ext cx="1596912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i="1" dirty="0" smtClean="0"/>
              <a:t>Channel Dimensions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3385717" y="3181350"/>
            <a:ext cx="1223220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>
            <a:spAutoFit/>
          </a:bodyPr>
          <a:lstStyle/>
          <a:p>
            <a:pPr algn="ctr">
              <a:buFontTx/>
              <a:buNone/>
            </a:pPr>
            <a:r>
              <a:rPr lang="en-US" sz="1200" i="1" dirty="0" smtClean="0"/>
              <a:t>Simulated ELT </a:t>
            </a:r>
          </a:p>
          <a:p>
            <a:pPr algn="ctr">
              <a:buFontTx/>
              <a:buNone/>
            </a:pPr>
            <a:r>
              <a:rPr lang="en-US" sz="1200" i="1" dirty="0" smtClean="0"/>
              <a:t>Ignition Source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4957026" y="3996035"/>
            <a:ext cx="1483804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>
            <a:spAutoFit/>
          </a:bodyPr>
          <a:lstStyle/>
          <a:p>
            <a:pPr algn="ctr">
              <a:buFontTx/>
              <a:buNone/>
            </a:pPr>
            <a:r>
              <a:rPr lang="en-US" sz="1200" i="1" dirty="0" smtClean="0"/>
              <a:t>Insulation Attached</a:t>
            </a:r>
          </a:p>
          <a:p>
            <a:pPr algn="ctr">
              <a:buFontTx/>
              <a:buNone/>
            </a:pPr>
            <a:r>
              <a:rPr lang="en-US" sz="1200" i="1" dirty="0" smtClean="0"/>
              <a:t>To Test Fixture</a:t>
            </a:r>
          </a:p>
        </p:txBody>
      </p:sp>
      <p:cxnSp>
        <p:nvCxnSpPr>
          <p:cNvPr id="16" name="Straight Arrow Connector 15"/>
          <p:cNvCxnSpPr>
            <a:stCxn id="2" idx="2"/>
          </p:cNvCxnSpPr>
          <p:nvPr/>
        </p:nvCxnSpPr>
        <p:spPr bwMode="auto">
          <a:xfrm flipH="1">
            <a:off x="3385717" y="571519"/>
            <a:ext cx="798456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>
            <a:stCxn id="9" idx="2"/>
          </p:cNvCxnSpPr>
          <p:nvPr/>
        </p:nvCxnSpPr>
        <p:spPr bwMode="auto">
          <a:xfrm flipH="1">
            <a:off x="3385717" y="3643015"/>
            <a:ext cx="61161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>
            <a:stCxn id="13" idx="2"/>
          </p:cNvCxnSpPr>
          <p:nvPr/>
        </p:nvCxnSpPr>
        <p:spPr bwMode="auto">
          <a:xfrm>
            <a:off x="5698928" y="4457700"/>
            <a:ext cx="741902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>
            <a:stCxn id="7" idx="2"/>
          </p:cNvCxnSpPr>
          <p:nvPr/>
        </p:nvCxnSpPr>
        <p:spPr bwMode="auto">
          <a:xfrm>
            <a:off x="5415628" y="1477149"/>
            <a:ext cx="723916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9142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1950"/>
            <a:ext cx="3307445" cy="444240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9848" y="1662503"/>
            <a:ext cx="4357377" cy="175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69" y="0"/>
            <a:ext cx="38260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4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09550"/>
            <a:ext cx="7772400" cy="418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8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Heat Transfer Calculation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28625" y="802021"/>
                <a:ext cx="4367214" cy="355019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Energy required for water heating</a:t>
                </a:r>
              </a:p>
              <a:p>
                <a:pPr marL="0" indent="0">
                  <a:buNone/>
                </a:pPr>
                <a:endParaRPr lang="en-US" sz="11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9144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/>
                        </a:rPr>
                        <m:t>𝑄</m:t>
                      </m:r>
                      <m:r>
                        <a:rPr lang="en-US" sz="1800" i="1">
                          <a:latin typeface="Cambria Math"/>
                        </a:rPr>
                        <m:t>=</m:t>
                      </m:r>
                      <m:r>
                        <a:rPr lang="en-US" sz="1800" i="1">
                          <a:latin typeface="Cambria Math"/>
                        </a:rPr>
                        <m:t>𝑚</m:t>
                      </m:r>
                      <m:sSub>
                        <m:sSubPr>
                          <m:ctrlPr>
                            <a:rPr lang="en-US" sz="1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sz="1800" i="1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US" sz="180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1800" i="1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en-US" sz="1800" dirty="0">
                  <a:ea typeface="Cambria Math"/>
                </a:endParaRPr>
              </a:p>
              <a:p>
                <a:pPr marL="914400" lvl="2" indent="0">
                  <a:buNone/>
                </a:pPr>
                <a:r>
                  <a:rPr lang="en-US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Q is heat, BTU</a:t>
                </a:r>
              </a:p>
              <a:p>
                <a:pPr marL="914400" lvl="2" indent="0">
                  <a:buNone/>
                </a:pPr>
                <a:r>
                  <a:rPr lang="en-US" sz="16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 </a:t>
                </a:r>
                <a:r>
                  <a:rPr lang="en-US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 mass of water heated, lb.</a:t>
                </a:r>
              </a:p>
              <a:p>
                <a:pPr marL="914400" lvl="2" indent="0">
                  <a:buNone/>
                </a:pPr>
                <a:r>
                  <a:rPr lang="en-US" sz="1600" i="1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r>
                  <a:rPr lang="en-US" sz="1600" i="1" baseline="-25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US" sz="16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 heat capacity of water,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/>
                        <a:ea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16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/>
                            <a:ea typeface="Cambria Math" panose="02040503050406030204" pitchFamily="18" charset="0"/>
                          </a:rPr>
                          <m:t>𝐵𝑇𝑈</m:t>
                        </m:r>
                      </m:num>
                      <m:den>
                        <m:r>
                          <a:rPr lang="en-US" sz="1600" b="0" i="1" smtClean="0">
                            <a:latin typeface="Cambria Math"/>
                            <a:ea typeface="Cambria Math" panose="02040503050406030204" pitchFamily="18" charset="0"/>
                          </a:rPr>
                          <m:t>𝑙𝑏</m:t>
                        </m:r>
                        <m:r>
                          <a:rPr lang="en-US" sz="1600" b="0" i="1" smtClean="0">
                            <a:latin typeface="Cambria Math"/>
                            <a:ea typeface="Cambria Math" panose="02040503050406030204" pitchFamily="18" charset="0"/>
                          </a:rPr>
                          <m:t> ℉</m:t>
                        </m:r>
                      </m:den>
                    </m:f>
                  </m:oMath>
                </a14:m>
                <a:endParaRPr lang="en-US" sz="16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r>
                      <a:rPr lang="en-US" sz="16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1600" b="0" i="1" smtClean="0">
                        <a:latin typeface="Cambria Math"/>
                        <a:ea typeface="Cambria Math"/>
                      </a:rPr>
                      <m:t>𝑇</m:t>
                    </m:r>
                  </m:oMath>
                </a14:m>
                <a:r>
                  <a:rPr lang="en-US" sz="16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 temperature difference,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/>
                        <a:ea typeface="Cambria Math"/>
                      </a:rPr>
                      <m:t>℉</m:t>
                    </m:r>
                  </m:oMath>
                </a14:m>
                <a:endParaRPr lang="en-US" sz="16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Heat Flux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  <a:ea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US" sz="2000" b="0" i="1" smtClean="0">
                        <a:latin typeface="Cambria Math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  <a:ea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  <a:ea typeface="Cambria Math" panose="02040503050406030204" pitchFamily="18" charset="0"/>
                          </a:rPr>
                          <m:t>𝐴𝑡</m:t>
                        </m:r>
                      </m:den>
                    </m:f>
                  </m:oMath>
                </a14:m>
                <a:endParaRPr lang="en-US" sz="2000" b="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914400" lvl="1" indent="0">
                  <a:buNone/>
                </a:pPr>
                <a:r>
                  <a:rPr lang="en-US" sz="16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Q’’</a:t>
                </a:r>
                <a:r>
                  <a:rPr lang="en-US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is heat flux,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/>
                            <a:ea typeface="Cambria Math" panose="02040503050406030204" pitchFamily="18" charset="0"/>
                          </a:rPr>
                          <m:t>𝐵𝑇𝑈</m:t>
                        </m:r>
                      </m:num>
                      <m:den>
                        <m:sSup>
                          <m:sSupPr>
                            <m:ctrlPr>
                              <a:rPr lang="en-US" sz="160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US" sz="16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914400" lvl="1" indent="0">
                  <a:buNone/>
                </a:pPr>
                <a:r>
                  <a:rPr lang="en-US" sz="16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 </a:t>
                </a:r>
                <a:r>
                  <a:rPr lang="en-US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 area, </a:t>
                </a:r>
                <a:r>
                  <a:rPr lang="en-US" sz="16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ft</a:t>
                </a:r>
                <a:r>
                  <a:rPr lang="en-US" sz="1600" i="1" baseline="30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</a:p>
              <a:p>
                <a:pPr marL="914400" lvl="1" indent="0">
                  <a:buNone/>
                </a:pPr>
                <a:r>
                  <a:rPr lang="en-US" sz="16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 </a:t>
                </a:r>
                <a:r>
                  <a:rPr lang="en-US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 time, </a:t>
                </a:r>
                <a:r>
                  <a:rPr lang="en-US" sz="16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sec</a:t>
                </a:r>
                <a:endParaRPr lang="en-US" sz="16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en-US" sz="16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28625" y="802021"/>
                <a:ext cx="4367214" cy="3550198"/>
              </a:xfrm>
              <a:blipFill>
                <a:blip r:embed="rId2"/>
                <a:stretch>
                  <a:fillRect l="-1395" t="-1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drw0008.pdf - Adobe Acrobat Pro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3" t="25042" r="49157" b="22440"/>
          <a:stretch/>
        </p:blipFill>
        <p:spPr>
          <a:xfrm>
            <a:off x="6019800" y="1123950"/>
            <a:ext cx="1919287" cy="31220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6629400" y="923151"/>
            <a:ext cx="3048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sz="1200" i="1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endParaRPr lang="en-US" sz="12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6705600" y="4171950"/>
            <a:ext cx="3180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sz="1200" i="1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</a:t>
            </a:r>
            <a:endParaRPr lang="en-US" sz="12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35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551"/>
            <a:ext cx="4563907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4588" y="960889"/>
            <a:ext cx="437520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Estimated in-flight cooling:</a:t>
            </a:r>
          </a:p>
          <a:p>
            <a:pPr algn="ctr"/>
            <a:endParaRPr lang="en-US" sz="1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For </a:t>
            </a:r>
            <a:r>
              <a:rPr lang="en-US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of 500°F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(533K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), </a:t>
            </a:r>
            <a:r>
              <a:rPr lang="en-US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q’’ 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= 18,145 W/m</a:t>
            </a:r>
            <a:r>
              <a:rPr lang="en-US" baseline="30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  <a:p>
            <a:pPr algn="ctr"/>
            <a:endParaRPr lang="en-US" sz="1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For </a:t>
            </a:r>
            <a:r>
              <a:rPr lang="en-US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of 70°F (294K), </a:t>
            </a:r>
            <a:r>
              <a:rPr lang="en-US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q’’ 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= 4,464 W/m</a:t>
            </a:r>
            <a:r>
              <a:rPr lang="en-US" baseline="30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en-US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228600" y="588260"/>
            <a:ext cx="4508735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400" i="1" dirty="0" smtClean="0"/>
              <a:t>Heat Transfer Rate Calculated From Cooling Water </a:t>
            </a:r>
            <a:r>
              <a:rPr lang="el-GR" sz="1400" i="1" dirty="0" smtClean="0"/>
              <a:t>Δ</a:t>
            </a:r>
            <a:r>
              <a:rPr lang="en-US" sz="1400" i="1" dirty="0" smtClean="0"/>
              <a:t>T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4495800" y="2630853"/>
            <a:ext cx="4648199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i="1" dirty="0" smtClean="0"/>
              <a:t>Measured Heat Transfer Max = 1,617 W/m</a:t>
            </a:r>
            <a:r>
              <a:rPr lang="en-US" i="1" baseline="30000" dirty="0" smtClean="0"/>
              <a:t>2</a:t>
            </a:r>
          </a:p>
          <a:p>
            <a:pPr algn="ctr">
              <a:buFontTx/>
              <a:buNone/>
            </a:pPr>
            <a:endParaRPr lang="en-US" i="1" dirty="0"/>
          </a:p>
          <a:p>
            <a:pPr algn="ctr">
              <a:buFontTx/>
              <a:buNone/>
            </a:pPr>
            <a:r>
              <a:rPr lang="en-US" i="1" dirty="0" smtClean="0"/>
              <a:t>Below estimated in-flight range of </a:t>
            </a:r>
          </a:p>
          <a:p>
            <a:pPr algn="ctr">
              <a:buFontTx/>
              <a:buNone/>
            </a:pPr>
            <a:r>
              <a:rPr lang="en-US" i="1" dirty="0" smtClean="0"/>
              <a:t>4,464 to </a:t>
            </a:r>
            <a:r>
              <a:rPr lang="en-US" i="1" dirty="0"/>
              <a:t>18,145 W/m</a:t>
            </a:r>
            <a:r>
              <a:rPr lang="en-US" i="1" baseline="30000" dirty="0"/>
              <a:t>2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97950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1" y="1113560"/>
            <a:ext cx="3928538" cy="329326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During previous test, the most damage was found on structure that was not in direct contact with outboard cooled surface</a:t>
            </a:r>
          </a:p>
          <a:p>
            <a:endParaRPr lang="en-US" dirty="0" smtClean="0"/>
          </a:p>
          <a:p>
            <a:r>
              <a:rPr lang="en-US" dirty="0" smtClean="0"/>
              <a:t>A second test will be performed with additional structure, including stringers, frames, and shear ties, that are not in contact with the outboard surface</a:t>
            </a: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-241" r="2920" b="723"/>
          <a:stretch/>
        </p:blipFill>
        <p:spPr>
          <a:xfrm>
            <a:off x="4309539" y="223936"/>
            <a:ext cx="4572000" cy="4182893"/>
          </a:xfrm>
        </p:spPr>
      </p:pic>
    </p:spTree>
    <p:extLst>
      <p:ext uri="{BB962C8B-B14F-4D97-AF65-F5344CB8AC3E}">
        <p14:creationId xmlns:p14="http://schemas.microsoft.com/office/powerpoint/2010/main" val="407666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67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57150"/>
            <a:ext cx="6354366" cy="457200"/>
          </a:xfrm>
        </p:spPr>
        <p:txBody>
          <a:bodyPr/>
          <a:lstStyle/>
          <a:p>
            <a:r>
              <a:rPr lang="en-US" dirty="0" smtClean="0"/>
              <a:t>CFRP Aircraft Structures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514600" y="514350"/>
            <a:ext cx="6477000" cy="39624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1400" dirty="0"/>
              <a:t>Carbon fiber composites are being used more frequently in aerospace applications</a:t>
            </a:r>
          </a:p>
          <a:p>
            <a:pPr lvl="1">
              <a:lnSpc>
                <a:spcPct val="80000"/>
              </a:lnSpc>
            </a:pPr>
            <a:r>
              <a:rPr lang="en-US" sz="1100" dirty="0"/>
              <a:t>Increased strength</a:t>
            </a:r>
          </a:p>
          <a:p>
            <a:pPr lvl="1">
              <a:lnSpc>
                <a:spcPct val="80000"/>
              </a:lnSpc>
            </a:pPr>
            <a:r>
              <a:rPr lang="en-US" sz="1100" dirty="0"/>
              <a:t>Lower density</a:t>
            </a:r>
          </a:p>
          <a:p>
            <a:pPr lvl="1">
              <a:lnSpc>
                <a:spcPct val="80000"/>
              </a:lnSpc>
            </a:pPr>
            <a:r>
              <a:rPr lang="en-US" sz="1100" dirty="0"/>
              <a:t>Better corrosion resistance</a:t>
            </a:r>
          </a:p>
          <a:p>
            <a:pPr marL="342900" lvl="1" indent="0">
              <a:lnSpc>
                <a:spcPct val="80000"/>
              </a:lnSpc>
              <a:buNone/>
            </a:pPr>
            <a:endParaRPr lang="en-US" sz="1100" dirty="0"/>
          </a:p>
          <a:p>
            <a:pPr>
              <a:lnSpc>
                <a:spcPct val="80000"/>
              </a:lnSpc>
            </a:pPr>
            <a:r>
              <a:rPr lang="en-US" sz="1400" dirty="0"/>
              <a:t>New designs of commercial transport airplanes include primary and secondary structure constructed from carbon fiber composites</a:t>
            </a:r>
          </a:p>
          <a:p>
            <a:pPr marL="0" indent="0">
              <a:lnSpc>
                <a:spcPct val="80000"/>
              </a:lnSpc>
              <a:buNone/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400" dirty="0"/>
              <a:t>14CFR 25.853 specifies requirements for flame resistance of cabin interior materials (panels, seat cushions, fabrics, etc.)</a:t>
            </a:r>
          </a:p>
          <a:p>
            <a:pPr marL="0" indent="0">
              <a:lnSpc>
                <a:spcPct val="80000"/>
              </a:lnSpc>
              <a:buNone/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400" dirty="0"/>
              <a:t>Current FAR’s do not require flammability testing for fuselage skins or structures, as traditional designs are inherently non-flammable</a:t>
            </a:r>
          </a:p>
          <a:p>
            <a:pPr lvl="1">
              <a:lnSpc>
                <a:spcPct val="80000"/>
              </a:lnSpc>
            </a:pPr>
            <a:r>
              <a:rPr lang="en-US" sz="1100" dirty="0"/>
              <a:t>Special Conditions for certification of fire resistance of composite fuselage</a:t>
            </a:r>
          </a:p>
          <a:p>
            <a:pPr lvl="1">
              <a:lnSpc>
                <a:spcPct val="80000"/>
              </a:lnSpc>
            </a:pPr>
            <a:r>
              <a:rPr lang="en-US" sz="1100" dirty="0"/>
              <a:t>Must demonstrate level of safety equivalent to or better than traditional constructions</a:t>
            </a:r>
          </a:p>
          <a:p>
            <a:pPr marL="342900" lvl="1" indent="0">
              <a:lnSpc>
                <a:spcPct val="80000"/>
              </a:lnSpc>
              <a:buNone/>
            </a:pPr>
            <a:endParaRPr lang="en-US" sz="1100" dirty="0"/>
          </a:p>
          <a:p>
            <a:pPr>
              <a:lnSpc>
                <a:spcPct val="80000"/>
              </a:lnSpc>
            </a:pPr>
            <a:r>
              <a:rPr lang="en-US" sz="1400" dirty="0"/>
              <a:t>To continue with the FAA’s efforts to enhance in-flight fire safety, materials in inaccessible areas of the cabin should meet a flammability test based on the “block of foam” fire source</a:t>
            </a:r>
          </a:p>
          <a:p>
            <a:pPr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endParaRPr lang="en-US" sz="1400" dirty="0"/>
          </a:p>
          <a:p>
            <a:endParaRPr lang="en-US" sz="18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66750"/>
            <a:ext cx="1943100" cy="145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09850"/>
            <a:ext cx="1943100" cy="1553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8718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Initial CFRP Flammability Testing</a:t>
            </a:r>
            <a:endParaRPr lang="en-US" dirty="0"/>
          </a:p>
        </p:txBody>
      </p:sp>
      <p:pic>
        <p:nvPicPr>
          <p:cNvPr id="5" name="Picture 2" descr="http://harpers.org/wp-content/uploads/2013/07/MartinEckert-Flickr-600x450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5" r="19430"/>
          <a:stretch/>
        </p:blipFill>
        <p:spPr bwMode="auto">
          <a:xfrm>
            <a:off x="956546" y="933905"/>
            <a:ext cx="3408523" cy="332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1237791" y="3001181"/>
            <a:ext cx="1295531" cy="300082"/>
            <a:chOff x="914400" y="3028950"/>
            <a:chExt cx="1727374" cy="300082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914400" y="3028950"/>
              <a:ext cx="1054134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350" dirty="0">
                  <a:solidFill>
                    <a:schemeClr val="bg1"/>
                  </a:solidFill>
                </a:rPr>
                <a:t>Stringer</a:t>
              </a:r>
            </a:p>
          </p:txBody>
        </p:sp>
        <p:cxnSp>
          <p:nvCxnSpPr>
            <p:cNvPr id="9" name="Straight Arrow Connector 8"/>
            <p:cNvCxnSpPr>
              <a:endCxn id="7" idx="3"/>
            </p:cNvCxnSpPr>
            <p:nvPr/>
          </p:nvCxnSpPr>
          <p:spPr bwMode="auto">
            <a:xfrm flipH="1">
              <a:off x="1906979" y="3028950"/>
              <a:ext cx="734795" cy="13850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/>
          <p:cNvGrpSpPr/>
          <p:nvPr/>
        </p:nvGrpSpPr>
        <p:grpSpPr>
          <a:xfrm>
            <a:off x="1312737" y="2064080"/>
            <a:ext cx="1562036" cy="390243"/>
            <a:chOff x="1134987" y="2091852"/>
            <a:chExt cx="2082715" cy="390243"/>
          </a:xfrm>
        </p:grpSpPr>
        <p:sp>
          <p:nvSpPr>
            <p:cNvPr id="13" name="TextBox 12"/>
            <p:cNvSpPr txBox="1"/>
            <p:nvPr/>
          </p:nvSpPr>
          <p:spPr bwMode="auto">
            <a:xfrm>
              <a:off x="1134987" y="2182013"/>
              <a:ext cx="1233758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350" dirty="0">
                  <a:solidFill>
                    <a:schemeClr val="bg1"/>
                  </a:solidFill>
                </a:rPr>
                <a:t>Shear Tie</a:t>
              </a:r>
            </a:p>
          </p:txBody>
        </p:sp>
        <p:cxnSp>
          <p:nvCxnSpPr>
            <p:cNvPr id="14" name="Straight Arrow Connector 13"/>
            <p:cNvCxnSpPr>
              <a:endCxn id="13" idx="3"/>
            </p:cNvCxnSpPr>
            <p:nvPr/>
          </p:nvCxnSpPr>
          <p:spPr bwMode="auto">
            <a:xfrm flipH="1">
              <a:off x="2307167" y="2091852"/>
              <a:ext cx="910535" cy="228661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32"/>
          <p:cNvGrpSpPr/>
          <p:nvPr/>
        </p:nvGrpSpPr>
        <p:grpSpPr>
          <a:xfrm>
            <a:off x="1077701" y="1127849"/>
            <a:ext cx="1245940" cy="300082"/>
            <a:chOff x="1007374" y="1193718"/>
            <a:chExt cx="1661253" cy="300082"/>
          </a:xfrm>
        </p:grpSpPr>
        <p:sp>
          <p:nvSpPr>
            <p:cNvPr id="16" name="TextBox 15"/>
            <p:cNvSpPr txBox="1"/>
            <p:nvPr/>
          </p:nvSpPr>
          <p:spPr bwMode="auto">
            <a:xfrm>
              <a:off x="1007374" y="1193718"/>
              <a:ext cx="913070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350" dirty="0">
                  <a:solidFill>
                    <a:schemeClr val="bg1"/>
                  </a:solidFill>
                </a:rPr>
                <a:t>Frame</a:t>
              </a:r>
            </a:p>
          </p:txBody>
        </p:sp>
        <p:cxnSp>
          <p:nvCxnSpPr>
            <p:cNvPr id="17" name="Straight Arrow Connector 16"/>
            <p:cNvCxnSpPr>
              <a:endCxn id="16" idx="3"/>
            </p:cNvCxnSpPr>
            <p:nvPr/>
          </p:nvCxnSpPr>
          <p:spPr bwMode="auto">
            <a:xfrm flipH="1">
              <a:off x="1858889" y="1193718"/>
              <a:ext cx="809738" cy="13850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oup 25"/>
          <p:cNvGrpSpPr/>
          <p:nvPr/>
        </p:nvGrpSpPr>
        <p:grpSpPr>
          <a:xfrm>
            <a:off x="4587073" y="910238"/>
            <a:ext cx="2547572" cy="3326974"/>
            <a:chOff x="5486399" y="527336"/>
            <a:chExt cx="2452458" cy="3716356"/>
          </a:xfrm>
        </p:grpSpPr>
        <p:pic>
          <p:nvPicPr>
            <p:cNvPr id="24" name="Picture 2" descr="E:\COMPOSITE SKIN TEST ONE IMAGES\thre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527336"/>
              <a:ext cx="2452457" cy="1839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 descr="E:\COMPOSITE SKIN TEST TWO IMAGES\tw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399" y="2404349"/>
              <a:ext cx="2452457" cy="1839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 bwMode="auto">
          <a:xfrm>
            <a:off x="7174865" y="1733550"/>
            <a:ext cx="1755609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i="1" dirty="0" smtClean="0"/>
              <a:t>Flaming Block of Foam</a:t>
            </a:r>
          </a:p>
        </p:txBody>
      </p:sp>
    </p:spTree>
    <p:extLst>
      <p:ext uri="{BB962C8B-B14F-4D97-AF65-F5344CB8AC3E}">
        <p14:creationId xmlns:p14="http://schemas.microsoft.com/office/powerpoint/2010/main" val="131328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1" y="685820"/>
            <a:ext cx="1680530" cy="1986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0" y="133350"/>
            <a:ext cx="6354366" cy="457200"/>
          </a:xfrm>
        </p:spPr>
        <p:txBody>
          <a:bodyPr/>
          <a:lstStyle/>
          <a:p>
            <a:r>
              <a:rPr lang="en-US" sz="2100" dirty="0"/>
              <a:t>ET-AOP 787 Fire, London Heathrow, July 2013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68" y="685820"/>
            <a:ext cx="1463016" cy="178525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965558"/>
            <a:ext cx="2325711" cy="1357355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9" t="2038"/>
          <a:stretch/>
        </p:blipFill>
        <p:spPr>
          <a:xfrm>
            <a:off x="2584221" y="727191"/>
            <a:ext cx="1546478" cy="170250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181" y="2538779"/>
            <a:ext cx="2244773" cy="195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My 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lum bright="20000" contrast="20000"/>
          </a:blip>
          <a:srcRect l="16617" t="12246" r="12219" b="13619"/>
          <a:stretch/>
        </p:blipFill>
        <p:spPr>
          <a:xfrm>
            <a:off x="3714750" y="2795378"/>
            <a:ext cx="1892544" cy="167306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590550"/>
            <a:ext cx="1625346" cy="16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38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587332"/>
              </p:ext>
            </p:extLst>
          </p:nvPr>
        </p:nvGraphicFramePr>
        <p:xfrm>
          <a:off x="838200" y="361950"/>
          <a:ext cx="7030128" cy="658801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9333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08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36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05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32634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2787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684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sng" strike="noStrike" dirty="0">
                          <a:effectLst/>
                        </a:rPr>
                        <a:t>Outlet </a:t>
                      </a:r>
                      <a:r>
                        <a:rPr lang="en-US" sz="1000" u="sng" strike="noStrike" dirty="0" smtClean="0">
                          <a:effectLst/>
                        </a:rPr>
                        <a:t>Temp</a:t>
                      </a:r>
                      <a:br>
                        <a:rPr lang="en-US" sz="1000" u="sng" strike="noStrike" dirty="0" smtClean="0">
                          <a:effectLst/>
                        </a:rPr>
                      </a:br>
                      <a:r>
                        <a:rPr lang="en-US" sz="1000" u="sng" strike="noStrike" dirty="0" smtClean="0">
                          <a:effectLst/>
                        </a:rPr>
                        <a:t>[°</a:t>
                      </a:r>
                      <a:r>
                        <a:rPr lang="en-US" sz="1000" u="sng" strike="noStrike" dirty="0">
                          <a:effectLst/>
                        </a:rPr>
                        <a:t>F]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1" marR="8421" marT="84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sng" strike="noStrike" dirty="0">
                          <a:effectLst/>
                        </a:rPr>
                        <a:t>Inlet </a:t>
                      </a:r>
                      <a:r>
                        <a:rPr lang="en-US" sz="1000" u="sng" strike="noStrike" dirty="0" smtClean="0">
                          <a:effectLst/>
                        </a:rPr>
                        <a:t>Temp</a:t>
                      </a:r>
                      <a:br>
                        <a:rPr lang="en-US" sz="1000" u="sng" strike="noStrike" dirty="0" smtClean="0">
                          <a:effectLst/>
                        </a:rPr>
                      </a:br>
                      <a:r>
                        <a:rPr lang="en-US" sz="1000" u="sng" strike="noStrike" dirty="0" smtClean="0">
                          <a:effectLst/>
                        </a:rPr>
                        <a:t>[°</a:t>
                      </a:r>
                      <a:r>
                        <a:rPr lang="en-US" sz="1000" u="sng" strike="noStrike" dirty="0">
                          <a:effectLst/>
                        </a:rPr>
                        <a:t>F]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1" marR="8421" marT="84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000" u="sng" strike="noStrike" dirty="0">
                          <a:effectLst/>
                        </a:rPr>
                        <a:t>Δ</a:t>
                      </a:r>
                      <a:r>
                        <a:rPr lang="en-US" sz="1000" u="sng" strike="noStrike" dirty="0" smtClean="0">
                          <a:effectLst/>
                        </a:rPr>
                        <a:t>T</a:t>
                      </a:r>
                      <a:br>
                        <a:rPr lang="en-US" sz="1000" u="sng" strike="noStrike" dirty="0" smtClean="0">
                          <a:effectLst/>
                        </a:rPr>
                      </a:br>
                      <a:r>
                        <a:rPr lang="en-US" sz="1000" u="sng" strike="noStrike" dirty="0" smtClean="0">
                          <a:effectLst/>
                        </a:rPr>
                        <a:t>[°</a:t>
                      </a:r>
                      <a:r>
                        <a:rPr lang="en-US" sz="1000" u="sng" strike="noStrike" dirty="0">
                          <a:effectLst/>
                        </a:rPr>
                        <a:t>F]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1" marR="8421" marT="84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sng" strike="noStrike" dirty="0" smtClean="0">
                          <a:effectLst/>
                        </a:rPr>
                        <a:t>Flowrate</a:t>
                      </a:r>
                      <a:br>
                        <a:rPr lang="en-US" sz="1000" u="sng" strike="noStrike" dirty="0" smtClean="0">
                          <a:effectLst/>
                        </a:rPr>
                      </a:br>
                      <a:r>
                        <a:rPr lang="en-US" sz="1000" u="sng" strike="noStrike" dirty="0" smtClean="0">
                          <a:effectLst/>
                        </a:rPr>
                        <a:t>[mL/min</a:t>
                      </a:r>
                      <a:r>
                        <a:rPr lang="en-US" sz="1000" u="sng" strike="noStrike" dirty="0">
                          <a:effectLst/>
                        </a:rPr>
                        <a:t>]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1" marR="8421" marT="84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sng" strike="noStrike" dirty="0" smtClean="0">
                          <a:effectLst/>
                        </a:rPr>
                        <a:t>Flowrate</a:t>
                      </a:r>
                      <a:br>
                        <a:rPr lang="en-US" sz="1000" u="sng" strike="noStrike" dirty="0" smtClean="0">
                          <a:effectLst/>
                        </a:rPr>
                      </a:br>
                      <a:r>
                        <a:rPr lang="en-US" sz="1000" u="sng" strike="noStrike" dirty="0" smtClean="0">
                          <a:effectLst/>
                        </a:rPr>
                        <a:t>[GPH</a:t>
                      </a:r>
                      <a:r>
                        <a:rPr lang="en-US" sz="1000" u="sng" strike="noStrike" dirty="0">
                          <a:effectLst/>
                        </a:rPr>
                        <a:t>]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1" marR="8421" marT="84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sng" strike="noStrike" dirty="0" smtClean="0">
                          <a:effectLst/>
                        </a:rPr>
                        <a:t>Flowrate</a:t>
                      </a:r>
                      <a:br>
                        <a:rPr lang="en-US" sz="1000" u="sng" strike="noStrike" dirty="0" smtClean="0">
                          <a:effectLst/>
                        </a:rPr>
                      </a:br>
                      <a:r>
                        <a:rPr lang="en-US" sz="1000" u="sng" strike="noStrike" dirty="0" smtClean="0">
                          <a:effectLst/>
                        </a:rPr>
                        <a:t>[</a:t>
                      </a:r>
                      <a:r>
                        <a:rPr lang="en-US" sz="1000" u="sng" strike="noStrike" dirty="0" err="1" smtClean="0">
                          <a:effectLst/>
                        </a:rPr>
                        <a:t>lb</a:t>
                      </a:r>
                      <a:r>
                        <a:rPr lang="en-US" sz="1000" u="sng" strike="noStrike" dirty="0" smtClean="0">
                          <a:effectLst/>
                        </a:rPr>
                        <a:t>/</a:t>
                      </a:r>
                      <a:r>
                        <a:rPr lang="en-US" sz="1000" u="sng" strike="noStrike" dirty="0" err="1" smtClean="0">
                          <a:effectLst/>
                        </a:rPr>
                        <a:t>hr</a:t>
                      </a:r>
                      <a:r>
                        <a:rPr lang="en-US" sz="1000" u="sng" strike="noStrike" dirty="0">
                          <a:effectLst/>
                        </a:rPr>
                        <a:t>]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1" marR="8421" marT="84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sng" strike="noStrike" dirty="0" smtClean="0">
                          <a:effectLst/>
                        </a:rPr>
                        <a:t>Q</a:t>
                      </a:r>
                      <a:br>
                        <a:rPr lang="en-US" sz="1000" u="sng" strike="noStrike" dirty="0" smtClean="0">
                          <a:effectLst/>
                        </a:rPr>
                      </a:br>
                      <a:r>
                        <a:rPr lang="en-US" sz="1000" u="sng" strike="noStrike" dirty="0" smtClean="0">
                          <a:effectLst/>
                        </a:rPr>
                        <a:t>[BTU/</a:t>
                      </a:r>
                      <a:r>
                        <a:rPr lang="en-US" sz="1000" u="sng" strike="noStrike" dirty="0" err="1" smtClean="0">
                          <a:effectLst/>
                        </a:rPr>
                        <a:t>hr</a:t>
                      </a:r>
                      <a:r>
                        <a:rPr lang="en-US" sz="1000" u="sng" strike="noStrike" dirty="0">
                          <a:effectLst/>
                        </a:rPr>
                        <a:t>]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1" marR="8421" marT="84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sng" strike="noStrike" dirty="0">
                          <a:effectLst/>
                        </a:rPr>
                        <a:t>Q</a:t>
                      </a:r>
                      <a:r>
                        <a:rPr lang="en-US" sz="1000" u="sng" strike="noStrike" dirty="0" smtClean="0">
                          <a:effectLst/>
                        </a:rPr>
                        <a:t>'‘</a:t>
                      </a:r>
                      <a:br>
                        <a:rPr lang="en-US" sz="1000" u="sng" strike="noStrike" dirty="0" smtClean="0">
                          <a:effectLst/>
                        </a:rPr>
                      </a:br>
                      <a:r>
                        <a:rPr lang="en-US" sz="1000" u="sng" strike="noStrike" dirty="0" smtClean="0">
                          <a:effectLst/>
                        </a:rPr>
                        <a:t>[</a:t>
                      </a:r>
                      <a:r>
                        <a:rPr lang="en-US" sz="1000" u="sng" strike="noStrike" dirty="0">
                          <a:effectLst/>
                        </a:rPr>
                        <a:t>BTU/ft2s]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1" marR="8421" marT="84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sng" strike="noStrike" dirty="0">
                          <a:effectLst/>
                        </a:rPr>
                        <a:t>Q</a:t>
                      </a:r>
                      <a:r>
                        <a:rPr lang="en-US" sz="1000" u="sng" strike="noStrike" dirty="0" smtClean="0">
                          <a:effectLst/>
                        </a:rPr>
                        <a:t>'‘</a:t>
                      </a:r>
                      <a:br>
                        <a:rPr lang="en-US" sz="1000" u="sng" strike="noStrike" dirty="0" smtClean="0">
                          <a:effectLst/>
                        </a:rPr>
                      </a:br>
                      <a:r>
                        <a:rPr lang="en-US" sz="1000" u="sng" strike="noStrike" dirty="0" smtClean="0">
                          <a:effectLst/>
                        </a:rPr>
                        <a:t>[</a:t>
                      </a:r>
                      <a:r>
                        <a:rPr lang="en-US" sz="1000" u="sng" strike="noStrike" dirty="0">
                          <a:effectLst/>
                        </a:rPr>
                        <a:t>W/m2]</a:t>
                      </a:r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1" marR="8421" marT="8421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415">
                <a:tc>
                  <a:txBody>
                    <a:bodyPr/>
                    <a:lstStyle/>
                    <a:p>
                      <a:pPr algn="ctr" fontAlgn="b"/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1" marR="8421" marT="84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1" marR="8421" marT="84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1" marR="8421" marT="84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1" marR="8421" marT="84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1" marR="8421" marT="84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1" marR="8421" marT="84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1" marR="8421" marT="84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1" marR="8421" marT="842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1" marR="8421" marT="8421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84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2070.00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32.81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272.32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2477.25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1666.53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76200" y="1221778"/>
            <a:ext cx="3101819" cy="3274463"/>
            <a:chOff x="1789268" y="1186256"/>
            <a:chExt cx="3101819" cy="3274463"/>
          </a:xfrm>
        </p:grpSpPr>
        <p:pic>
          <p:nvPicPr>
            <p:cNvPr id="7" name="Content Placeholder 5" descr="drw0008.pdf - Adobe Acrobat Pro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33" t="25042" r="49157" b="22440"/>
            <a:stretch/>
          </p:blipFill>
          <p:spPr>
            <a:xfrm>
              <a:off x="2971800" y="1200150"/>
              <a:ext cx="1919287" cy="312207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 bwMode="auto">
            <a:xfrm>
              <a:off x="2895600" y="1186256"/>
              <a:ext cx="789062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200" i="1" dirty="0" err="1" smtClean="0"/>
                <a:t>T</a:t>
              </a:r>
              <a:r>
                <a:rPr lang="en-US" sz="1200" i="1" baseline="-25000" dirty="0" err="1" smtClean="0"/>
                <a:t>i</a:t>
              </a:r>
              <a:r>
                <a:rPr lang="en-US" sz="1200" i="1" dirty="0" smtClean="0"/>
                <a:t>=</a:t>
              </a:r>
              <a:r>
                <a:rPr lang="en-US" sz="1200" dirty="0" smtClean="0"/>
                <a:t>116°F</a:t>
              </a:r>
              <a:endParaRPr lang="en-US" sz="1200" i="1" dirty="0" smtClean="0"/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3837062" y="4183720"/>
              <a:ext cx="822982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200" i="1" dirty="0" smtClean="0"/>
                <a:t>T</a:t>
              </a:r>
              <a:r>
                <a:rPr lang="en-US" sz="1200" i="1" baseline="-25000" dirty="0" smtClean="0"/>
                <a:t>o</a:t>
              </a:r>
              <a:r>
                <a:rPr lang="en-US" sz="1200" i="1" dirty="0" smtClean="0"/>
                <a:t>=</a:t>
              </a:r>
              <a:r>
                <a:rPr lang="en-US" sz="1200" dirty="0" smtClean="0"/>
                <a:t>125°F</a:t>
              </a:r>
              <a:endParaRPr lang="en-US" sz="1200" i="1" dirty="0" smtClean="0"/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1789268" y="4183720"/>
              <a:ext cx="1672253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200" i="1" dirty="0" smtClean="0"/>
                <a:t>Flowrate=272.32 </a:t>
              </a:r>
              <a:r>
                <a:rPr lang="en-US" sz="1200" i="1" dirty="0" err="1" smtClean="0"/>
                <a:t>lb</a:t>
              </a:r>
              <a:r>
                <a:rPr lang="en-US" sz="1200" i="1" dirty="0" smtClean="0"/>
                <a:t>/</a:t>
              </a:r>
              <a:r>
                <a:rPr lang="en-US" sz="1200" i="1" dirty="0" err="1" smtClean="0"/>
                <a:t>hr</a:t>
              </a:r>
              <a:endParaRPr lang="en-US" sz="1200" i="1" dirty="0" smtClean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724400" y="1101584"/>
                <a:ext cx="1870320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𝑄</m:t>
                      </m:r>
                      <m:r>
                        <a:rPr lang="en-US" i="1" smtClean="0">
                          <a:latin typeface="Cambria Math"/>
                        </a:rPr>
                        <m:t>=</m:t>
                      </m:r>
                      <m:r>
                        <a:rPr lang="en-US" i="1" smtClean="0">
                          <a:latin typeface="Cambria Math"/>
                        </a:rPr>
                        <m:t>𝑚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en-US" dirty="0">
                  <a:ea typeface="Cambria Math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101584"/>
                <a:ext cx="1870320" cy="390748"/>
              </a:xfrm>
              <a:prstGeom prst="rect">
                <a:avLst/>
              </a:prstGeom>
              <a:blipFill rotWithShape="1">
                <a:blip r:embed="rId3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560121" y="1492332"/>
                <a:ext cx="6629400" cy="5761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=272.32</m:t>
                      </m:r>
                      <m:f>
                        <m:fPr>
                          <m:ctrlPr>
                            <a:rPr lang="en-US" sz="16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𝑙𝑏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h𝑟</m:t>
                          </m:r>
                        </m:den>
                      </m:f>
                      <m:r>
                        <a:rPr lang="en-US" sz="1600" i="1">
                          <a:latin typeface="Cambria Math"/>
                          <a:ea typeface="Cambria Math"/>
                        </a:rPr>
                        <m:t>×1</m:t>
                      </m:r>
                      <m:f>
                        <m:fPr>
                          <m:ctrlPr>
                            <a:rPr lang="en-US" sz="16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𝐵𝑇𝑈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𝑙𝑏</m:t>
                          </m:r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℉</m:t>
                          </m:r>
                        </m:den>
                      </m:f>
                      <m:r>
                        <a:rPr lang="en-US" sz="1600" i="1">
                          <a:latin typeface="Cambria Math"/>
                          <a:ea typeface="Cambria Math"/>
                        </a:rPr>
                        <m:t>×</m:t>
                      </m:r>
                      <m:d>
                        <m:dPr>
                          <m:ctrlPr>
                            <a:rPr lang="en-US" sz="1600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125</m:t>
                          </m:r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℉−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116</m:t>
                          </m:r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℉</m:t>
                          </m:r>
                        </m:e>
                      </m:d>
                      <m:r>
                        <a:rPr lang="en-US" sz="1600" b="0" i="1" smtClean="0">
                          <a:latin typeface="Cambria Math"/>
                          <a:ea typeface="Cambria Math"/>
                        </a:rPr>
                        <m:t>=2477.25</m:t>
                      </m:r>
                      <m:f>
                        <m:fPr>
                          <m:ctrlPr>
                            <a:rPr lang="en-US" sz="16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𝐵𝑇𝑈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h𝑟</m:t>
                          </m:r>
                        </m:den>
                      </m:f>
                    </m:oMath>
                  </m:oMathPara>
                </a14:m>
                <a:endParaRPr lang="en-US" sz="1600" dirty="0">
                  <a:ea typeface="Cambria Math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121" y="1492332"/>
                <a:ext cx="6629400" cy="5761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946976" y="2266950"/>
                <a:ext cx="6183274" cy="1969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Heater Power Input = 843 Watts=</a:t>
                </a:r>
                <a:r>
                  <a:rPr lang="en-US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2876</m:t>
                    </m:r>
                    <m:f>
                      <m:f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𝐵𝑇𝑈</m:t>
                        </m:r>
                      </m:num>
                      <m:den>
                        <m:r>
                          <a:rPr lang="en-US" i="1">
                            <a:latin typeface="Cambria Math"/>
                            <a:ea typeface="Cambria Math"/>
                          </a:rPr>
                          <m:t>h𝑟</m:t>
                        </m:r>
                      </m:den>
                    </m:f>
                  </m:oMath>
                </a14:m>
                <a:endParaRPr lang="en-US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Heat Transfer Calculation Error =</a:t>
                </a:r>
              </a:p>
              <a:p>
                <a:endParaRPr lang="en-US" i="1" dirty="0" smtClean="0"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2876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𝐵𝑇𝑈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h𝑟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−2477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𝐵𝑇𝑈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h𝑟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2876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𝐵𝑇𝑈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h𝑟</m:t>
                              </m:r>
                            </m:den>
                          </m:f>
                        </m:den>
                      </m:f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=0.14</m:t>
                      </m:r>
                    </m:oMath>
                  </m:oMathPara>
                </a14:m>
                <a:endParaRPr lang="en-US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976" y="2266950"/>
                <a:ext cx="6183274" cy="1969193"/>
              </a:xfrm>
              <a:prstGeom prst="rect">
                <a:avLst/>
              </a:prstGeom>
              <a:blipFill rotWithShape="1">
                <a:blip r:embed="rId5"/>
                <a:stretch>
                  <a:fillRect l="-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Content Placeholder 4" descr="Screen Clippi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84" y="2416285"/>
            <a:ext cx="1130300" cy="258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 bwMode="auto">
          <a:xfrm>
            <a:off x="152400" y="2060723"/>
            <a:ext cx="1162384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i="1" dirty="0" smtClean="0"/>
              <a:t>Power Supply</a:t>
            </a:r>
          </a:p>
        </p:txBody>
      </p:sp>
      <p:cxnSp>
        <p:nvCxnSpPr>
          <p:cNvPr id="18" name="Elbow Connector 17"/>
          <p:cNvCxnSpPr>
            <a:stCxn id="15" idx="2"/>
          </p:cNvCxnSpPr>
          <p:nvPr/>
        </p:nvCxnSpPr>
        <p:spPr bwMode="auto">
          <a:xfrm rot="16200000" flipH="1">
            <a:off x="772204" y="2499750"/>
            <a:ext cx="576826" cy="926766"/>
          </a:xfrm>
          <a:prstGeom prst="bentConnector2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 bwMode="auto">
          <a:xfrm>
            <a:off x="80347" y="3368732"/>
            <a:ext cx="1291253" cy="2539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050" i="1" dirty="0" smtClean="0"/>
              <a:t>To Blanket Heater</a:t>
            </a:r>
          </a:p>
        </p:txBody>
      </p:sp>
    </p:spTree>
    <p:extLst>
      <p:ext uri="{BB962C8B-B14F-4D97-AF65-F5344CB8AC3E}">
        <p14:creationId xmlns:p14="http://schemas.microsoft.com/office/powerpoint/2010/main" val="113425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" y="209550"/>
                <a:ext cx="4443414" cy="4214813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b="0" dirty="0" smtClean="0">
                    <a:latin typeface="Cambria Math"/>
                  </a:rPr>
                  <a:t>In flight conditions:</a:t>
                </a:r>
              </a:p>
              <a:p>
                <a:pPr lvl="1"/>
                <a:r>
                  <a:rPr lang="en-US" dirty="0" smtClean="0">
                    <a:latin typeface="Cambria Math"/>
                  </a:rPr>
                  <a:t>M=0.85</a:t>
                </a:r>
              </a:p>
              <a:p>
                <a:pPr lvl="1"/>
                <a:r>
                  <a:rPr lang="en-US" dirty="0" smtClean="0">
                    <a:latin typeface="Cambria Math"/>
                  </a:rPr>
                  <a:t>Velocity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𝑈</m:t>
                    </m:r>
                    <m:r>
                      <a:rPr lang="en-US" b="0" i="1" smtClean="0">
                        <a:latin typeface="Cambria Math"/>
                      </a:rPr>
                      <m:t>=903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𝐾𝑚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h𝑟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=250.8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den>
                    </m:f>
                  </m:oMath>
                </a14:m>
                <a:endParaRPr lang="en-US" b="0" dirty="0" smtClean="0">
                  <a:latin typeface="Cambria Math"/>
                </a:endParaRPr>
              </a:p>
              <a:p>
                <a:pPr lvl="1"/>
                <a:r>
                  <a:rPr lang="en-US" b="0" dirty="0" smtClean="0">
                    <a:latin typeface="Cambria Math"/>
                  </a:rPr>
                  <a:t>Altitude=40,000’=12,192</a:t>
                </a:r>
                <a:r>
                  <a:rPr lang="en-US" dirty="0" smtClean="0">
                    <a:latin typeface="Cambria Math"/>
                  </a:rPr>
                  <a:t>m</a:t>
                </a:r>
              </a:p>
              <a:p>
                <a:pPr lvl="2"/>
                <a:r>
                  <a:rPr lang="en-US" dirty="0" smtClean="0">
                    <a:latin typeface="Cambria Math"/>
                  </a:rPr>
                  <a:t>Density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𝜌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=0.302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𝑘𝑔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b="0" dirty="0" smtClean="0">
                  <a:latin typeface="Cambria Math"/>
                  <a:ea typeface="Cambria Math"/>
                </a:endParaRPr>
              </a:p>
              <a:p>
                <a:pPr lvl="2">
                  <a:tabLst>
                    <a:tab pos="5834063" algn="l"/>
                  </a:tabLst>
                </a:pPr>
                <a:r>
                  <a:rPr lang="en-US" b="0" dirty="0" smtClean="0">
                    <a:latin typeface="Cambria Math"/>
                    <a:ea typeface="Cambria Math"/>
                  </a:rPr>
                  <a:t>Dynamic Viscosity</a:t>
                </a:r>
                <a:r>
                  <a:rPr lang="en-US" b="0" baseline="30000" dirty="0" smtClean="0">
                    <a:latin typeface="Cambria Math"/>
                    <a:ea typeface="Cambria Math"/>
                  </a:rPr>
                  <a:t>1</a:t>
                </a:r>
                <a:r>
                  <a:rPr lang="en-US" b="0" dirty="0" smtClean="0">
                    <a:latin typeface="Cambria Math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𝜇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=14.27×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−6</m:t>
                        </m:r>
                      </m:sup>
                    </m:sSup>
                    <m:r>
                      <a:rPr lang="en-US" b="0" i="1" smtClean="0">
                        <a:latin typeface="Cambria Math"/>
                        <a:ea typeface="Cambria Math"/>
                      </a:rPr>
                      <m:t>𝑃𝑎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𝑁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f>
                              <m:f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𝑘𝑔</m:t>
                                </m:r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𝑚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=14.27×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−6</m:t>
                        </m:r>
                      </m:sup>
                    </m:sSup>
                    <m:f>
                      <m:f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𝑘𝑔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𝑚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</m:den>
                    </m:f>
                  </m:oMath>
                </a14:m>
                <a:endParaRPr lang="en-US" b="0" dirty="0" smtClean="0">
                  <a:latin typeface="Cambria Math"/>
                  <a:ea typeface="Cambria Math"/>
                </a:endParaRPr>
              </a:p>
              <a:p>
                <a:pPr lvl="2">
                  <a:tabLst>
                    <a:tab pos="5834063" algn="l"/>
                  </a:tabLst>
                </a:pPr>
                <a:r>
                  <a:rPr lang="en-US" dirty="0" smtClean="0">
                    <a:latin typeface="Cambria Math"/>
                    <a:ea typeface="Cambria Math"/>
                  </a:rPr>
                  <a:t>Temperature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𝑇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=−69.7℉=216.65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𝐾</m:t>
                    </m:r>
                  </m:oMath>
                </a14:m>
                <a:endParaRPr lang="en-US" b="0" dirty="0" smtClean="0">
                  <a:latin typeface="Cambria Math"/>
                  <a:ea typeface="Cambria Math"/>
                </a:endParaRPr>
              </a:p>
              <a:p>
                <a:pPr lvl="2">
                  <a:tabLst>
                    <a:tab pos="5834063" algn="l"/>
                  </a:tabLst>
                </a:pPr>
                <a:r>
                  <a:rPr lang="en-US" b="0" dirty="0" smtClean="0">
                    <a:latin typeface="Cambria Math"/>
                    <a:ea typeface="Cambria Math"/>
                  </a:rPr>
                  <a:t>Pressure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𝑃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=2.72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𝑝𝑠𝑖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=18,753.9 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𝑁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b="0" dirty="0" smtClean="0">
                  <a:latin typeface="Cambria Math"/>
                  <a:ea typeface="Cambria Math"/>
                </a:endParaRPr>
              </a:p>
              <a:p>
                <a:r>
                  <a:rPr lang="en-US" b="0" dirty="0" smtClean="0">
                    <a:latin typeface="Cambria Math"/>
                    <a:ea typeface="Cambria Math"/>
                  </a:rPr>
                  <a:t>Reynolds Number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𝑅𝑒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𝜌</m:t>
                        </m:r>
                        <m:r>
                          <a:rPr lang="en-US" i="1">
                            <a:latin typeface="Cambria Math"/>
                          </a:rPr>
                          <m:t>𝑈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𝛿</m:t>
                        </m:r>
                      </m:num>
                      <m:den>
                        <m:r>
                          <a:rPr lang="en-US" i="1">
                            <a:latin typeface="Cambria Math"/>
                            <a:ea typeface="Cambria Math"/>
                          </a:rPr>
                          <m:t>𝜇</m:t>
                        </m:r>
                      </m:den>
                    </m:f>
                  </m:oMath>
                </a14:m>
                <a:endParaRPr lang="en-US" b="0" dirty="0" smtClean="0">
                  <a:latin typeface="Cambria Math"/>
                  <a:ea typeface="Cambria Math"/>
                </a:endParaRPr>
              </a:p>
              <a:p>
                <a:pPr lvl="1"/>
                <a:r>
                  <a:rPr lang="en-US" dirty="0" smtClean="0">
                    <a:latin typeface="Cambria Math"/>
                    <a:ea typeface="Cambria Math"/>
                  </a:rPr>
                  <a:t>Characteristic Length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𝛿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=62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𝑚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b="0" dirty="0" smtClean="0">
                    <a:latin typeface="Cambria Math"/>
                    <a:ea typeface="Cambria Math"/>
                  </a:rPr>
                  <a:t>(fuselage length)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  <a:ea typeface="Cambria Math"/>
                      </a:rPr>
                      <m:t>𝑅𝑒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0.302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𝑘𝑔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∙250.8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den>
                        </m:f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∙62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14.27×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−6</m:t>
                            </m:r>
                          </m:sup>
                        </m:sSup>
                        <m:f>
                          <m:f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𝑘𝑔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den>
                        </m:f>
                      </m:den>
                    </m:f>
                    <m:r>
                      <a:rPr lang="en-US" b="0" i="1" smtClean="0">
                        <a:latin typeface="Cambria Math"/>
                        <a:ea typeface="Cambria Math"/>
                      </a:rPr>
                      <m:t>=3.29×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8</m:t>
                        </m:r>
                      </m:sup>
                    </m:sSup>
                  </m:oMath>
                </a14:m>
                <a:endParaRPr lang="en-US" b="0" dirty="0" smtClean="0">
                  <a:latin typeface="Cambria Math"/>
                  <a:ea typeface="Cambria Math"/>
                </a:endParaRPr>
              </a:p>
              <a:p>
                <a:pPr lvl="2"/>
                <a:endParaRPr lang="en-US" b="0" dirty="0" smtClean="0">
                  <a:latin typeface="Cambria Math"/>
                </a:endParaRP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" y="209550"/>
                <a:ext cx="4443414" cy="4214813"/>
              </a:xfrm>
              <a:blipFill rotWithShape="1">
                <a:blip r:embed="rId2"/>
                <a:stretch>
                  <a:fillRect l="-412" t="-1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572000" y="133350"/>
                <a:ext cx="4571999" cy="4291013"/>
              </a:xfrm>
            </p:spPr>
            <p:txBody>
              <a:bodyPr>
                <a:normAutofit fontScale="550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 panose="02040503050406030204" pitchFamily="18" charset="0"/>
                      </a:rPr>
                      <m:t>𝑁𝑢</m:t>
                    </m:r>
                    <m:r>
                      <a:rPr lang="en-US" b="0" i="1" smtClean="0">
                        <a:latin typeface="Cambria Math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endParaRPr lang="en-US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 smtClean="0">
                    <a:latin typeface="Cambria Math"/>
                    <a:ea typeface="Cambria Math" panose="02040503050406030204" pitchFamily="18" charset="0"/>
                  </a:rPr>
                  <a:t>Thermal Conductivity</a:t>
                </a:r>
                <a:r>
                  <a:rPr lang="en-US" baseline="30000" dirty="0" smtClean="0">
                    <a:latin typeface="Cambria Math"/>
                    <a:ea typeface="Cambria Math" panose="02040503050406030204" pitchFamily="18" charset="0"/>
                  </a:rPr>
                  <a:t>1</a:t>
                </a:r>
                <a:endParaRPr lang="en-US" dirty="0" smtClean="0">
                  <a:latin typeface="Cambria Math"/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≈0.01965 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𝑊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𝑚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𝐾</m:t>
                        </m:r>
                      </m:den>
                    </m:f>
                  </m:oMath>
                </a14:m>
                <a:endParaRPr lang="en-US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 panose="02040503050406030204" pitchFamily="18" charset="0"/>
                      </a:rPr>
                      <m:t>𝑃𝑟</m:t>
                    </m:r>
                    <m:r>
                      <a:rPr lang="en-US" i="1">
                        <a:latin typeface="Cambria Math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  <a:ea typeface="Cambria Math" panose="02040503050406030204" pitchFamily="18" charset="0"/>
                          </a:rPr>
                          <m:t>ν</m:t>
                        </m:r>
                      </m:num>
                      <m:den>
                        <m:r>
                          <a:rPr lang="en-US" i="1">
                            <a:latin typeface="Cambria Math"/>
                            <a:ea typeface="Cambria Math"/>
                          </a:rPr>
                          <m:t>𝛼</m:t>
                        </m:r>
                      </m:den>
                    </m:f>
                    <m:r>
                      <a:rPr lang="en-US" i="1">
                        <a:latin typeface="Cambria Math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𝜇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>
                    <a:latin typeface="Cambria Math"/>
                    <a:ea typeface="Cambria Math"/>
                  </a:rPr>
                  <a:t>Dynamic Viscosity</a:t>
                </a:r>
                <a:r>
                  <a:rPr lang="en-US" baseline="30000" dirty="0">
                    <a:latin typeface="Cambria Math"/>
                    <a:ea typeface="Cambria Math"/>
                  </a:rPr>
                  <a:t>1</a:t>
                </a:r>
                <a:r>
                  <a:rPr lang="en-US" dirty="0">
                    <a:latin typeface="Cambria Math"/>
                    <a:ea typeface="Cambria Math"/>
                  </a:rPr>
                  <a:t>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𝜇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=14.27×</m:t>
                    </m:r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−6</m:t>
                        </m:r>
                      </m:sup>
                    </m:sSup>
                    <m:r>
                      <a:rPr lang="en-US" i="1">
                        <a:latin typeface="Cambria Math"/>
                        <a:ea typeface="Cambria Math"/>
                      </a:rPr>
                      <m:t>𝑃𝑎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𝑁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f>
                              <m:f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𝑘𝑔</m:t>
                                </m:r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𝑚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=14.27×</m:t>
                    </m:r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−6</m:t>
                        </m:r>
                      </m:sup>
                    </m:sSup>
                    <m:f>
                      <m:f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𝑘𝑔</m:t>
                        </m:r>
                      </m:num>
                      <m:den>
                        <m:r>
                          <a:rPr lang="en-US" i="1">
                            <a:latin typeface="Cambria Math"/>
                            <a:ea typeface="Cambria Math"/>
                          </a:rPr>
                          <m:t>𝑚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𝑠</m:t>
                        </m:r>
                      </m:den>
                    </m:f>
                  </m:oMath>
                </a14:m>
                <a:endParaRPr lang="en-US" dirty="0">
                  <a:latin typeface="Cambria Math"/>
                  <a:ea typeface="Cambria Math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Specific</m:t>
                    </m:r>
                    <m:r>
                      <m:rPr>
                        <m:nor/>
                      </m:rP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Heat</m:t>
                    </m:r>
                    <m:r>
                      <m:rPr>
                        <m:nor/>
                      </m:rP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Capacity</m:t>
                    </m:r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i="1">
                            <a:latin typeface="Cambria Math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 panose="02040503050406030204" pitchFamily="18" charset="0"/>
                      </a:rPr>
                      <m:t>=1.005</m:t>
                    </m:r>
                    <m:f>
                      <m:fPr>
                        <m:ctrlP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  <m:t>𝑘𝐽</m:t>
                        </m:r>
                      </m:num>
                      <m:den>
                        <m: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  <m:t>𝑘𝑔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𝐾</m:t>
                        </m:r>
                      </m:den>
                    </m:f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>
                    <a:latin typeface="Cambria Math"/>
                    <a:ea typeface="Cambria Math" panose="02040503050406030204" pitchFamily="18" charset="0"/>
                  </a:rPr>
                  <a:t>Thermal Conductivity</a:t>
                </a:r>
                <a:r>
                  <a:rPr lang="en-US" baseline="30000" dirty="0">
                    <a:latin typeface="Cambria Math"/>
                    <a:ea typeface="Cambria Math" panose="02040503050406030204" pitchFamily="18" charset="0"/>
                  </a:rPr>
                  <a:t>1</a:t>
                </a:r>
                <a:endParaRPr lang="en-US" dirty="0">
                  <a:latin typeface="Cambria Math"/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=0.01965 </m:t>
                    </m:r>
                    <m:f>
                      <m:f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𝑊</m:t>
                        </m:r>
                      </m:num>
                      <m:den>
                        <m:r>
                          <a:rPr lang="en-US" i="1">
                            <a:latin typeface="Cambria Math"/>
                            <a:ea typeface="Cambria Math"/>
                          </a:rPr>
                          <m:t>𝑚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𝐾</m:t>
                        </m:r>
                      </m:den>
                    </m:f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 panose="02040503050406030204" pitchFamily="18" charset="0"/>
                      </a:rPr>
                      <m:t>𝑃𝑟</m:t>
                    </m:r>
                    <m:r>
                      <a:rPr lang="en-US" i="1">
                        <a:latin typeface="Cambria Math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  <a:ea typeface="Cambria Math" panose="02040503050406030204" pitchFamily="18" charset="0"/>
                          </a:rPr>
                          <m:t>ν</m:t>
                        </m:r>
                      </m:num>
                      <m:den>
                        <m:r>
                          <a:rPr lang="en-US" i="1">
                            <a:latin typeface="Cambria Math"/>
                            <a:ea typeface="Cambria Math"/>
                          </a:rPr>
                          <m:t>𝛼</m:t>
                        </m:r>
                      </m:den>
                    </m:f>
                    <m:r>
                      <a:rPr lang="en-US" i="1">
                        <a:latin typeface="Cambria Math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𝜇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  <m:t>𝑘</m:t>
                        </m:r>
                      </m:den>
                    </m:f>
                    <m:r>
                      <a:rPr lang="en-US" i="1">
                        <a:latin typeface="Cambria Math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  <m:t>14.27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×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−6</m:t>
                            </m:r>
                          </m:sup>
                        </m:sSup>
                        <m:f>
                          <m:f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𝑘𝑔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den>
                        </m:f>
                        <m:r>
                          <a:rPr lang="en-US" i="1">
                            <a:latin typeface="Cambria Math"/>
                            <a:ea typeface="Cambria Math"/>
                          </a:rPr>
                          <m:t>∙1005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𝐽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𝑘𝑔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𝐾</m:t>
                            </m:r>
                          </m:den>
                        </m:f>
                      </m:num>
                      <m:den>
                        <m: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  <m:t>0.01965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  <a:ea typeface="Cambria Math" panose="02040503050406030204" pitchFamily="18" charset="0"/>
                              </a:rPr>
                              <m:t>𝑊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𝐾</m:t>
                            </m:r>
                          </m:den>
                        </m:f>
                      </m:den>
                    </m:f>
                    <m:r>
                      <a:rPr lang="en-US" i="1">
                        <a:latin typeface="Cambria Math"/>
                        <a:ea typeface="Cambria Math" panose="02040503050406030204" pitchFamily="18" charset="0"/>
                      </a:rPr>
                      <m:t>=0.72984</m:t>
                    </m:r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572000" y="133350"/>
                <a:ext cx="4571999" cy="4291013"/>
              </a:xfrm>
              <a:blipFill rotWithShape="1">
                <a:blip r:embed="rId3"/>
                <a:stretch>
                  <a:fillRect l="-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0" y="4095750"/>
            <a:ext cx="57246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aseline="30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sz="1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Viscosity and Thermal Conductivity of Dry Air in the Gaseous Phase</a:t>
            </a:r>
            <a:br>
              <a:rPr lang="en-US" sz="1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1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K. </a:t>
            </a:r>
            <a:r>
              <a:rPr lang="en-US" sz="11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Kadoya</a:t>
            </a:r>
            <a:r>
              <a:rPr lang="en-US" sz="1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N. Matsunaga, A. </a:t>
            </a:r>
            <a:r>
              <a:rPr lang="en-US" sz="11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Nagashima</a:t>
            </a:r>
            <a:r>
              <a:rPr lang="en-US" sz="1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J. Phys. Chem. Ref. Data, Vol. 14, No. 4, 1985	</a:t>
            </a:r>
            <a:endParaRPr lang="en-US" sz="1100" baseline="30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71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 bwMode="auto">
          <a:xfrm>
            <a:off x="457200" y="274638"/>
            <a:ext cx="82296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smtClean="0"/>
              <a:t>Flat Plate in Parallel Flow with Unheated Starting Length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2"/>
              <p:cNvSpPr txBox="1">
                <a:spLocks/>
              </p:cNvSpPr>
              <p:nvPr/>
            </p:nvSpPr>
            <p:spPr bwMode="auto">
              <a:xfrm>
                <a:off x="0" y="2610479"/>
                <a:ext cx="9144000" cy="25200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 smtClean="0"/>
                  <a:t>Uniform surface heat flux, turbulent flow, unheated starting length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/>
                          </a:rPr>
                          <m:t>𝑁𝑢</m:t>
                        </m:r>
                      </m:e>
                      <m:sub>
                        <m:r>
                          <a:rPr lang="en-US" sz="200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2000" i="1" smtClean="0">
                        <a:latin typeface="Cambria Math"/>
                      </a:rPr>
                      <m:t>=0.0308</m:t>
                    </m:r>
                    <m:sSubSup>
                      <m:sSubSupPr>
                        <m:ctrlPr>
                          <a:rPr lang="en-US" sz="2000" i="1" smtClean="0">
                            <a:latin typeface="Cambria Math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sz="20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r>
                              <a:rPr lang="en-US" sz="2000" i="1" smtClean="0">
                                <a:latin typeface="Cambria Math"/>
                              </a:rPr>
                              <m:t>𝑅𝑒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</m:e>
                      <m:sub/>
                      <m:sup>
                        <m:r>
                          <a:rPr lang="en-US" sz="2000" i="1" smtClean="0">
                            <a:latin typeface="Cambria Math"/>
                          </a:rPr>
                          <m:t>4/5 </m:t>
                        </m:r>
                      </m:sup>
                    </m:sSubSup>
                    <m:r>
                      <a:rPr lang="en-US" sz="2000" i="1" smtClean="0"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en-US" sz="20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/>
                          </a:rPr>
                          <m:t>𝑃𝑟</m:t>
                        </m:r>
                      </m:e>
                      <m:sup>
                        <m:r>
                          <a:rPr lang="en-US" sz="2000" i="1" smtClean="0">
                            <a:latin typeface="Cambria Math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sz="2000" dirty="0" smtClean="0"/>
                  <a:t>, 0.6≲</a:t>
                </a:r>
                <a:r>
                  <a:rPr lang="en-US" sz="2000" i="1" dirty="0" smtClean="0"/>
                  <a:t>Pr</a:t>
                </a:r>
                <a:r>
                  <a:rPr lang="en-US" sz="2000" dirty="0"/>
                  <a:t> </a:t>
                </a:r>
                <a:r>
                  <a:rPr lang="en-US" sz="2000" dirty="0" smtClean="0"/>
                  <a:t>≲60</a:t>
                </a:r>
                <a:br>
                  <a:rPr lang="en-US" sz="2000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𝑁𝑢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h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𝑥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𝑘</m:t>
                        </m:r>
                      </m:den>
                    </m:f>
                    <m:r>
                      <a:rPr lang="en-US" sz="2000" i="1" smtClean="0">
                        <a:latin typeface="Cambria Math"/>
                      </a:rPr>
                      <m:t>=0.0308</m:t>
                    </m:r>
                    <m:sSubSup>
                      <m:sSubSupPr>
                        <m:ctrlPr>
                          <a:rPr lang="en-US" sz="2000" i="1">
                            <a:latin typeface="Cambria Math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𝑅𝑒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</m:e>
                      <m:sub/>
                      <m:sup>
                        <m:r>
                          <a:rPr lang="en-US" sz="2000" i="1">
                            <a:latin typeface="Cambria Math"/>
                          </a:rPr>
                          <m:t>4/5 </m:t>
                        </m:r>
                      </m:sup>
                    </m:sSubSup>
                    <m:r>
                      <a:rPr lang="en-US" sz="2000" i="1"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</a:rPr>
                          <m:t>𝑃𝑟</m:t>
                        </m:r>
                      </m:e>
                      <m:sup>
                        <m:f>
                          <m:f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latin typeface="Cambria Math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sz="2000" i="1" dirty="0" smtClean="0"/>
                  <a:t/>
                </a:r>
                <a:br>
                  <a:rPr lang="en-US" sz="2000" i="1" dirty="0" smtClean="0"/>
                </a:b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</a:rPr>
                      <m:t>h</m:t>
                    </m:r>
                    <m:r>
                      <a:rPr lang="en-US" sz="200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000" i="1" smtClean="0">
                            <a:latin typeface="Cambria Math"/>
                          </a:rPr>
                          <m:t>62 </m:t>
                        </m:r>
                        <m:r>
                          <a:rPr lang="en-US" sz="2000" i="1" smtClean="0">
                            <a:latin typeface="Cambria Math"/>
                          </a:rPr>
                          <m:t>𝑚</m:t>
                        </m:r>
                      </m:den>
                    </m:f>
                    <m:r>
                      <a:rPr lang="en-US" sz="200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0.01965 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𝑊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𝑚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𝐾</m:t>
                        </m:r>
                      </m:den>
                    </m:f>
                    <m:r>
                      <a:rPr lang="en-US" sz="2000" i="1" smtClean="0">
                        <a:latin typeface="Cambria Math"/>
                        <a:ea typeface="Cambria Math"/>
                      </a:rPr>
                      <m:t>∙0.0308∙</m:t>
                    </m:r>
                    <m:sSup>
                      <m:sSupPr>
                        <m:ctrlPr>
                          <a:rPr lang="en-US" sz="20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3.29×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/>
                                    <a:ea typeface="Cambria Math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/>
                                    <a:ea typeface="Cambria Math"/>
                                  </a:rPr>
                                  <m:t>8</m:t>
                                </m:r>
                              </m:sup>
                            </m:sSup>
                          </m:e>
                        </m:d>
                      </m:e>
                      <m:sup>
                        <m:f>
                          <m:fPr>
                            <m:ctrlPr>
                              <a:rPr lang="en-US" sz="200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sz="2000" i="1" smtClean="0">
                                <a:latin typeface="Cambria Math"/>
                                <a:ea typeface="Cambria Math"/>
                              </a:rPr>
                              <m:t>4</m:t>
                            </m:r>
                          </m:num>
                          <m:den>
                            <m:r>
                              <a:rPr lang="en-US" sz="2000" i="1" smtClean="0">
                                <a:latin typeface="Cambria Math"/>
                                <a:ea typeface="Cambria Math"/>
                              </a:rPr>
                              <m:t>5</m:t>
                            </m:r>
                          </m:den>
                        </m:f>
                      </m:sup>
                    </m:sSup>
                    <m:r>
                      <a:rPr lang="en-US" sz="2000" i="1" smtClean="0"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en-US" sz="20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000" i="1" smtClean="0">
                                <a:latin typeface="Cambria Math"/>
                                <a:ea typeface="Cambria Math"/>
                              </a:rPr>
                              <m:t>0.72984</m:t>
                            </m:r>
                          </m:e>
                        </m:d>
                      </m:e>
                      <m:sup>
                        <m:f>
                          <m:fPr>
                            <m:ctrlPr>
                              <a:rPr lang="en-US" sz="200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sz="2000" i="1" smtClean="0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sz="2000" i="1" dirty="0" smtClean="0">
                    <a:ea typeface="Cambria Math"/>
                  </a:rPr>
                  <a:t/>
                </a:r>
                <a:br>
                  <a:rPr lang="en-US" sz="2000" i="1" dirty="0" smtClean="0">
                    <a:ea typeface="Cambria Math"/>
                  </a:rPr>
                </a:b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  <a:ea typeface="Cambria Math"/>
                      </a:rPr>
                      <m:t>h</m:t>
                    </m:r>
                    <m:r>
                      <a:rPr lang="en-US" sz="2000" i="1" smtClean="0">
                        <a:latin typeface="Cambria Math"/>
                        <a:ea typeface="Cambria Math"/>
                      </a:rPr>
                      <m:t>=57.24 </m:t>
                    </m:r>
                    <m:f>
                      <m:fPr>
                        <m:ctrlPr>
                          <a:rPr lang="en-US" sz="20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i="1" smtClean="0">
                            <a:latin typeface="Cambria Math"/>
                            <a:ea typeface="Cambria Math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en-US" sz="200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200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smtClean="0">
                            <a:latin typeface="Cambria Math"/>
                            <a:ea typeface="Cambria Math"/>
                          </a:rPr>
                          <m:t>𝐾</m:t>
                        </m:r>
                      </m:den>
                    </m:f>
                  </m:oMath>
                </a14:m>
                <a:endParaRPr lang="en-US" sz="2000" i="1" dirty="0" smtClean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n w="3175">
                              <a:solidFill>
                                <a:srgbClr val="FF0000"/>
                              </a:solidFill>
                            </a:ln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ln w="3175">
                              <a:solidFill>
                                <a:srgbClr val="FF0000"/>
                              </a:solidFill>
                            </a:ln>
                            <a:latin typeface="Cambria Math"/>
                          </a:rPr>
                          <m:t>𝑞</m:t>
                        </m:r>
                      </m:e>
                      <m:sup>
                        <m:r>
                          <a:rPr lang="en-US" sz="2000" i="1">
                            <a:ln w="3175">
                              <a:solidFill>
                                <a:srgbClr val="FF0000"/>
                              </a:solidFill>
                            </a:ln>
                            <a:latin typeface="Cambria Math"/>
                          </a:rPr>
                          <m:t>′′</m:t>
                        </m:r>
                      </m:sup>
                    </m:sSup>
                    <m:r>
                      <a:rPr lang="en-US" sz="2000" i="1">
                        <a:ln w="3175">
                          <a:solidFill>
                            <a:srgbClr val="FF0000"/>
                          </a:solidFill>
                        </a:ln>
                        <a:latin typeface="Cambria Math"/>
                      </a:rPr>
                      <m:t>=</m:t>
                    </m:r>
                    <m:r>
                      <a:rPr lang="en-US" sz="2000" i="1">
                        <a:ln w="3175">
                          <a:solidFill>
                            <a:srgbClr val="FF0000"/>
                          </a:solidFill>
                        </a:ln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US" sz="2000" i="1">
                            <a:ln w="3175">
                              <a:solidFill>
                                <a:srgbClr val="FF0000"/>
                              </a:solidFill>
                            </a:ln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n w="3175">
                                  <a:solidFill>
                                    <a:srgbClr val="FF0000"/>
                                  </a:solidFill>
                                </a:ln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n w="3175">
                                  <a:solidFill>
                                    <a:srgbClr val="FF0000"/>
                                  </a:solidFill>
                                </a:ln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i="1">
                                <a:ln w="3175">
                                  <a:solidFill>
                                    <a:srgbClr val="FF0000"/>
                                  </a:solidFill>
                                </a:ln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US" sz="2000" i="1">
                            <a:ln w="3175">
                              <a:solidFill>
                                <a:srgbClr val="FF0000"/>
                              </a:solidFill>
                            </a:ln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n w="3175">
                                  <a:solidFill>
                                    <a:srgbClr val="FF0000"/>
                                  </a:solidFill>
                                </a:ln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n w="3175">
                                  <a:solidFill>
                                    <a:srgbClr val="FF0000"/>
                                  </a:solidFill>
                                </a:ln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i="1">
                                <a:ln w="3175">
                                  <a:solidFill>
                                    <a:srgbClr val="FF0000"/>
                                  </a:solidFill>
                                </a:ln>
                                <a:latin typeface="Cambria Math"/>
                                <a:ea typeface="Cambria Math"/>
                              </a:rPr>
                              <m:t>∞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n w="3175">
                          <a:solidFill>
                            <a:srgbClr val="FF0000"/>
                          </a:solidFill>
                        </a:ln>
                        <a:latin typeface="Cambria Math"/>
                      </a:rPr>
                      <m:t>=57.24</m:t>
                    </m:r>
                    <m:f>
                      <m:fPr>
                        <m:ctrlPr>
                          <a:rPr lang="en-US" sz="2000" i="1">
                            <a:ln w="3175">
                              <a:solidFill>
                                <a:srgbClr val="FF0000"/>
                              </a:solidFill>
                            </a:ln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i="1">
                            <a:ln w="3175">
                              <a:solidFill>
                                <a:srgbClr val="FF0000"/>
                              </a:solidFill>
                            </a:ln>
                            <a:latin typeface="Cambria Math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en-US" sz="2000" i="1">
                                <a:ln w="3175">
                                  <a:solidFill>
                                    <a:srgbClr val="FF0000"/>
                                  </a:solidFill>
                                </a:ln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n w="3175">
                                  <a:solidFill>
                                    <a:srgbClr val="FF0000"/>
                                  </a:solidFill>
                                </a:ln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i="1">
                                <a:ln w="3175">
                                  <a:solidFill>
                                    <a:srgbClr val="FF0000"/>
                                  </a:solidFill>
                                </a:ln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n w="3175">
                              <a:solidFill>
                                <a:srgbClr val="FF0000"/>
                              </a:solidFill>
                            </a:ln>
                            <a:latin typeface="Cambria Math"/>
                          </a:rPr>
                          <m:t>𝐾</m:t>
                        </m:r>
                      </m:den>
                    </m:f>
                    <m:r>
                      <a:rPr lang="en-US" sz="2000" i="1">
                        <a:ln w="3175">
                          <a:solidFill>
                            <a:srgbClr val="FF0000"/>
                          </a:solidFill>
                        </a:ln>
                        <a:latin typeface="Cambria Math"/>
                        <a:ea typeface="Cambria Math"/>
                      </a:rPr>
                      <m:t>×</m:t>
                    </m:r>
                    <m:d>
                      <m:dPr>
                        <m:ctrlPr>
                          <a:rPr lang="en-US" sz="2000" i="1">
                            <a:ln w="3175">
                              <a:solidFill>
                                <a:srgbClr val="FF0000"/>
                              </a:solidFill>
                            </a:ln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n w="3175">
                                  <a:solidFill>
                                    <a:srgbClr val="FF0000"/>
                                  </a:solidFill>
                                </a:ln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n w="3175">
                                  <a:solidFill>
                                    <a:srgbClr val="FF0000"/>
                                  </a:solidFill>
                                </a:ln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i="1">
                                <a:ln w="3175">
                                  <a:solidFill>
                                    <a:srgbClr val="FF0000"/>
                                  </a:solidFill>
                                </a:ln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US" sz="2000" i="1">
                            <a:ln w="3175">
                              <a:solidFill>
                                <a:srgbClr val="FF0000"/>
                              </a:solidFill>
                            </a:ln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n w="3175">
                                  <a:solidFill>
                                    <a:srgbClr val="FF0000"/>
                                  </a:solidFill>
                                </a:ln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n w="3175">
                                  <a:solidFill>
                                    <a:srgbClr val="FF0000"/>
                                  </a:solidFill>
                                </a:ln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i="1">
                                <a:ln w="3175">
                                  <a:solidFill>
                                    <a:srgbClr val="FF0000"/>
                                  </a:solidFill>
                                </a:ln>
                                <a:latin typeface="Cambria Math"/>
                                <a:ea typeface="Cambria Math"/>
                              </a:rPr>
                              <m:t>∞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n w="3175">
                          <a:solidFill>
                            <a:srgbClr val="FF0000"/>
                          </a:solidFill>
                        </a:ln>
                        <a:latin typeface="Cambria Math"/>
                        <a:ea typeface="Cambria Math"/>
                      </a:rPr>
                      <m:t>𝐾</m:t>
                    </m:r>
                    <m:r>
                      <a:rPr lang="en-US" sz="2000" i="1">
                        <a:ln w="3175">
                          <a:solidFill>
                            <a:srgbClr val="FF0000"/>
                          </a:solidFill>
                        </a:ln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n w="3175">
                              <a:solidFill>
                                <a:srgbClr val="FF0000"/>
                              </a:solidFill>
                            </a:ln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i="1">
                            <a:ln w="3175">
                              <a:solidFill>
                                <a:srgbClr val="FF0000"/>
                              </a:solidFill>
                            </a:ln>
                            <a:latin typeface="Cambria Math"/>
                            <a:ea typeface="Cambria Math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en-US" sz="2000" i="1">
                                <a:ln w="3175">
                                  <a:solidFill>
                                    <a:srgbClr val="FF0000"/>
                                  </a:solidFill>
                                </a:ln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n w="3175">
                                  <a:solidFill>
                                    <a:srgbClr val="FF0000"/>
                                  </a:solidFill>
                                </a:ln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i="1">
                                <a:ln w="3175">
                                  <a:solidFill>
                                    <a:srgbClr val="FF0000"/>
                                  </a:solidFill>
                                </a:ln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000" dirty="0">
                  <a:ln w="3175">
                    <a:solidFill>
                      <a:srgbClr val="FF0000"/>
                    </a:solidFill>
                  </a:ln>
                </a:endParaRPr>
              </a:p>
              <a:p>
                <a:pPr marL="457200" lvl="1" indent="0">
                  <a:buNone/>
                </a:pPr>
                <a:endParaRPr lang="en-US" sz="2000" i="1" dirty="0" smtClean="0"/>
              </a:p>
            </p:txBody>
          </p:sp>
        </mc:Choice>
        <mc:Fallback xmlns="">
          <p:sp>
            <p:nvSpPr>
              <p:cNvPr id="3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610479"/>
                <a:ext cx="9144000" cy="2520012"/>
              </a:xfrm>
              <a:prstGeom prst="rect">
                <a:avLst/>
              </a:prstGeom>
              <a:blipFill rotWithShape="1">
                <a:blip r:embed="rId2"/>
                <a:stretch>
                  <a:fillRect l="-467" t="-3623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>
            <a:off x="152400" y="928852"/>
            <a:ext cx="6303332" cy="1561287"/>
            <a:chOff x="152400" y="928852"/>
            <a:chExt cx="6303332" cy="1561287"/>
          </a:xfrm>
        </p:grpSpPr>
        <p:sp>
          <p:nvSpPr>
            <p:cNvPr id="34" name="Rectangle 33"/>
            <p:cNvSpPr/>
            <p:nvPr/>
          </p:nvSpPr>
          <p:spPr>
            <a:xfrm>
              <a:off x="2988631" y="1781405"/>
              <a:ext cx="1714499" cy="442884"/>
            </a:xfrm>
            <a:prstGeom prst="rect">
              <a:avLst/>
            </a:prstGeom>
            <a:solidFill>
              <a:srgbClr val="C0504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Fire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274130" y="1781404"/>
              <a:ext cx="3429000" cy="152400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Arc 35"/>
            <p:cNvSpPr/>
            <p:nvPr/>
          </p:nvSpPr>
          <p:spPr>
            <a:xfrm rot="16200000">
              <a:off x="3320157" y="-809397"/>
              <a:ext cx="1089547" cy="5181602"/>
            </a:xfrm>
            <a:prstGeom prst="arc">
              <a:avLst>
                <a:gd name="adj1" fmla="val 16200000"/>
                <a:gd name="adj2" fmla="val 100900"/>
              </a:avLst>
            </a:prstGeom>
            <a:noFill/>
            <a:ln w="28575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Arc 36"/>
            <p:cNvSpPr/>
            <p:nvPr/>
          </p:nvSpPr>
          <p:spPr>
            <a:xfrm rot="16200000">
              <a:off x="3910708" y="314553"/>
              <a:ext cx="1089547" cy="2933701"/>
            </a:xfrm>
            <a:prstGeom prst="arc">
              <a:avLst>
                <a:gd name="adj1" fmla="val 16200000"/>
                <a:gd name="adj2" fmla="val 19017594"/>
              </a:avLst>
            </a:prstGeom>
            <a:noFill/>
            <a:ln w="285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457200" y="1017186"/>
              <a:ext cx="749051" cy="662865"/>
              <a:chOff x="1316670" y="1041647"/>
              <a:chExt cx="749051" cy="662865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1386396" y="1413029"/>
                <a:ext cx="609600" cy="291483"/>
                <a:chOff x="1995996" y="1066800"/>
                <a:chExt cx="609600" cy="291483"/>
              </a:xfrm>
            </p:grpSpPr>
            <p:cxnSp>
              <p:nvCxnSpPr>
                <p:cNvPr id="54" name="Straight Arrow Connector 53"/>
                <p:cNvCxnSpPr/>
                <p:nvPr/>
              </p:nvCxnSpPr>
              <p:spPr>
                <a:xfrm>
                  <a:off x="1995996" y="1066800"/>
                  <a:ext cx="609600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headEnd type="none" w="med" len="med"/>
                  <a:tailEnd type="triangle" w="med" len="med"/>
                </a:ln>
                <a:effectLst/>
              </p:spPr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1995996" y="1219200"/>
                  <a:ext cx="609600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headEnd type="none" w="med" len="med"/>
                  <a:tailEnd type="triangle" w="med" len="med"/>
                </a:ln>
                <a:effectLst/>
              </p:spPr>
            </p:cxn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1995996" y="1358283"/>
                  <a:ext cx="609600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headEnd type="none" w="med" len="med"/>
                  <a:tailEnd type="triangle" w="med" len="med"/>
                </a:ln>
                <a:effectLst/>
              </p:spPr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1316670" y="1041647"/>
                    <a:ext cx="74905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</m:sSub>
                          <m:r>
                            <a:rPr kumimoji="0" lang="en-US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16670" y="1041647"/>
                    <a:ext cx="749051" cy="307777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9" name="Straight Connector 38"/>
            <p:cNvCxnSpPr/>
            <p:nvPr/>
          </p:nvCxnSpPr>
          <p:spPr>
            <a:xfrm flipH="1">
              <a:off x="1274129" y="1933804"/>
              <a:ext cx="1" cy="55633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>
            <a:xfrm>
              <a:off x="1274130" y="2490139"/>
              <a:ext cx="1714501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>
            <a:xfrm>
              <a:off x="1274130" y="2211971"/>
              <a:ext cx="53340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1348477" y="1916511"/>
                  <a:ext cx="32637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8477" y="1916511"/>
                  <a:ext cx="326371" cy="30777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2728218" y="2130314"/>
                  <a:ext cx="29687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l-G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ξ</m:t>
                        </m:r>
                      </m:oMath>
                    </m:oMathPara>
                  </a14:m>
                  <a:endPara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8218" y="2130314"/>
                  <a:ext cx="296876" cy="30777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3558436" y="928852"/>
                  <a:ext cx="306494" cy="3028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l-G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δ</m:t>
                        </m:r>
                      </m:oMath>
                    </m:oMathPara>
                  </a14:m>
                  <a:endParaRPr kumimoji="0" lang="en-US" sz="1400" b="0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8436" y="928852"/>
                  <a:ext cx="306494" cy="30284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3886384" y="1173543"/>
                  <a:ext cx="357342" cy="3028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l-G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δ</m:t>
                        </m:r>
                        <m:r>
                          <a:rPr kumimoji="0" lang="en-US" sz="1400" b="0" i="1" u="none" strike="noStrike" kern="0" cap="none" spc="0" normalizeH="0" baseline="-2500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kumimoji="0" lang="en-US" sz="1400" b="0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6384" y="1173543"/>
                  <a:ext cx="357342" cy="30284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" name="Elbow Connector 45"/>
            <p:cNvCxnSpPr/>
            <p:nvPr/>
          </p:nvCxnSpPr>
          <p:spPr>
            <a:xfrm flipV="1">
              <a:off x="1798477" y="1520830"/>
              <a:ext cx="304800" cy="258248"/>
            </a:xfrm>
            <a:prstGeom prst="bentConnector3">
              <a:avLst>
                <a:gd name="adj1" fmla="val -3465"/>
              </a:avLst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oval"/>
              <a:tailEnd type="arrow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2067818" y="1388568"/>
                  <a:ext cx="8283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sub>
                        </m:sSub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∞</m:t>
                            </m:r>
                          </m:sub>
                        </m:sSub>
                      </m:oMath>
                    </m:oMathPara>
                  </a14:m>
                  <a:endPara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7818" y="1388568"/>
                  <a:ext cx="828368" cy="307777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Elbow Connector 47"/>
            <p:cNvCxnSpPr/>
            <p:nvPr/>
          </p:nvCxnSpPr>
          <p:spPr>
            <a:xfrm flipV="1">
              <a:off x="3974385" y="1499203"/>
              <a:ext cx="304800" cy="258248"/>
            </a:xfrm>
            <a:prstGeom prst="bentConnector3">
              <a:avLst>
                <a:gd name="adj1" fmla="val -3465"/>
              </a:avLst>
            </a:prstGeom>
            <a:noFill/>
            <a:ln w="9525" cap="flat" cmpd="sng" algn="ctr">
              <a:solidFill>
                <a:srgbClr val="C0504D"/>
              </a:solidFill>
              <a:prstDash val="solid"/>
              <a:headEnd type="oval"/>
              <a:tailEnd type="arrow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4243726" y="1366941"/>
                  <a:ext cx="8283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sub>
                        </m:sSub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&gt;</m:t>
                        </m:r>
                        <m:sSub>
                          <m:sSubPr>
                            <m:ctrlP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∞</m:t>
                            </m:r>
                          </m:sub>
                        </m:sSub>
                      </m:oMath>
                    </m:oMathPara>
                  </a14:m>
                  <a:endPara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3726" y="1366941"/>
                  <a:ext cx="828368" cy="307777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Arrow Connector 49"/>
            <p:cNvCxnSpPr>
              <a:stCxn id="51" idx="0"/>
              <a:endCxn id="35" idx="1"/>
            </p:cNvCxnSpPr>
            <p:nvPr/>
          </p:nvCxnSpPr>
          <p:spPr>
            <a:xfrm flipV="1">
              <a:off x="623042" y="1857604"/>
              <a:ext cx="651088" cy="223562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51" name="TextBox 50"/>
            <p:cNvSpPr txBox="1"/>
            <p:nvPr/>
          </p:nvSpPr>
          <p:spPr>
            <a:xfrm>
              <a:off x="152400" y="2081166"/>
              <a:ext cx="9412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rPr>
                <a:t>Aircraft Skin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803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1638" y="285750"/>
            <a:ext cx="740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At an ambient air temperature of -70°F (216K)</a:t>
            </a:r>
          </a:p>
          <a:p>
            <a:pPr algn="ctr"/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Need to calculate outside surface temperature</a:t>
            </a:r>
          </a:p>
          <a:p>
            <a:pPr algn="ctr"/>
            <a:endParaRPr lang="en-US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~500°F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(533K) :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observed during CFRP burn tests with FLIR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70°F (294K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) :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inside cabin temperature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63363" y="1657350"/>
                <a:ext cx="7406264" cy="610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′′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=57.24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𝑊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𝐾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×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−216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363" y="1657350"/>
                <a:ext cx="7406264" cy="61087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077686" y="2285841"/>
            <a:ext cx="740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For </a:t>
            </a:r>
            <a:r>
              <a:rPr lang="en-US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of 500°F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(533K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), </a:t>
            </a:r>
            <a:r>
              <a:rPr lang="en-US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q’’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=18,145 W/m</a:t>
            </a:r>
            <a:r>
              <a:rPr lang="en-US" baseline="30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For </a:t>
            </a:r>
            <a:r>
              <a:rPr lang="en-US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of 70°F (294K), </a:t>
            </a:r>
            <a:r>
              <a:rPr lang="en-US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q’’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=4,464 W/m</a:t>
            </a:r>
            <a:r>
              <a:rPr lang="en-US" baseline="30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en-US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3028950"/>
            <a:ext cx="740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Heat Transfer Rig Only Reaches </a:t>
            </a:r>
            <a:r>
              <a:rPr lang="en-US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q’’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=1,666 W/m</a:t>
            </a:r>
            <a:r>
              <a:rPr lang="en-US" baseline="30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With current configuration</a:t>
            </a:r>
          </a:p>
          <a:p>
            <a:pPr algn="ctr"/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Corresponds to a </a:t>
            </a:r>
            <a:r>
              <a:rPr lang="en-US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i="1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of 245K=-18.67°F</a:t>
            </a:r>
          </a:p>
        </p:txBody>
      </p:sp>
    </p:spTree>
    <p:extLst>
      <p:ext uri="{BB962C8B-B14F-4D97-AF65-F5344CB8AC3E}">
        <p14:creationId xmlns:p14="http://schemas.microsoft.com/office/powerpoint/2010/main" val="59880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0" t="14445" r="22346" b="5556"/>
          <a:stretch/>
        </p:blipFill>
        <p:spPr>
          <a:xfrm>
            <a:off x="5751985" y="105056"/>
            <a:ext cx="2555169" cy="222547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" y="0"/>
            <a:ext cx="5207758" cy="447675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5" b="20178"/>
          <a:stretch/>
        </p:blipFill>
        <p:spPr>
          <a:xfrm>
            <a:off x="4902551" y="2419348"/>
            <a:ext cx="4254039" cy="20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A Wide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 bwMode="auto">
        <a:noFill/>
        <a:ln>
          <a:noFill/>
        </a:ln>
        <a:effectLst/>
        <a:extLst/>
      </a:spPr>
      <a:bodyPr wrap="none" rtlCol="0">
        <a:spAutoFit/>
      </a:bodyPr>
      <a:lstStyle>
        <a:defPPr>
          <a:buFontTx/>
          <a:buNone/>
          <a:defRPr sz="1200" i="1" dirty="0" smtClean="0"/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FAA Wide</Template>
  <TotalTime>5189</TotalTime>
  <Words>1008</Words>
  <Application>Microsoft Office PowerPoint</Application>
  <PresentationFormat>On-screen Show (16:9)</PresentationFormat>
  <Paragraphs>135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FAA Wide</vt:lpstr>
      <vt:lpstr>Inaccessible Area Fire Tests on Composite Structure - Update</vt:lpstr>
      <vt:lpstr>CFRP Aircraft Structures</vt:lpstr>
      <vt:lpstr>Initial CFRP Flammability Testing</vt:lpstr>
      <vt:lpstr>ET-AOP 787 Fire, London Heathrow, July 2013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Heat Transfer Calculation</vt:lpstr>
      <vt:lpstr>PowerPoint Presentation</vt:lpstr>
      <vt:lpstr>Next Test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Ochs</dc:creator>
  <cp:lastModifiedBy>Michael Donio</cp:lastModifiedBy>
  <cp:revision>61</cp:revision>
  <dcterms:created xsi:type="dcterms:W3CDTF">2006-08-16T00:00:00Z</dcterms:created>
  <dcterms:modified xsi:type="dcterms:W3CDTF">2018-03-23T13:07:59Z</dcterms:modified>
</cp:coreProperties>
</file>