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1"/>
    <p:sldMasterId id="2147483661" r:id="rId2"/>
  </p:sldMasterIdLst>
  <p:notesMasterIdLst>
    <p:notesMasterId r:id="rId24"/>
  </p:notesMasterIdLst>
  <p:handoutMasterIdLst>
    <p:handoutMasterId r:id="rId25"/>
  </p:handoutMasterIdLst>
  <p:sldIdLst>
    <p:sldId id="273" r:id="rId3"/>
    <p:sldId id="280" r:id="rId4"/>
    <p:sldId id="274" r:id="rId5"/>
    <p:sldId id="275" r:id="rId6"/>
    <p:sldId id="276" r:id="rId7"/>
    <p:sldId id="287" r:id="rId8"/>
    <p:sldId id="286" r:id="rId9"/>
    <p:sldId id="281" r:id="rId10"/>
    <p:sldId id="295" r:id="rId11"/>
    <p:sldId id="277" r:id="rId12"/>
    <p:sldId id="278" r:id="rId13"/>
    <p:sldId id="282" r:id="rId14"/>
    <p:sldId id="285" r:id="rId15"/>
    <p:sldId id="291" r:id="rId16"/>
    <p:sldId id="284" r:id="rId17"/>
    <p:sldId id="289" r:id="rId18"/>
    <p:sldId id="290" r:id="rId19"/>
    <p:sldId id="292" r:id="rId20"/>
    <p:sldId id="293" r:id="rId21"/>
    <p:sldId id="288" r:id="rId22"/>
    <p:sldId id="294" r:id="rId23"/>
  </p:sldIdLst>
  <p:sldSz cx="9144000" cy="6858000" type="screen4x3"/>
  <p:notesSz cx="7010400" cy="9296400"/>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80"/>
            <p14:sldId id="274"/>
            <p14:sldId id="275"/>
            <p14:sldId id="276"/>
            <p14:sldId id="287"/>
            <p14:sldId id="286"/>
            <p14:sldId id="281"/>
            <p14:sldId id="295"/>
            <p14:sldId id="277"/>
            <p14:sldId id="278"/>
            <p14:sldId id="282"/>
            <p14:sldId id="285"/>
            <p14:sldId id="291"/>
            <p14:sldId id="284"/>
            <p14:sldId id="289"/>
            <p14:sldId id="290"/>
            <p14:sldId id="292"/>
            <p14:sldId id="293"/>
            <p14:sldId id="288"/>
            <p14:sldId id="29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p:restoredLeft sz="11178" autoAdjust="0"/>
    <p:restoredTop sz="92774" autoAdjust="0"/>
  </p:normalViewPr>
  <p:slideViewPr>
    <p:cSldViewPr snapToGrid="0">
      <p:cViewPr>
        <p:scale>
          <a:sx n="100" d="100"/>
          <a:sy n="100" d="100"/>
        </p:scale>
        <p:origin x="582" y="-72"/>
      </p:cViewPr>
      <p:guideLst>
        <p:guide orient="horz" pos="536"/>
        <p:guide pos="33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97256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972560" y="0"/>
            <a:ext cx="303784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34720" y="4416426"/>
            <a:ext cx="514096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972560" y="8831264"/>
            <a:ext cx="303784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2863985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5509086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Until now we have referenced our fuel flows such as 45/90, 80/80 or 100/100 etc.  These numbers come from the </a:t>
            </a:r>
            <a:r>
              <a:rPr lang="en-US" baseline="0" dirty="0" err="1" smtClean="0"/>
              <a:t>rotometer</a:t>
            </a:r>
            <a:r>
              <a:rPr lang="en-US" baseline="0" dirty="0" smtClean="0"/>
              <a:t> world where flows were are measured in a 150mm long tube with a glass float.  The numbers corresponded as a measurement of that tube.  These values then had conversion factors to a flow correcting for gas weight, temp and pressures.  Obviously there is a cost increase to go this route, however we feel the benefit of accuracy is worth it in the end.  Ultimately, we don’t have exact flow rates yet as more work remains to be done with the mass flow controllers.</a:t>
            </a:r>
            <a:endParaRPr lang="en-US" dirty="0" smtClean="0"/>
          </a:p>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209655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working towards</a:t>
            </a:r>
            <a:r>
              <a:rPr lang="en-US" baseline="0" dirty="0" smtClean="0"/>
              <a:t> a target temp that will be our go/no go reference thermocouple going forward.  In this 2 hour test we reached a peak internal temp of about 133F so we will be in the ball park of </a:t>
            </a:r>
            <a:r>
              <a:rPr lang="en-US" baseline="0" dirty="0" smtClean="0"/>
              <a:t>about 1 </a:t>
            </a:r>
            <a:r>
              <a:rPr lang="en-US" baseline="0" dirty="0" err="1" smtClean="0"/>
              <a:t>hr</a:t>
            </a:r>
            <a:r>
              <a:rPr lang="en-US" baseline="0" dirty="0" smtClean="0"/>
              <a:t> and/or 120F </a:t>
            </a:r>
            <a:r>
              <a:rPr lang="en-US" baseline="0" dirty="0" smtClean="0"/>
              <a:t>for that </a:t>
            </a:r>
            <a:r>
              <a:rPr lang="en-US" baseline="0" dirty="0" smtClean="0"/>
              <a:t>target.</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31229098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so on to duct materials; what is the best configuration to introduce these samples of various diameters,</a:t>
            </a:r>
            <a:r>
              <a:rPr lang="en-US" baseline="0" dirty="0" smtClean="0"/>
              <a:t> materials, and design?  This is just a short video of a standard silicone duct with nylon ribbing.  This sample is 1” in diameter and was left intact for this test, only cut to length.</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4230111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20303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2636046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lastly we tested a</a:t>
            </a:r>
            <a:r>
              <a:rPr lang="en-US" baseline="0" dirty="0" smtClean="0"/>
              <a:t> vertical cross section on a 4” silicone/nylon sample.  All of those configurations seem to work, (with the exception of that filet job) for this particular product but they probably introduce more variables to the mix than perhaps we would like.  For example the air movement around the open sides between the sample and the sample holder, or the possibility of backside involvement as we saw with the smaller diameter tubes.</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86060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Then of course there's the post test measurements,</a:t>
            </a:r>
            <a:r>
              <a:rPr lang="en-US" baseline="0" dirty="0" smtClean="0"/>
              <a:t> totaling the burned surface area of a cylinder as opposed to a flat sheet type layup.  </a:t>
            </a:r>
            <a:r>
              <a:rPr lang="en-US" dirty="0" smtClean="0"/>
              <a:t>The varying</a:t>
            </a:r>
            <a:r>
              <a:rPr lang="en-US" baseline="0" dirty="0" smtClean="0"/>
              <a:t> sizes of this particular material didn’t seem to matter as far as ignition goes.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2218168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should mention that in this case it did not matter how the sample was introduced.  Rather</a:t>
            </a:r>
            <a:r>
              <a:rPr lang="en-US" baseline="0" dirty="0" smtClean="0"/>
              <a:t> the spacing of each nylon rib had a greater effect on the burn length than the shape of the sample.  So going forward, there should be samples tested that are a 1 to 1 representation of any different configurations. Even though they may be the same materials.</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507519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3000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3726944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2646045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1246733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BC9A895D-F1B2-4238-92B1-93B3C1FCF0B4}" type="slidenum">
              <a:rPr lang="en-US"/>
              <a:pPr/>
              <a:t>3</a:t>
            </a:fld>
            <a:endParaRPr lang="en-US"/>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r>
              <a:rPr lang="en-US" dirty="0" smtClean="0"/>
              <a:t>Unfortunately we</a:t>
            </a:r>
            <a:r>
              <a:rPr lang="en-US" baseline="0" dirty="0" smtClean="0"/>
              <a:t> don’t have a large data set to share with you today as samples have been hard to come by as well as some other hurdles…so this should be pretty painless.  I HOPE!  Here are some of the things we will highlight today: airflow values, burner comparison, methane vs propane, chamber temperatures, duct samples, future work, and then finally progress of commercial fixtures.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2480447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a:p>
        </p:txBody>
      </p:sp>
    </p:spTree>
    <p:extLst>
      <p:ext uri="{BB962C8B-B14F-4D97-AF65-F5344CB8AC3E}">
        <p14:creationId xmlns:p14="http://schemas.microsoft.com/office/powerpoint/2010/main" val="3735726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128379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1459429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result is</a:t>
            </a:r>
            <a:r>
              <a:rPr lang="en-US" baseline="0" dirty="0" smtClean="0"/>
              <a:t> visible with a more even heat signature at the impingement point.  </a:t>
            </a:r>
            <a:r>
              <a:rPr lang="en-US" dirty="0" smtClean="0"/>
              <a:t>Fabrication</a:t>
            </a:r>
            <a:r>
              <a:rPr lang="en-US" baseline="0" dirty="0" smtClean="0"/>
              <a:t> matters!...and the design will probably have to be within very specific parameters.</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145102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just to </a:t>
            </a:r>
            <a:r>
              <a:rPr lang="en-US" dirty="0" err="1" smtClean="0"/>
              <a:t>solidfy</a:t>
            </a:r>
            <a:r>
              <a:rPr lang="en-US" dirty="0" smtClean="0"/>
              <a:t> this just a little further I borrowed</a:t>
            </a:r>
            <a:r>
              <a:rPr lang="en-US" baseline="0" dirty="0" smtClean="0"/>
              <a:t> this data from Rob, t</a:t>
            </a:r>
            <a:r>
              <a:rPr lang="en-US" dirty="0" smtClean="0"/>
              <a:t>his is a PIV image showing</a:t>
            </a:r>
            <a:r>
              <a:rPr lang="en-US" baseline="0" dirty="0" smtClean="0"/>
              <a:t> the difference in velocities of the old burner vs the Marlin Burner.  The scale on the bottom tells us that the more red the color the higher the velocity, translating equally to temps. </a:t>
            </a:r>
            <a:endParaRPr lang="en-US"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2859619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4779981" y="0"/>
            <a:ext cx="4374429" cy="6858000"/>
          </a:xfrm>
          <a:prstGeom prst="rect">
            <a:avLst/>
          </a:prstGeom>
        </p:spPr>
      </p:pic>
      <p:sp>
        <p:nvSpPr>
          <p:cNvPr id="63490" name="Rectangle 1026"/>
          <p:cNvSpPr>
            <a:spLocks noGrp="1" noChangeArrowheads="1"/>
          </p:cNvSpPr>
          <p:nvPr>
            <p:ph type="ctrTitle"/>
          </p:nvPr>
        </p:nvSpPr>
        <p:spPr>
          <a:xfrm>
            <a:off x="227476" y="354380"/>
            <a:ext cx="4519544" cy="1395412"/>
          </a:xfrm>
        </p:spPr>
        <p:txBody>
          <a:bodyPr anchor="t"/>
          <a:lstStyle>
            <a:lvl1pPr>
              <a:defRPr/>
            </a:lvl1pPr>
          </a:lstStyle>
          <a:p>
            <a:pPr lvl="0"/>
            <a:r>
              <a:rPr lang="en-US" noProof="0" dirty="0" smtClean="0"/>
              <a:t>Select to edit master title</a:t>
            </a:r>
          </a:p>
        </p:txBody>
      </p:sp>
      <p:sp>
        <p:nvSpPr>
          <p:cNvPr id="63491" name="Rectangle 1027"/>
          <p:cNvSpPr>
            <a:spLocks noGrp="1" noChangeArrowheads="1"/>
          </p:cNvSpPr>
          <p:nvPr>
            <p:ph type="subTitle" idx="1"/>
          </p:nvPr>
        </p:nvSpPr>
        <p:spPr>
          <a:xfrm>
            <a:off x="230651" y="1795830"/>
            <a:ext cx="4490748" cy="1067092"/>
          </a:xfrm>
        </p:spPr>
        <p:txBody>
          <a:bodyPr/>
          <a:lstStyle>
            <a:lvl1pPr marL="0" indent="0">
              <a:buFontTx/>
              <a:buNone/>
              <a:defRPr sz="3200">
                <a:solidFill>
                  <a:schemeClr val="bg2"/>
                </a:solidFill>
              </a:defRPr>
            </a:lvl1pPr>
          </a:lstStyle>
          <a:p>
            <a:pPr lvl="0"/>
            <a:r>
              <a:rPr lang="en-US" noProof="0" dirty="0" smtClean="0"/>
              <a:t>Select to edit master subtitle</a:t>
            </a:r>
          </a:p>
        </p:txBody>
      </p:sp>
      <p:sp>
        <p:nvSpPr>
          <p:cNvPr id="63515" name="Text Box 1051"/>
          <p:cNvSpPr txBox="1">
            <a:spLocks noChangeArrowheads="1"/>
          </p:cNvSpPr>
          <p:nvPr userDrawn="1"/>
        </p:nvSpPr>
        <p:spPr bwMode="auto">
          <a:xfrm>
            <a:off x="270886" y="3393862"/>
            <a:ext cx="4455314"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grpSp>
        <p:nvGrpSpPr>
          <p:cNvPr id="63544" name="Group 1080"/>
          <p:cNvGrpSpPr>
            <a:grpSpLocks/>
          </p:cNvGrpSpPr>
          <p:nvPr userDrawn="1"/>
        </p:nvGrpSpPr>
        <p:grpSpPr bwMode="auto">
          <a:xfrm>
            <a:off x="6134004" y="5820327"/>
            <a:ext cx="2895600" cy="909638"/>
            <a:chOff x="3700" y="171"/>
            <a:chExt cx="1824" cy="573"/>
          </a:xfrm>
        </p:grpSpPr>
        <p:pic>
          <p:nvPicPr>
            <p:cNvPr id="63543" name="Picture 1079"/>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700" y="171"/>
              <a:ext cx="573" cy="573"/>
            </a:xfrm>
            <a:prstGeom prst="rect">
              <a:avLst/>
            </a:prstGeom>
            <a:noFill/>
            <a:extLst>
              <a:ext uri="{909E8E84-426E-40DD-AFC4-6F175D3DCCD1}">
                <a14:hiddenFill xmlns:a14="http://schemas.microsoft.com/office/drawing/2010/main">
                  <a:solidFill>
                    <a:srgbClr val="FFFFFF"/>
                  </a:solidFill>
                </a14:hiddenFill>
              </a:ext>
            </a:extLst>
          </p:spPr>
        </p:pic>
        <p:sp>
          <p:nvSpPr>
            <p:cNvPr id="63535" name="Text Box 1071"/>
            <p:cNvSpPr txBox="1">
              <a:spLocks noChangeArrowheads="1"/>
            </p:cNvSpPr>
            <p:nvPr userDrawn="1"/>
          </p:nvSpPr>
          <p:spPr bwMode="ltGray">
            <a:xfrm>
              <a:off x="4288" y="288"/>
              <a:ext cx="1236" cy="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a:solidFill>
                    <a:schemeClr val="bg1"/>
                  </a:solidFill>
                </a:rPr>
                <a:t>Federal Aviation</a:t>
              </a:r>
            </a:p>
            <a:p>
              <a:pPr>
                <a:lnSpc>
                  <a:spcPct val="85000"/>
                </a:lnSpc>
                <a:spcBef>
                  <a:spcPct val="0"/>
                </a:spcBef>
                <a:buFontTx/>
                <a:buNone/>
              </a:pPr>
              <a:r>
                <a:rPr lang="en-US" sz="1800" b="1">
                  <a:solidFill>
                    <a:schemeClr val="bg1"/>
                  </a:solidFill>
                </a:rPr>
                <a:t>Administration</a:t>
              </a:r>
            </a:p>
          </p:txBody>
        </p:sp>
      </p:gr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a:xfrm>
            <a:off x="483339" y="6248400"/>
            <a:ext cx="1672032" cy="457200"/>
          </a:xfrm>
        </p:spPr>
        <p:txBody>
          <a:bodyPr/>
          <a:lstStyle>
            <a:lvl1pPr>
              <a:defRPr>
                <a:solidFill>
                  <a:schemeClr val="bg1">
                    <a:lumMod val="75000"/>
                  </a:schemeClr>
                </a:solidFill>
              </a:defRPr>
            </a:lvl1pPr>
          </a:lstStyle>
          <a:p>
            <a:endParaRPr lang="en-US" dirty="0"/>
          </a:p>
        </p:txBody>
      </p:sp>
      <p:sp>
        <p:nvSpPr>
          <p:cNvPr id="5" name="Footer Placeholder 4"/>
          <p:cNvSpPr>
            <a:spLocks noGrp="1"/>
          </p:cNvSpPr>
          <p:nvPr>
            <p:ph type="ftr" sz="quarter" idx="11"/>
          </p:nvPr>
        </p:nvSpPr>
        <p:spPr>
          <a:xfrm>
            <a:off x="2196798" y="6248400"/>
            <a:ext cx="2895600" cy="457200"/>
          </a:xfrm>
        </p:spPr>
        <p:txBody>
          <a:bodyPr/>
          <a:lstStyle>
            <a:lvl1pPr>
              <a:defRPr>
                <a:solidFill>
                  <a:schemeClr val="bg1">
                    <a:lumMod val="75000"/>
                  </a:schemeClr>
                </a:solidFill>
              </a:defRPr>
            </a:lvl1pPr>
          </a:lstStyle>
          <a:p>
            <a:endParaRPr lang="en-US" dirty="0"/>
          </a:p>
        </p:txBody>
      </p:sp>
      <p:sp>
        <p:nvSpPr>
          <p:cNvPr id="6" name="Slide Number Placeholder 5"/>
          <p:cNvSpPr>
            <a:spLocks noGrp="1"/>
          </p:cNvSpPr>
          <p:nvPr>
            <p:ph type="sldNum" sz="quarter" idx="12"/>
          </p:nvPr>
        </p:nvSpPr>
        <p:spPr>
          <a:xfrm>
            <a:off x="7662332" y="6248400"/>
            <a:ext cx="879171" cy="457200"/>
          </a:xfrm>
        </p:spPr>
        <p:txBody>
          <a:bodyPr/>
          <a:lstStyle>
            <a:lvl1pPr>
              <a:defRPr/>
            </a:lvl1pPr>
          </a:lstStyle>
          <a:p>
            <a:fld id="{78D3ABA1-EA94-43C0-B992-7CBCC31144F1}" type="slidenum">
              <a:rPr lang="en-US"/>
              <a:pPr/>
              <a:t>‹#›</a:t>
            </a:fld>
            <a:endParaRPr lang="en-US" dirty="0"/>
          </a:p>
        </p:txBody>
      </p:sp>
    </p:spTree>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 y="1508125"/>
            <a:ext cx="3948113"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95813" y="1508125"/>
            <a:ext cx="3949700"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36266C2-23C9-4679-9EA6-D74DA6C8C265}" type="slidenum">
              <a:rPr lang="en-US"/>
              <a:pPr/>
              <a:t>‹#›</a:t>
            </a:fld>
            <a:endParaRPr lang="en-US"/>
          </a:p>
        </p:txBody>
      </p:sp>
    </p:spTree>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F1F6FF14-FC6A-41B6-B2DC-884C6B7C3F2E}" type="slidenum">
              <a:rPr lang="en-US"/>
              <a:pPr/>
              <a:t>‹#›</a:t>
            </a:fld>
            <a:endParaRPr lang="en-US"/>
          </a:p>
        </p:txBody>
      </p:sp>
    </p:spTree>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579F915-29B1-4ADF-B1F4-B9108899500C}" type="slidenum">
              <a:rPr lang="en-US"/>
              <a:pPr/>
              <a:t>‹#›</a:t>
            </a:fld>
            <a:endParaRPr lang="en-US"/>
          </a:p>
        </p:txBody>
      </p:sp>
    </p:spTree>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187D554-CBC1-41AB-90CF-337CEC897EAA}" type="slidenum">
              <a:rPr lang="en-US"/>
              <a:pPr/>
              <a:t>‹#›</a:t>
            </a:fld>
            <a:endParaRPr lang="en-US"/>
          </a:p>
        </p:txBody>
      </p:sp>
    </p:spTree>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Select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25267" y="6248400"/>
            <a:ext cx="113089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bg1">
                    <a:lumMod val="65000"/>
                  </a:schemeClr>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5"/>
            <a:ext cx="9144000" cy="815975"/>
          </a:xfrm>
          <a:prstGeom prst="rect">
            <a:avLst/>
          </a:prstGeom>
          <a:noFill/>
          <a:ln w="9525">
            <a:noFill/>
            <a:miter lim="800000"/>
            <a:headEnd/>
            <a:tailEnd/>
          </a:ln>
          <a:effectLst/>
          <a:extLst/>
        </p:spPr>
        <p:txBody>
          <a:bodyPr wrap="none" anchor="ctr"/>
          <a:lstStyle/>
          <a:p>
            <a:endParaRPr lang="en-US"/>
          </a:p>
        </p:txBody>
      </p:sp>
      <p:sp>
        <p:nvSpPr>
          <p:cNvPr id="56327" name="Rectangle 7"/>
          <p:cNvSpPr>
            <a:spLocks noGrp="1" noChangeArrowheads="1"/>
          </p:cNvSpPr>
          <p:nvPr>
            <p:ph type="title"/>
          </p:nvPr>
        </p:nvSpPr>
        <p:spPr bwMode="auto">
          <a:xfrm>
            <a:off x="428625" y="344488"/>
            <a:ext cx="8472488"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495300" y="1508125"/>
            <a:ext cx="8050213"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509463" y="6248400"/>
            <a:ext cx="173736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2314356"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1" name="Rectangle 11"/>
          <p:cNvSpPr>
            <a:spLocks noGrp="1" noChangeArrowheads="1"/>
          </p:cNvSpPr>
          <p:nvPr>
            <p:ph type="sldNum" sz="quarter" idx="4"/>
          </p:nvPr>
        </p:nvSpPr>
        <p:spPr bwMode="auto">
          <a:xfrm>
            <a:off x="7442199" y="6248400"/>
            <a:ext cx="111396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b="0" i="0">
                <a:solidFill>
                  <a:schemeClr val="accent6"/>
                </a:solidFill>
                <a:latin typeface="Helvetica Neue Medium"/>
                <a:cs typeface="Helvetica Neue Medium"/>
              </a:defRPr>
            </a:lvl1pPr>
          </a:lstStyle>
          <a:p>
            <a:fld id="{74438B1A-AF1B-4C8B-993E-1BADE62A2451}" type="slidenum">
              <a:rPr lang="en-US" smtClean="0"/>
              <a:pPr/>
              <a:t>‹#›</a:t>
            </a:fld>
            <a:endParaRPr lang="en-US" dirty="0"/>
          </a:p>
        </p:txBody>
      </p:sp>
      <p:grpSp>
        <p:nvGrpSpPr>
          <p:cNvPr id="56345" name="Group 25"/>
          <p:cNvGrpSpPr>
            <a:grpSpLocks/>
          </p:cNvGrpSpPr>
          <p:nvPr userDrawn="1"/>
        </p:nvGrpSpPr>
        <p:grpSpPr bwMode="auto">
          <a:xfrm>
            <a:off x="5480041" y="6126158"/>
            <a:ext cx="2047875" cy="660400"/>
            <a:chOff x="3596" y="3859"/>
            <a:chExt cx="1290" cy="416"/>
          </a:xfrm>
        </p:grpSpPr>
        <p:pic>
          <p:nvPicPr>
            <p:cNvPr id="56346" name="Picture 26"/>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863" cy="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userDrawn="1"/>
        </p:nvSpPr>
        <p:spPr bwMode="auto">
          <a:xfrm>
            <a:off x="449263" y="6205538"/>
            <a:ext cx="47847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userDrawn="1"/>
        </p:nvSpPr>
        <p:spPr bwMode="auto">
          <a:xfrm>
            <a:off x="441325" y="6384925"/>
            <a:ext cx="37401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7.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227476" y="354380"/>
            <a:ext cx="4519544" cy="1973184"/>
          </a:xfrm>
        </p:spPr>
        <p:txBody>
          <a:bodyPr/>
          <a:lstStyle/>
          <a:p>
            <a:r>
              <a:rPr lang="en-US" dirty="0"/>
              <a:t>Vertical Flame Propagation Test </a:t>
            </a:r>
            <a:r>
              <a:rPr lang="en-US" dirty="0" smtClean="0"/>
              <a:t>Method (VFP)</a:t>
            </a:r>
            <a:endParaRPr lang="en-US" dirty="0"/>
          </a:p>
        </p:txBody>
      </p:sp>
      <p:sp>
        <p:nvSpPr>
          <p:cNvPr id="32780" name="Rectangle 12"/>
          <p:cNvSpPr>
            <a:spLocks noGrp="1" noChangeArrowheads="1"/>
          </p:cNvSpPr>
          <p:nvPr>
            <p:ph type="subTitle" idx="1"/>
          </p:nvPr>
        </p:nvSpPr>
        <p:spPr>
          <a:xfrm>
            <a:off x="230651" y="2527068"/>
            <a:ext cx="1789342" cy="335853"/>
          </a:xfrm>
        </p:spPr>
        <p:txBody>
          <a:bodyPr/>
          <a:lstStyle/>
          <a:p>
            <a:r>
              <a:rPr lang="en-US" dirty="0" smtClean="0">
                <a:solidFill>
                  <a:schemeClr val="tx1"/>
                </a:solidFill>
              </a:rPr>
              <a:t> </a:t>
            </a:r>
            <a:endParaRPr lang="en-US" dirty="0">
              <a:solidFill>
                <a:schemeClr val="tx1"/>
              </a:solidFill>
            </a:endParaRPr>
          </a:p>
        </p:txBody>
      </p:sp>
      <p:sp>
        <p:nvSpPr>
          <p:cNvPr id="32785" name="Text Box 17"/>
          <p:cNvSpPr txBox="1">
            <a:spLocks noChangeArrowheads="1"/>
          </p:cNvSpPr>
          <p:nvPr/>
        </p:nvSpPr>
        <p:spPr bwMode="auto">
          <a:xfrm>
            <a:off x="1598919" y="3407103"/>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Materials Working Group</a:t>
            </a:r>
            <a:endParaRPr lang="en-US" sz="1600" dirty="0"/>
          </a:p>
        </p:txBody>
      </p:sp>
      <p:sp>
        <p:nvSpPr>
          <p:cNvPr id="32786" name="Text Box 18"/>
          <p:cNvSpPr txBox="1">
            <a:spLocks noChangeArrowheads="1"/>
          </p:cNvSpPr>
          <p:nvPr/>
        </p:nvSpPr>
        <p:spPr bwMode="auto">
          <a:xfrm>
            <a:off x="919227" y="3746163"/>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Rick </a:t>
            </a:r>
            <a:r>
              <a:rPr lang="en-US" sz="1600" dirty="0" err="1" smtClean="0"/>
              <a:t>Whedbee</a:t>
            </a:r>
            <a:endParaRPr lang="en-US" sz="1600" dirty="0"/>
          </a:p>
        </p:txBody>
      </p:sp>
      <p:sp>
        <p:nvSpPr>
          <p:cNvPr id="32787" name="Text Box 19"/>
          <p:cNvSpPr txBox="1">
            <a:spLocks noChangeArrowheads="1"/>
          </p:cNvSpPr>
          <p:nvPr/>
        </p:nvSpPr>
        <p:spPr bwMode="auto">
          <a:xfrm>
            <a:off x="919226" y="4122143"/>
            <a:ext cx="34655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smtClean="0"/>
              <a:t>Oct 30-31, 2017</a:t>
            </a:r>
            <a:endParaRPr lang="en-US" sz="160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970719"/>
            <a:ext cx="6505574" cy="4658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Methane Vs Propane</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10</a:t>
            </a:fld>
            <a:endParaRPr lang="en-US" dirty="0"/>
          </a:p>
        </p:txBody>
      </p:sp>
      <p:pic>
        <p:nvPicPr>
          <p:cNvPr id="1026" name="Picture 2" descr="C:\Users\rickw\Desktop\VFP Presentation\GOPR019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0322" y="3448050"/>
            <a:ext cx="25497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kw\Desktop\VFP Presentation\GOPR01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846" y="970719"/>
            <a:ext cx="2551176" cy="24626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bwMode="auto">
          <a:xfrm>
            <a:off x="316468" y="2859960"/>
            <a:ext cx="369332" cy="73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rtlCol="0">
            <a:spAutoFit/>
          </a:bodyPr>
          <a:lstStyle/>
          <a:p>
            <a:pPr>
              <a:buFontTx/>
              <a:buNone/>
            </a:pPr>
            <a:r>
              <a:rPr lang="en-US" sz="1200" b="1" dirty="0" smtClean="0"/>
              <a:t>Temp (F)</a:t>
            </a:r>
            <a:endParaRPr lang="en-US" sz="1200" b="1" dirty="0"/>
          </a:p>
        </p:txBody>
      </p:sp>
    </p:spTree>
    <p:extLst>
      <p:ext uri="{BB962C8B-B14F-4D97-AF65-F5344CB8AC3E}">
        <p14:creationId xmlns:p14="http://schemas.microsoft.com/office/powerpoint/2010/main" val="3283219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Methane vs Propane cont.</a:t>
            </a:r>
            <a:endParaRPr lang="en-US" dirty="0"/>
          </a:p>
        </p:txBody>
      </p:sp>
      <p:sp>
        <p:nvSpPr>
          <p:cNvPr id="3" name="Content Placeholder 2"/>
          <p:cNvSpPr>
            <a:spLocks noGrp="1"/>
          </p:cNvSpPr>
          <p:nvPr>
            <p:ph idx="1"/>
          </p:nvPr>
        </p:nvSpPr>
        <p:spPr>
          <a:xfrm>
            <a:off x="485775" y="1193800"/>
            <a:ext cx="8050213" cy="4391025"/>
          </a:xfrm>
        </p:spPr>
        <p:txBody>
          <a:bodyPr/>
          <a:lstStyle/>
          <a:p>
            <a:r>
              <a:rPr lang="en-US" sz="2000" b="0" dirty="0" smtClean="0"/>
              <a:t>Began to notice visible differences day/day, test/test.</a:t>
            </a:r>
          </a:p>
          <a:p>
            <a:r>
              <a:rPr lang="en-US" sz="2000" b="0" dirty="0" smtClean="0"/>
              <a:t>Fuel, new burner, flows?</a:t>
            </a:r>
          </a:p>
          <a:p>
            <a:r>
              <a:rPr lang="en-US" sz="2000" b="0" dirty="0" smtClean="0"/>
              <a:t>Began trials with mass flow controllers to quantify air/fuel flow rates</a:t>
            </a:r>
          </a:p>
        </p:txBody>
      </p:sp>
      <p:sp>
        <p:nvSpPr>
          <p:cNvPr id="4" name="Slide Number Placeholder 3"/>
          <p:cNvSpPr>
            <a:spLocks noGrp="1"/>
          </p:cNvSpPr>
          <p:nvPr>
            <p:ph type="sldNum" sz="quarter" idx="12"/>
          </p:nvPr>
        </p:nvSpPr>
        <p:spPr/>
        <p:txBody>
          <a:bodyPr/>
          <a:lstStyle/>
          <a:p>
            <a:fld id="{78D3ABA1-EA94-43C0-B992-7CBCC31144F1}" type="slidenum">
              <a:rPr lang="en-US" smtClean="0"/>
              <a:pPr/>
              <a:t>11</a:t>
            </a:fld>
            <a:endParaRPr lang="en-US" dirty="0"/>
          </a:p>
        </p:txBody>
      </p:sp>
      <p:pic>
        <p:nvPicPr>
          <p:cNvPr id="2053" name="Picture 5" descr="C:\Users\rickw\Desktop\VFP Presentation\IMG_17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3225" y="2714625"/>
            <a:ext cx="3295650"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4427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control</a:t>
            </a:r>
            <a:endParaRPr lang="en-US" dirty="0"/>
          </a:p>
        </p:txBody>
      </p:sp>
      <p:sp>
        <p:nvSpPr>
          <p:cNvPr id="3" name="Content Placeholder 2"/>
          <p:cNvSpPr>
            <a:spLocks noGrp="1"/>
          </p:cNvSpPr>
          <p:nvPr>
            <p:ph idx="1"/>
          </p:nvPr>
        </p:nvSpPr>
        <p:spPr>
          <a:xfrm>
            <a:off x="530225" y="1263650"/>
            <a:ext cx="8050213" cy="4391025"/>
          </a:xfrm>
        </p:spPr>
        <p:txBody>
          <a:bodyPr/>
          <a:lstStyle/>
          <a:p>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12</a:t>
            </a:fld>
            <a:endParaRPr lang="en-US" dirty="0"/>
          </a:p>
        </p:txBody>
      </p:sp>
      <p:sp>
        <p:nvSpPr>
          <p:cNvPr id="7" name="TextBox 6"/>
          <p:cNvSpPr txBox="1"/>
          <p:nvPr/>
        </p:nvSpPr>
        <p:spPr bwMode="auto">
          <a:xfrm>
            <a:off x="1377774" y="4804975"/>
            <a:ext cx="1428596" cy="553998"/>
          </a:xfrm>
          <a:prstGeom prst="rect">
            <a:avLst/>
          </a:prstGeom>
          <a:solidFill>
            <a:schemeClr val="bg1"/>
          </a:solidFill>
          <a:ln>
            <a:noFill/>
          </a:ln>
          <a:effectLst/>
          <a:extLst/>
        </p:spPr>
        <p:txBody>
          <a:bodyPr wrap="none" rtlCol="0">
            <a:spAutoFit/>
          </a:bodyPr>
          <a:lstStyle/>
          <a:p>
            <a:pPr>
              <a:buFontTx/>
              <a:buNone/>
            </a:pPr>
            <a:r>
              <a:rPr lang="en-US" sz="1200" b="1" dirty="0" smtClean="0"/>
              <a:t>G24B201E301/E5</a:t>
            </a:r>
          </a:p>
          <a:p>
            <a:pPr algn="ctr">
              <a:buFontTx/>
              <a:buNone/>
            </a:pPr>
            <a:r>
              <a:rPr lang="en-US" sz="1200" b="1" dirty="0" smtClean="0"/>
              <a:t>$1000 +/-</a:t>
            </a:r>
            <a:endParaRPr lang="en-US" sz="1200" b="1" dirty="0"/>
          </a:p>
        </p:txBody>
      </p:sp>
      <p:sp>
        <p:nvSpPr>
          <p:cNvPr id="8" name="TextBox 7"/>
          <p:cNvSpPr txBox="1"/>
          <p:nvPr/>
        </p:nvSpPr>
        <p:spPr bwMode="auto">
          <a:xfrm>
            <a:off x="5505450" y="4666476"/>
            <a:ext cx="1688283" cy="830997"/>
          </a:xfrm>
          <a:prstGeom prst="rect">
            <a:avLst/>
          </a:prstGeom>
          <a:solidFill>
            <a:schemeClr val="bg1"/>
          </a:solidFill>
          <a:ln>
            <a:noFill/>
          </a:ln>
          <a:effectLst/>
          <a:extLst/>
        </p:spPr>
        <p:txBody>
          <a:bodyPr wrap="none" rtlCol="0">
            <a:spAutoFit/>
          </a:bodyPr>
          <a:lstStyle/>
          <a:p>
            <a:pPr>
              <a:buFontTx/>
              <a:buNone/>
            </a:pPr>
            <a:r>
              <a:rPr lang="en-US" sz="1200" b="1" dirty="0" smtClean="0"/>
              <a:t>MC-20SLPM-D/5M</a:t>
            </a:r>
          </a:p>
          <a:p>
            <a:pPr>
              <a:buFontTx/>
              <a:buNone/>
            </a:pPr>
            <a:r>
              <a:rPr lang="en-US" sz="1200" b="1" dirty="0" smtClean="0"/>
              <a:t>MCP-50SLPM-D/5M</a:t>
            </a:r>
          </a:p>
          <a:p>
            <a:pPr>
              <a:buFontTx/>
              <a:buNone/>
            </a:pPr>
            <a:r>
              <a:rPr lang="en-US" sz="1200" b="1" dirty="0" smtClean="0"/>
              <a:t>$2700 w/ peripherals</a:t>
            </a:r>
            <a:endParaRPr lang="en-US" sz="1200" b="1" dirty="0"/>
          </a:p>
        </p:txBody>
      </p:sp>
      <p:pic>
        <p:nvPicPr>
          <p:cNvPr id="1026" name="Picture 2" descr="C:\Users\rickw\Desktop\VFP Presentation\331122CA-B745-484D-B6CD-ECE0CA323B8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3372" y="1647825"/>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kw\Desktop\VFP Presentation\E8FB7C48-78B1-4C38-9D7F-86283BA11AA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8391" y="1647825"/>
            <a:ext cx="36576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7792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VFP Chamber Temp</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13</a:t>
            </a:fld>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971550"/>
            <a:ext cx="8124825" cy="485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454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Ducting Materials</a:t>
            </a:r>
            <a:endParaRPr lang="en-US" dirty="0"/>
          </a:p>
        </p:txBody>
      </p:sp>
      <p:sp>
        <p:nvSpPr>
          <p:cNvPr id="3" name="Content Placeholder 2"/>
          <p:cNvSpPr>
            <a:spLocks noGrp="1"/>
          </p:cNvSpPr>
          <p:nvPr>
            <p:ph idx="1"/>
          </p:nvPr>
        </p:nvSpPr>
        <p:spPr>
          <a:xfrm>
            <a:off x="495300" y="1057275"/>
            <a:ext cx="8050213" cy="4841875"/>
          </a:xfrm>
        </p:spPr>
        <p:txBody>
          <a:bodyPr/>
          <a:lstStyle/>
          <a:p>
            <a:pPr marL="0" indent="0" algn="ctr">
              <a:buNone/>
            </a:pPr>
            <a:r>
              <a:rPr lang="en-US" sz="2000" dirty="0" smtClean="0"/>
              <a:t>Ideal Sample Configuration?</a:t>
            </a:r>
          </a:p>
          <a:p>
            <a:pPr marL="0" indent="0" algn="ctr">
              <a:buNone/>
            </a:pPr>
            <a:endParaRPr lang="en-US" sz="2000" dirty="0"/>
          </a:p>
          <a:p>
            <a:pPr marL="0" indent="0" algn="ctr">
              <a:buNone/>
            </a:pPr>
            <a:endParaRPr lang="en-US" sz="2000" dirty="0" smtClean="0"/>
          </a:p>
          <a:p>
            <a:pPr marL="0" indent="0" algn="ctr">
              <a:buNone/>
            </a:pPr>
            <a:endParaRPr lang="en-US" sz="200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14</a:t>
            </a:fld>
            <a:endParaRPr lang="en-US" dirty="0"/>
          </a:p>
        </p:txBody>
      </p:sp>
      <p:pic>
        <p:nvPicPr>
          <p:cNvPr id="5" name="1in Silicone Nylon.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17838" r="18243"/>
          <a:stretch/>
        </p:blipFill>
        <p:spPr>
          <a:xfrm>
            <a:off x="2438400" y="1619250"/>
            <a:ext cx="4505325" cy="3609975"/>
          </a:xfrm>
          <a:prstGeom prst="rect">
            <a:avLst/>
          </a:prstGeom>
        </p:spPr>
      </p:pic>
    </p:spTree>
    <p:extLst>
      <p:ext uri="{BB962C8B-B14F-4D97-AF65-F5344CB8AC3E}">
        <p14:creationId xmlns:p14="http://schemas.microsoft.com/office/powerpoint/2010/main" val="1737954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0" mute="1">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Ducting Materials</a:t>
            </a:r>
            <a:endParaRPr lang="en-US" dirty="0"/>
          </a:p>
        </p:txBody>
      </p:sp>
      <p:sp>
        <p:nvSpPr>
          <p:cNvPr id="3" name="Content Placeholder 2"/>
          <p:cNvSpPr>
            <a:spLocks noGrp="1"/>
          </p:cNvSpPr>
          <p:nvPr>
            <p:ph idx="1"/>
          </p:nvPr>
        </p:nvSpPr>
        <p:spPr>
          <a:xfrm>
            <a:off x="457200" y="946150"/>
            <a:ext cx="8050213" cy="4984111"/>
          </a:xfrm>
        </p:spPr>
        <p:txBody>
          <a:bodyPr/>
          <a:lstStyle/>
          <a:p>
            <a:pPr marL="0" indent="0">
              <a:buNone/>
            </a:pPr>
            <a:r>
              <a:rPr lang="en-US" dirty="0" smtClean="0"/>
              <a:t>		</a:t>
            </a:r>
            <a:endParaRPr lang="en-US" sz="2400" b="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15</a:t>
            </a:fld>
            <a:endParaRPr lang="en-US" dirty="0"/>
          </a:p>
        </p:txBody>
      </p:sp>
      <p:pic>
        <p:nvPicPr>
          <p:cNvPr id="1026" name="Picture 2" descr="C:\Users\rickw\Desktop\VFP Presentation\IMG_187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2075" y="1266820"/>
            <a:ext cx="2495550" cy="37204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kw\Desktop\VFP Presentation\IMG_18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3500" y="1266819"/>
            <a:ext cx="2800350" cy="372046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1873110" y="5153024"/>
            <a:ext cx="15712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t>Intact, as designed</a:t>
            </a:r>
            <a:endParaRPr lang="en-US" sz="1200" b="1" dirty="0"/>
          </a:p>
        </p:txBody>
      </p:sp>
      <p:sp>
        <p:nvSpPr>
          <p:cNvPr id="6" name="TextBox 5"/>
          <p:cNvSpPr txBox="1"/>
          <p:nvPr/>
        </p:nvSpPr>
        <p:spPr bwMode="auto">
          <a:xfrm>
            <a:off x="5999295" y="5153024"/>
            <a:ext cx="114326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t>Sheet Lay up</a:t>
            </a:r>
            <a:endParaRPr lang="en-US" sz="1200" b="1" dirty="0"/>
          </a:p>
        </p:txBody>
      </p:sp>
    </p:spTree>
    <p:extLst>
      <p:ext uri="{BB962C8B-B14F-4D97-AF65-F5344CB8AC3E}">
        <p14:creationId xmlns:p14="http://schemas.microsoft.com/office/powerpoint/2010/main" val="16813203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Ducting</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16</a:t>
            </a:fld>
            <a:endParaRPr lang="en-US" dirty="0"/>
          </a:p>
        </p:txBody>
      </p:sp>
      <p:pic>
        <p:nvPicPr>
          <p:cNvPr id="2050" name="Picture 2" descr="C:\Users\rickw\Desktop\VFP Presentation\IMG_187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6800" y="1352550"/>
            <a:ext cx="27432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rickw\Desktop\VFP Presentation\IMG_186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62450" y="1518285"/>
            <a:ext cx="3901440" cy="29260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2200995" y="5076824"/>
            <a:ext cx="50206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t>Filet</a:t>
            </a:r>
            <a:endParaRPr lang="en-US" sz="1200" b="1" dirty="0"/>
          </a:p>
        </p:txBody>
      </p:sp>
      <p:sp>
        <p:nvSpPr>
          <p:cNvPr id="6" name="TextBox 5"/>
          <p:cNvSpPr txBox="1"/>
          <p:nvPr/>
        </p:nvSpPr>
        <p:spPr bwMode="auto">
          <a:xfrm>
            <a:off x="6050918" y="5076824"/>
            <a:ext cx="56297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t>????</a:t>
            </a:r>
            <a:endParaRPr lang="en-US" sz="1200" b="1" dirty="0"/>
          </a:p>
        </p:txBody>
      </p:sp>
    </p:spTree>
    <p:extLst>
      <p:ext uri="{BB962C8B-B14F-4D97-AF65-F5344CB8AC3E}">
        <p14:creationId xmlns:p14="http://schemas.microsoft.com/office/powerpoint/2010/main" val="34683000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Ducting</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17</a:t>
            </a:fld>
            <a:endParaRPr lang="en-US" dirty="0"/>
          </a:p>
        </p:txBody>
      </p:sp>
      <p:pic>
        <p:nvPicPr>
          <p:cNvPr id="3074" name="Picture 2" descr="C:\Users\rickw\Desktop\VFP Presentation\IMG_187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950" y="1295400"/>
            <a:ext cx="2743200"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652684" y="5262949"/>
            <a:ext cx="18080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t>Vertical Cross Section</a:t>
            </a:r>
            <a:endParaRPr lang="en-US" sz="1200" b="1" dirty="0"/>
          </a:p>
        </p:txBody>
      </p:sp>
      <p:pic>
        <p:nvPicPr>
          <p:cNvPr id="3076" name="Picture 4" descr="C:\Users\rickw\Desktop\VFP Presentation\IMG_188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7775" y="1295400"/>
            <a:ext cx="27432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4982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Ducting</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18</a:t>
            </a:fld>
            <a:endParaRPr lang="en-US" dirty="0"/>
          </a:p>
        </p:txBody>
      </p:sp>
      <p:pic>
        <p:nvPicPr>
          <p:cNvPr id="4098" name="Picture 2" descr="C:\Users\rickw\Desktop\VFP Presentation\IMG_187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765" y="1552575"/>
            <a:ext cx="2059485"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ickw\Desktop\VFP Presentation\IMG_187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81250" y="1552575"/>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rickw\Desktop\VFP Presentation\IMG_18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8650" y="1552575"/>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rickw\Desktop\VFP Presentation\IMG_188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6050" y="1552575"/>
            <a:ext cx="2057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409950" y="4666476"/>
            <a:ext cx="19990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lgn="ctr">
              <a:buFontTx/>
              <a:buNone/>
            </a:pPr>
            <a:r>
              <a:rPr lang="en-US" sz="1200" b="1" dirty="0" smtClean="0"/>
              <a:t>Post-Test measurements</a:t>
            </a:r>
            <a:endParaRPr lang="en-US" sz="1200" b="1" dirty="0"/>
          </a:p>
        </p:txBody>
      </p:sp>
    </p:spTree>
    <p:extLst>
      <p:ext uri="{BB962C8B-B14F-4D97-AF65-F5344CB8AC3E}">
        <p14:creationId xmlns:p14="http://schemas.microsoft.com/office/powerpoint/2010/main" val="2109776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Ducting</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19</a:t>
            </a:fld>
            <a:endParaRPr lang="en-US" dirty="0"/>
          </a:p>
        </p:txBody>
      </p:sp>
      <p:pic>
        <p:nvPicPr>
          <p:cNvPr id="5122" name="Picture 2" descr="C:\Users\rickw\Desktop\VFP Presentation\IMG_188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3125" y="1476375"/>
            <a:ext cx="20574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rickw\Desktop\VFP Presentation\IMG_187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251" y="1476375"/>
            <a:ext cx="2059493" cy="27432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rickw\Desktop\VFP Presentation\IMG_187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0119" y="1476375"/>
            <a:ext cx="20574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431094" y="4552950"/>
            <a:ext cx="199105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200" b="1" dirty="0" smtClean="0"/>
              <a:t>Post-Test Measurements</a:t>
            </a:r>
            <a:endParaRPr lang="en-US" sz="1200" b="1" dirty="0"/>
          </a:p>
        </p:txBody>
      </p:sp>
    </p:spTree>
    <p:extLst>
      <p:ext uri="{BB962C8B-B14F-4D97-AF65-F5344CB8AC3E}">
        <p14:creationId xmlns:p14="http://schemas.microsoft.com/office/powerpoint/2010/main" val="934233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a:t>
            </a:r>
            <a:endParaRPr lang="en-US" dirty="0"/>
          </a:p>
        </p:txBody>
      </p:sp>
      <p:sp>
        <p:nvSpPr>
          <p:cNvPr id="3" name="Content Placeholder 2"/>
          <p:cNvSpPr>
            <a:spLocks noGrp="1"/>
          </p:cNvSpPr>
          <p:nvPr>
            <p:ph idx="1"/>
          </p:nvPr>
        </p:nvSpPr>
        <p:spPr>
          <a:xfrm>
            <a:off x="495301" y="1508126"/>
            <a:ext cx="5181600" cy="4292600"/>
          </a:xfrm>
        </p:spPr>
        <p:txBody>
          <a:bodyPr/>
          <a:lstStyle/>
          <a:p>
            <a:r>
              <a:rPr lang="en-US" sz="2000" b="0" dirty="0" smtClean="0"/>
              <a:t>Planned method to test composite structure components and other non-metallic, extensively used parts in inaccessible areas.  </a:t>
            </a:r>
            <a:endParaRPr lang="en-US" sz="2000" b="0" dirty="0" smtClean="0"/>
          </a:p>
          <a:p>
            <a:pPr lvl="1"/>
            <a:r>
              <a:rPr lang="en-US" sz="1600" dirty="0" smtClean="0"/>
              <a:t>Composite Fuselage</a:t>
            </a:r>
            <a:endParaRPr lang="en-US" sz="1600" b="0" dirty="0" smtClean="0"/>
          </a:p>
          <a:p>
            <a:pPr lvl="1"/>
            <a:r>
              <a:rPr lang="en-US" sz="1600" b="0" dirty="0" smtClean="0"/>
              <a:t>Wires</a:t>
            </a:r>
          </a:p>
          <a:p>
            <a:pPr lvl="1"/>
            <a:r>
              <a:rPr lang="en-US" sz="1600" b="0" dirty="0" smtClean="0"/>
              <a:t>Ducting</a:t>
            </a:r>
          </a:p>
          <a:p>
            <a:pPr lvl="1"/>
            <a:r>
              <a:rPr lang="en-US" sz="1600" dirty="0" err="1"/>
              <a:t>S</a:t>
            </a:r>
            <a:r>
              <a:rPr lang="en-US" sz="1600" b="0" dirty="0" err="1" smtClean="0"/>
              <a:t>leeving</a:t>
            </a:r>
            <a:endParaRPr lang="en-US" sz="1600" b="0" dirty="0" smtClean="0"/>
          </a:p>
          <a:p>
            <a:r>
              <a:rPr lang="en-US" sz="2000" b="0" dirty="0" smtClean="0"/>
              <a:t>This test method was developed from values established with the </a:t>
            </a:r>
            <a:r>
              <a:rPr lang="en-US" sz="2000" b="0" dirty="0" smtClean="0"/>
              <a:t>intermediate scale foam block </a:t>
            </a:r>
            <a:r>
              <a:rPr lang="en-US" sz="2000" b="0" dirty="0" smtClean="0"/>
              <a:t>test</a:t>
            </a:r>
            <a:r>
              <a:rPr lang="en-US" b="0" dirty="0" smtClean="0"/>
              <a:t>.</a:t>
            </a:r>
            <a:endParaRPr lang="en-US" b="0"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a:t>
            </a:fld>
            <a:endParaRPr lang="en-US" dirty="0"/>
          </a:p>
        </p:txBody>
      </p:sp>
      <p:pic>
        <p:nvPicPr>
          <p:cNvPr id="2050" name="Picture 2" descr="C:\Users\rickw\Desktop\VFP Presentation\Carbon Fib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00" y="1400175"/>
            <a:ext cx="1924050" cy="18478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ickw\Desktop\VFP Presentation\Wire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099" y="3548063"/>
            <a:ext cx="1924051" cy="184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5682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sz="2400" b="0" dirty="0" smtClean="0"/>
              <a:t>ASAP:</a:t>
            </a:r>
          </a:p>
          <a:p>
            <a:pPr marL="400050" lvl="1" indent="0">
              <a:buNone/>
            </a:pPr>
            <a:endParaRPr lang="en-US" sz="1600" b="0" dirty="0" smtClean="0"/>
          </a:p>
          <a:p>
            <a:pPr marL="400050" lvl="1" indent="0">
              <a:buNone/>
            </a:pPr>
            <a:r>
              <a:rPr lang="en-US" sz="2000" b="0" dirty="0" smtClean="0"/>
              <a:t>-</a:t>
            </a:r>
            <a:r>
              <a:rPr lang="en-US" sz="2000" b="0" dirty="0" smtClean="0"/>
              <a:t>Flow rates for both CH4 &amp; C3H8</a:t>
            </a:r>
          </a:p>
          <a:p>
            <a:pPr marL="400050" lvl="1" indent="0">
              <a:buNone/>
            </a:pPr>
            <a:r>
              <a:rPr lang="en-US" sz="2000" b="0" dirty="0" smtClean="0"/>
              <a:t>-</a:t>
            </a:r>
            <a:r>
              <a:rPr lang="en-US" sz="2000" b="0" dirty="0" smtClean="0"/>
              <a:t>Finalize pilot </a:t>
            </a:r>
            <a:r>
              <a:rPr lang="en-US" sz="2000" dirty="0"/>
              <a:t>f</a:t>
            </a:r>
            <a:r>
              <a:rPr lang="en-US" sz="2000" b="0" dirty="0" smtClean="0"/>
              <a:t>lame </a:t>
            </a:r>
            <a:r>
              <a:rPr lang="en-US" sz="2000" dirty="0"/>
              <a:t>p</a:t>
            </a:r>
            <a:r>
              <a:rPr lang="en-US" sz="2000" b="0" dirty="0" smtClean="0"/>
              <a:t>arameters</a:t>
            </a:r>
            <a:endParaRPr lang="en-US" sz="2000" b="0" dirty="0" smtClean="0"/>
          </a:p>
          <a:p>
            <a:pPr marL="400050" lvl="1" indent="0">
              <a:buNone/>
            </a:pPr>
            <a:r>
              <a:rPr lang="en-US" sz="2000" b="0" dirty="0" smtClean="0"/>
              <a:t>-</a:t>
            </a:r>
            <a:r>
              <a:rPr lang="en-US" sz="2000" b="0" dirty="0" smtClean="0"/>
              <a:t>Substrate for </a:t>
            </a:r>
            <a:r>
              <a:rPr lang="en-US" sz="2000" b="0" dirty="0" err="1" smtClean="0"/>
              <a:t>sleeving</a:t>
            </a:r>
            <a:endParaRPr lang="en-US" sz="2000" b="0" dirty="0" smtClean="0"/>
          </a:p>
          <a:p>
            <a:pPr marL="400050" lvl="1" indent="0">
              <a:buNone/>
            </a:pPr>
            <a:r>
              <a:rPr lang="en-US" sz="2000" b="0" dirty="0" smtClean="0"/>
              <a:t>-</a:t>
            </a:r>
            <a:r>
              <a:rPr lang="en-US" sz="2000" b="0" dirty="0" smtClean="0"/>
              <a:t>Sample holder for </a:t>
            </a:r>
            <a:r>
              <a:rPr lang="en-US" sz="2000" b="0" dirty="0" smtClean="0"/>
              <a:t>wires</a:t>
            </a:r>
          </a:p>
          <a:p>
            <a:pPr marL="400050" lvl="1" indent="0">
              <a:buNone/>
            </a:pPr>
            <a:r>
              <a:rPr lang="en-US" sz="2000" dirty="0" smtClean="0"/>
              <a:t>-Verify dimensions and performance of commercial units</a:t>
            </a:r>
            <a:endParaRPr lang="en-US" sz="2000" b="0" dirty="0" smtClean="0"/>
          </a:p>
          <a:p>
            <a:pPr marL="0" indent="0">
              <a:buNone/>
            </a:pPr>
            <a:endParaRPr lang="en-US" sz="2000" b="0" dirty="0" smtClean="0"/>
          </a:p>
          <a:p>
            <a:pPr marL="0" indent="0">
              <a:buNone/>
            </a:pPr>
            <a:endParaRPr lang="en-US" sz="2400" b="0" dirty="0" smtClean="0"/>
          </a:p>
          <a:p>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20</a:t>
            </a:fld>
            <a:endParaRPr lang="en-US" dirty="0"/>
          </a:p>
        </p:txBody>
      </p:sp>
    </p:spTree>
    <p:extLst>
      <p:ext uri="{BB962C8B-B14F-4D97-AF65-F5344CB8AC3E}">
        <p14:creationId xmlns:p14="http://schemas.microsoft.com/office/powerpoint/2010/main" val="36231045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Voilà! </a:t>
            </a:r>
            <a:endParaRPr lang="en-US" dirty="0"/>
          </a:p>
        </p:txBody>
      </p:sp>
      <p:sp>
        <p:nvSpPr>
          <p:cNvPr id="3" name="Content Placeholder 2"/>
          <p:cNvSpPr>
            <a:spLocks noGrp="1"/>
          </p:cNvSpPr>
          <p:nvPr>
            <p:ph idx="1"/>
          </p:nvPr>
        </p:nvSpPr>
        <p:spPr>
          <a:xfrm>
            <a:off x="495300" y="1133475"/>
            <a:ext cx="8050213" cy="4765675"/>
          </a:xfrm>
        </p:spPr>
        <p:txBody>
          <a:bodyPr/>
          <a:lstStyle/>
          <a:p>
            <a:pPr marL="0" indent="0" algn="ctr">
              <a:buNone/>
            </a:pPr>
            <a:r>
              <a:rPr lang="en-US" dirty="0" smtClean="0"/>
              <a:t>Marlin VFP</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21</a:t>
            </a:fld>
            <a:endParaRPr lang="en-US" dirty="0"/>
          </a:p>
        </p:txBody>
      </p:sp>
      <p:pic>
        <p:nvPicPr>
          <p:cNvPr id="7170" name="Picture 2" descr="E:\Marlin VF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1263" y="1781175"/>
            <a:ext cx="3819525" cy="36385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3833812" y="5142726"/>
            <a:ext cx="1114425" cy="276999"/>
          </a:xfrm>
          <a:prstGeom prst="rect">
            <a:avLst/>
          </a:prstGeom>
          <a:solidFill>
            <a:schemeClr val="bg1"/>
          </a:solidFill>
          <a:ln>
            <a:noFill/>
          </a:ln>
          <a:effectLst/>
          <a:extLst/>
        </p:spPr>
        <p:txBody>
          <a:bodyPr wrap="square" rtlCol="0">
            <a:spAutoFit/>
          </a:bodyPr>
          <a:lstStyle/>
          <a:p>
            <a:pPr>
              <a:buFontTx/>
              <a:buNone/>
            </a:pPr>
            <a:endParaRPr lang="en-US" sz="1200" b="1" dirty="0">
              <a:solidFill>
                <a:srgbClr val="C0C0C0"/>
              </a:solidFill>
            </a:endParaRPr>
          </a:p>
        </p:txBody>
      </p:sp>
    </p:spTree>
    <p:extLst>
      <p:ext uri="{BB962C8B-B14F-4D97-AF65-F5344CB8AC3E}">
        <p14:creationId xmlns:p14="http://schemas.microsoft.com/office/powerpoint/2010/main" val="1022133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dirty="0" smtClean="0"/>
              <a:t>Updates/Changes </a:t>
            </a:r>
            <a:endParaRPr lang="en-US" dirty="0"/>
          </a:p>
        </p:txBody>
      </p:sp>
      <p:sp>
        <p:nvSpPr>
          <p:cNvPr id="80899" name="Rectangle 3"/>
          <p:cNvSpPr>
            <a:spLocks noGrp="1" noChangeArrowheads="1"/>
          </p:cNvSpPr>
          <p:nvPr>
            <p:ph idx="1"/>
          </p:nvPr>
        </p:nvSpPr>
        <p:spPr>
          <a:xfrm>
            <a:off x="485775" y="1271586"/>
            <a:ext cx="8050213" cy="4391025"/>
          </a:xfrm>
        </p:spPr>
        <p:txBody>
          <a:bodyPr/>
          <a:lstStyle/>
          <a:p>
            <a:r>
              <a:rPr lang="en-US" sz="2400" b="0" dirty="0" smtClean="0"/>
              <a:t>Diffuser w/Airflow </a:t>
            </a:r>
            <a:r>
              <a:rPr lang="en-US" sz="2400" b="0" dirty="0"/>
              <a:t>V</a:t>
            </a:r>
            <a:r>
              <a:rPr lang="en-US" sz="2400" b="0" dirty="0" smtClean="0"/>
              <a:t>alues</a:t>
            </a:r>
          </a:p>
          <a:p>
            <a:r>
              <a:rPr lang="en-US" sz="2400" b="0" dirty="0" smtClean="0"/>
              <a:t>Ribbon Burner </a:t>
            </a:r>
          </a:p>
          <a:p>
            <a:r>
              <a:rPr lang="en-US" sz="2400" b="0" dirty="0" smtClean="0"/>
              <a:t>Methane/Propane Comparison</a:t>
            </a:r>
          </a:p>
          <a:p>
            <a:r>
              <a:rPr lang="en-US" sz="2400" b="0" dirty="0" smtClean="0"/>
              <a:t>Chamber Temps</a:t>
            </a:r>
          </a:p>
          <a:p>
            <a:r>
              <a:rPr lang="en-US" sz="2400" b="0" dirty="0" smtClean="0"/>
              <a:t>Ducting</a:t>
            </a:r>
          </a:p>
          <a:p>
            <a:r>
              <a:rPr lang="en-US" sz="2400" b="0" dirty="0"/>
              <a:t>Progress of Commercial Unit(s)</a:t>
            </a:r>
          </a:p>
          <a:p>
            <a:endParaRPr lang="en-US" sz="2400" b="0" dirty="0" smtClean="0"/>
          </a:p>
          <a:p>
            <a:endParaRPr lang="en-US" dirty="0"/>
          </a:p>
        </p:txBody>
      </p:sp>
      <p:sp>
        <p:nvSpPr>
          <p:cNvPr id="4" name="Slide Number Placeholder 5"/>
          <p:cNvSpPr>
            <a:spLocks noGrp="1"/>
          </p:cNvSpPr>
          <p:nvPr>
            <p:ph type="sldNum" sz="quarter" idx="12"/>
          </p:nvPr>
        </p:nvSpPr>
        <p:spPr/>
        <p:txBody>
          <a:bodyPr/>
          <a:lstStyle/>
          <a:p>
            <a:fld id="{B3B1794D-CE01-4982-8A1C-98D478D9AB49}" type="slidenum">
              <a:rPr lang="en-US"/>
              <a:pPr/>
              <a:t>3</a:t>
            </a:fld>
            <a:endParaRPr lang="en-US"/>
          </a:p>
        </p:txBody>
      </p:sp>
      <p:pic>
        <p:nvPicPr>
          <p:cNvPr id="1026" name="Picture 2" descr="C:\Users\rickw\Desktop\VFP Presentation\IMG_17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3900" y="4110036"/>
            <a:ext cx="1828800"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rickw\Desktop\VFP Presentation\IMG_130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6126" y="4110037"/>
            <a:ext cx="1438276" cy="15525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rlin VFP.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8776" y="2552700"/>
            <a:ext cx="3295650" cy="310991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bwMode="auto">
          <a:xfrm>
            <a:off x="6572250" y="5424100"/>
            <a:ext cx="990600" cy="276999"/>
          </a:xfrm>
          <a:prstGeom prst="rect">
            <a:avLst/>
          </a:prstGeom>
          <a:solidFill>
            <a:schemeClr val="bg1"/>
          </a:solidFill>
          <a:ln>
            <a:noFill/>
          </a:ln>
          <a:effectLst/>
          <a:extLst/>
        </p:spPr>
        <p:txBody>
          <a:bodyPr wrap="square" rtlCol="0">
            <a:spAutoFit/>
          </a:bodyPr>
          <a:lstStyle/>
          <a:p>
            <a:pPr>
              <a:buFontTx/>
              <a:buNone/>
            </a:pPr>
            <a:endParaRPr lang="en-US" sz="1200" b="1" dirty="0">
              <a:solidFill>
                <a:srgbClr val="C0C0C0"/>
              </a:solidFill>
            </a:endParaRPr>
          </a:p>
        </p:txBody>
      </p:sp>
      <p:pic>
        <p:nvPicPr>
          <p:cNvPr id="8194" name="Picture 2" descr="C:\Users\rickw\Desktop\VFP Presentation\Classified.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4501" y="3332797"/>
            <a:ext cx="3128213" cy="1667828"/>
          </a:xfrm>
          <a:prstGeom prst="rect">
            <a:avLst/>
          </a:prstGeom>
          <a:noFill/>
          <a:effectLst>
            <a:reflection endPos="0" dist="50800" dir="5400000" sy="-100000" algn="bl" rotWithShape="0"/>
          </a:effectLs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Make-up air Diffuser</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4</a:t>
            </a:fld>
            <a:endParaRPr lang="en-US" dirty="0"/>
          </a:p>
        </p:txBody>
      </p:sp>
      <p:pic>
        <p:nvPicPr>
          <p:cNvPr id="5" name="Content Placeholder 4"/>
          <p:cNvPicPr>
            <a:picLocks noGrp="1" noChangeAspect="1" noChangeArrowheads="1"/>
          </p:cNvPicPr>
          <p:nvPr>
            <p:ph idx="1"/>
          </p:nvPr>
        </p:nvPicPr>
        <p:blipFill rotWithShape="1">
          <a:blip r:embed="rId3" cstate="print">
            <a:extLst>
              <a:ext uri="{28A0092B-C50C-407E-A947-70E740481C1C}">
                <a14:useLocalDpi xmlns:a14="http://schemas.microsoft.com/office/drawing/2010/main" val="0"/>
              </a:ext>
            </a:extLst>
          </a:blip>
          <a:srcRect l="17028" r="14144"/>
          <a:stretch/>
        </p:blipFill>
        <p:spPr bwMode="auto">
          <a:xfrm>
            <a:off x="398168" y="1186786"/>
            <a:ext cx="3882027" cy="3757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6157" y="2850696"/>
            <a:ext cx="3135086" cy="209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4895850" y="1447800"/>
            <a:ext cx="2698175"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800" dirty="0" smtClean="0"/>
              <a:t>Old filter media: 141 fpm</a:t>
            </a:r>
          </a:p>
          <a:p>
            <a:pPr>
              <a:buFontTx/>
              <a:buNone/>
            </a:pPr>
            <a:r>
              <a:rPr lang="en-US" sz="1800" dirty="0" smtClean="0"/>
              <a:t>Metal media: 138 fpm</a:t>
            </a:r>
            <a:endParaRPr lang="en-US" sz="1800" dirty="0"/>
          </a:p>
        </p:txBody>
      </p:sp>
    </p:spTree>
    <p:extLst>
      <p:ext uri="{BB962C8B-B14F-4D97-AF65-F5344CB8AC3E}">
        <p14:creationId xmlns:p14="http://schemas.microsoft.com/office/powerpoint/2010/main" val="603619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Ribbon Burner</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5</a:t>
            </a:fld>
            <a:endParaRPr lang="en-US" dirty="0"/>
          </a:p>
        </p:txBody>
      </p:sp>
      <p:pic>
        <p:nvPicPr>
          <p:cNvPr id="14" name="Content Placeholder 13"/>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98374" y="1949076"/>
            <a:ext cx="3592846" cy="3200400"/>
          </a:xfrm>
        </p:spPr>
      </p:pic>
      <p:pic>
        <p:nvPicPr>
          <p:cNvPr id="13" name="Content Placeholder 12"/>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465806" y="1940707"/>
            <a:ext cx="3573231" cy="3200400"/>
          </a:xfrm>
        </p:spPr>
      </p:pic>
      <p:sp>
        <p:nvSpPr>
          <p:cNvPr id="3" name="TextBox 2"/>
          <p:cNvSpPr txBox="1"/>
          <p:nvPr/>
        </p:nvSpPr>
        <p:spPr bwMode="auto">
          <a:xfrm>
            <a:off x="999515" y="1368593"/>
            <a:ext cx="250581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None/>
            </a:pPr>
            <a:r>
              <a:rPr lang="en-US" sz="1800" b="1" dirty="0" smtClean="0"/>
              <a:t>Gen </a:t>
            </a:r>
            <a:r>
              <a:rPr lang="en-US" sz="1800" b="1" dirty="0"/>
              <a:t>1 </a:t>
            </a:r>
            <a:r>
              <a:rPr lang="en-US" sz="1800" b="1" dirty="0" smtClean="0"/>
              <a:t>Ribbon Burner</a:t>
            </a:r>
            <a:endParaRPr lang="en-US" sz="1800" b="1" dirty="0"/>
          </a:p>
        </p:txBody>
      </p:sp>
      <p:sp>
        <p:nvSpPr>
          <p:cNvPr id="5" name="TextBox 4"/>
          <p:cNvSpPr txBox="1"/>
          <p:nvPr/>
        </p:nvSpPr>
        <p:spPr bwMode="auto">
          <a:xfrm>
            <a:off x="5924549" y="1368593"/>
            <a:ext cx="16850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None/>
            </a:pPr>
            <a:r>
              <a:rPr lang="en-US" sz="1800" b="1" dirty="0" smtClean="0"/>
              <a:t>Marlin Burner</a:t>
            </a:r>
            <a:endParaRPr lang="en-US" sz="1800" b="1" dirty="0"/>
          </a:p>
        </p:txBody>
      </p:sp>
    </p:spTree>
    <p:extLst>
      <p:ext uri="{BB962C8B-B14F-4D97-AF65-F5344CB8AC3E}">
        <p14:creationId xmlns:p14="http://schemas.microsoft.com/office/powerpoint/2010/main" val="4127100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Ribbon Burner Cont.</a:t>
            </a:r>
          </a:p>
        </p:txBody>
      </p:sp>
      <p:sp>
        <p:nvSpPr>
          <p:cNvPr id="5" name="Slide Number Placeholder 4"/>
          <p:cNvSpPr>
            <a:spLocks noGrp="1"/>
          </p:cNvSpPr>
          <p:nvPr>
            <p:ph type="sldNum" sz="quarter" idx="12"/>
          </p:nvPr>
        </p:nvSpPr>
        <p:spPr/>
        <p:txBody>
          <a:bodyPr/>
          <a:lstStyle/>
          <a:p>
            <a:fld id="{836266C2-23C9-4679-9EA6-D74DA6C8C265}" type="slidenum">
              <a:rPr lang="en-US" smtClean="0"/>
              <a:pPr/>
              <a:t>6</a:t>
            </a:fld>
            <a:endParaRPr lang="en-US"/>
          </a:p>
        </p:txBody>
      </p:sp>
      <p:pic>
        <p:nvPicPr>
          <p:cNvPr id="3074" name="Picture 2" descr="C:\Users\rickw\Desktop\VFP Presentation\IMG_175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270"/>
          <a:stretch/>
        </p:blipFill>
        <p:spPr bwMode="auto">
          <a:xfrm>
            <a:off x="1019175" y="1666874"/>
            <a:ext cx="2743200" cy="338137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ickw\Desktop\VFP Presentation\IMG_1320.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4652963" y="1666873"/>
            <a:ext cx="39497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7936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Ribbon Burner Cont.</a:t>
            </a:r>
            <a:endParaRPr lang="en-US" dirty="0"/>
          </a:p>
        </p:txBody>
      </p:sp>
      <p:sp>
        <p:nvSpPr>
          <p:cNvPr id="4" name="Slide Number Placeholder 3"/>
          <p:cNvSpPr>
            <a:spLocks noGrp="1"/>
          </p:cNvSpPr>
          <p:nvPr>
            <p:ph type="sldNum" sz="quarter" idx="12"/>
          </p:nvPr>
        </p:nvSpPr>
        <p:spPr/>
        <p:txBody>
          <a:bodyPr/>
          <a:lstStyle/>
          <a:p>
            <a:fld id="{78D3ABA1-EA94-43C0-B992-7CBCC31144F1}" type="slidenum">
              <a:rPr lang="en-US" smtClean="0"/>
              <a:pPr/>
              <a:t>7</a:t>
            </a:fld>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 y="1085850"/>
            <a:ext cx="7686675" cy="473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bwMode="auto">
          <a:xfrm>
            <a:off x="354568" y="2821860"/>
            <a:ext cx="369332" cy="731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vert270" wrap="none" rtlCol="0">
            <a:spAutoFit/>
          </a:bodyPr>
          <a:lstStyle/>
          <a:p>
            <a:pPr>
              <a:buFontTx/>
              <a:buNone/>
            </a:pPr>
            <a:r>
              <a:rPr lang="en-US" sz="1200" b="1" dirty="0" smtClean="0"/>
              <a:t>Temp (F)</a:t>
            </a:r>
            <a:endParaRPr lang="en-US" sz="1200" b="1" dirty="0"/>
          </a:p>
        </p:txBody>
      </p:sp>
    </p:spTree>
    <p:extLst>
      <p:ext uri="{BB962C8B-B14F-4D97-AF65-F5344CB8AC3E}">
        <p14:creationId xmlns:p14="http://schemas.microsoft.com/office/powerpoint/2010/main" val="139885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Impingement Comparison</a:t>
            </a:r>
          </a:p>
        </p:txBody>
      </p:sp>
      <p:sp>
        <p:nvSpPr>
          <p:cNvPr id="5" name="Slide Number Placeholder 4"/>
          <p:cNvSpPr>
            <a:spLocks noGrp="1"/>
          </p:cNvSpPr>
          <p:nvPr>
            <p:ph type="sldNum" sz="quarter" idx="12"/>
          </p:nvPr>
        </p:nvSpPr>
        <p:spPr/>
        <p:txBody>
          <a:bodyPr/>
          <a:lstStyle/>
          <a:p>
            <a:fld id="{836266C2-23C9-4679-9EA6-D74DA6C8C265}" type="slidenum">
              <a:rPr lang="en-US" smtClean="0"/>
              <a:pPr/>
              <a:t>8</a:t>
            </a:fld>
            <a:endParaRPr lang="en-US"/>
          </a:p>
        </p:txBody>
      </p:sp>
      <p:pic>
        <p:nvPicPr>
          <p:cNvPr id="6" name="Content Placeholder 5" descr="V:\bldg202\VFP\AGF 1.17 in test position.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95300" y="2223095"/>
            <a:ext cx="3948113" cy="2961084"/>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6" descr="V:\bldg202\VFP\Martin1 in test position.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595813" y="2222500"/>
            <a:ext cx="3949700" cy="2962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5858" y="1607493"/>
            <a:ext cx="2505814" cy="369332"/>
          </a:xfrm>
          <a:prstGeom prst="rect">
            <a:avLst/>
          </a:prstGeom>
        </p:spPr>
        <p:txBody>
          <a:bodyPr wrap="none">
            <a:spAutoFit/>
          </a:bodyPr>
          <a:lstStyle/>
          <a:p>
            <a:pPr>
              <a:buFontTx/>
              <a:buNone/>
            </a:pPr>
            <a:r>
              <a:rPr lang="en-US" sz="1800" b="1" dirty="0" smtClean="0"/>
              <a:t>Gen 1 Ribbon Burner</a:t>
            </a:r>
            <a:endParaRPr lang="en-US" sz="1800" b="1" dirty="0"/>
          </a:p>
        </p:txBody>
      </p:sp>
      <p:sp>
        <p:nvSpPr>
          <p:cNvPr id="9" name="Rectangle 8"/>
          <p:cNvSpPr/>
          <p:nvPr/>
        </p:nvSpPr>
        <p:spPr>
          <a:xfrm>
            <a:off x="5589265" y="1607493"/>
            <a:ext cx="1685077" cy="369332"/>
          </a:xfrm>
          <a:prstGeom prst="rect">
            <a:avLst/>
          </a:prstGeom>
        </p:spPr>
        <p:txBody>
          <a:bodyPr wrap="none">
            <a:spAutoFit/>
          </a:bodyPr>
          <a:lstStyle/>
          <a:p>
            <a:pPr>
              <a:buFontTx/>
              <a:buNone/>
            </a:pPr>
            <a:r>
              <a:rPr lang="en-US" sz="1800" b="1" dirty="0"/>
              <a:t>Marlin Burner</a:t>
            </a:r>
          </a:p>
        </p:txBody>
      </p:sp>
    </p:spTree>
    <p:extLst>
      <p:ext uri="{BB962C8B-B14F-4D97-AF65-F5344CB8AC3E}">
        <p14:creationId xmlns:p14="http://schemas.microsoft.com/office/powerpoint/2010/main" val="8486356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M:\Ribbon Burner\AGF_pcolor.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92" y="13970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M:\Ribbon Burner\MARLIN_pcolor.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6584" y="1397000"/>
            <a:ext cx="4572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bwMode="auto">
          <a:xfrm>
            <a:off x="1291320" y="1092199"/>
            <a:ext cx="16466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800" b="1" dirty="0" smtClean="0"/>
              <a:t>Gen 1</a:t>
            </a:r>
            <a:r>
              <a:rPr lang="en-US" sz="1800" b="1" dirty="0" smtClean="0"/>
              <a:t> </a:t>
            </a:r>
            <a:r>
              <a:rPr lang="en-US" sz="1800" b="1" dirty="0" smtClean="0"/>
              <a:t>Burner</a:t>
            </a:r>
          </a:p>
        </p:txBody>
      </p:sp>
      <p:sp>
        <p:nvSpPr>
          <p:cNvPr id="9" name="TextBox 8"/>
          <p:cNvSpPr txBox="1"/>
          <p:nvPr/>
        </p:nvSpPr>
        <p:spPr bwMode="auto">
          <a:xfrm>
            <a:off x="6154698" y="1102699"/>
            <a:ext cx="168507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tlCol="0">
            <a:spAutoFit/>
          </a:bodyPr>
          <a:lstStyle/>
          <a:p>
            <a:pPr>
              <a:buFontTx/>
              <a:buNone/>
            </a:pPr>
            <a:r>
              <a:rPr lang="en-US" sz="1800" b="1" dirty="0" smtClean="0"/>
              <a:t>Marlin Burner</a:t>
            </a:r>
          </a:p>
        </p:txBody>
      </p:sp>
      <p:sp>
        <p:nvSpPr>
          <p:cNvPr id="2" name="Title 1"/>
          <p:cNvSpPr>
            <a:spLocks noGrp="1"/>
          </p:cNvSpPr>
          <p:nvPr>
            <p:ph type="title"/>
          </p:nvPr>
        </p:nvSpPr>
        <p:spPr/>
        <p:txBody>
          <a:bodyPr/>
          <a:lstStyle/>
          <a:p>
            <a:pPr algn="ctr"/>
            <a:r>
              <a:rPr lang="en-US" dirty="0" smtClean="0"/>
              <a:t>Mean Velocity Fields</a:t>
            </a:r>
            <a:endParaRPr lang="en-US" dirty="0"/>
          </a:p>
        </p:txBody>
      </p:sp>
    </p:spTree>
    <p:extLst>
      <p:ext uri="{BB962C8B-B14F-4D97-AF65-F5344CB8AC3E}">
        <p14:creationId xmlns:p14="http://schemas.microsoft.com/office/powerpoint/2010/main" val="686959660"/>
      </p:ext>
    </p:extLst>
  </p:cSld>
  <p:clrMapOvr>
    <a:masterClrMapping/>
  </p:clrMapOvr>
</p:sld>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58269</TotalTime>
  <Words>867</Words>
  <Application>Microsoft Office PowerPoint</Application>
  <PresentationFormat>On-screen Show (4:3)</PresentationFormat>
  <Paragraphs>123</Paragraphs>
  <Slides>21</Slides>
  <Notes>21</Notes>
  <HiddenSlides>0</HiddenSlides>
  <MMClips>1</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1_Custom Design</vt:lpstr>
      <vt:lpstr>2_Custom Design</vt:lpstr>
      <vt:lpstr>Vertical Flame Propagation Test Method (VFP)</vt:lpstr>
      <vt:lpstr>Background</vt:lpstr>
      <vt:lpstr>Updates/Changes </vt:lpstr>
      <vt:lpstr>Make-up air Diffuser</vt:lpstr>
      <vt:lpstr>Ribbon Burner</vt:lpstr>
      <vt:lpstr>Ribbon Burner Cont.</vt:lpstr>
      <vt:lpstr>Ribbon Burner Cont.</vt:lpstr>
      <vt:lpstr>Impingement Comparison</vt:lpstr>
      <vt:lpstr>Mean Velocity Fields</vt:lpstr>
      <vt:lpstr>Methane Vs Propane</vt:lpstr>
      <vt:lpstr>Methane vs Propane cont.</vt:lpstr>
      <vt:lpstr>Flow control</vt:lpstr>
      <vt:lpstr>VFP Chamber Temp</vt:lpstr>
      <vt:lpstr>Ducting Materials</vt:lpstr>
      <vt:lpstr>Ducting Materials</vt:lpstr>
      <vt:lpstr>Ducting</vt:lpstr>
      <vt:lpstr>Ducting</vt:lpstr>
      <vt:lpstr>Ducting</vt:lpstr>
      <vt:lpstr>Ducting</vt:lpstr>
      <vt:lpstr>Future Work</vt:lpstr>
      <vt:lpstr>Voilà! </vt:lpstr>
    </vt:vector>
  </TitlesOfParts>
  <Company>FAA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Rick Whedbee</cp:lastModifiedBy>
  <cp:revision>274</cp:revision>
  <cp:lastPrinted>2017-10-26T12:56:56Z</cp:lastPrinted>
  <dcterms:created xsi:type="dcterms:W3CDTF">2005-01-28T20:32:53Z</dcterms:created>
  <dcterms:modified xsi:type="dcterms:W3CDTF">2017-10-26T13:01:08Z</dcterms:modified>
</cp:coreProperties>
</file>