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8" r:id="rId2"/>
    <p:sldId id="269" r:id="rId3"/>
    <p:sldId id="266" r:id="rId4"/>
    <p:sldId id="256" r:id="rId5"/>
    <p:sldId id="301" r:id="rId6"/>
    <p:sldId id="299" r:id="rId7"/>
    <p:sldId id="281" r:id="rId8"/>
    <p:sldId id="276" r:id="rId9"/>
    <p:sldId id="302" r:id="rId10"/>
    <p:sldId id="304" r:id="rId11"/>
    <p:sldId id="279" r:id="rId12"/>
    <p:sldId id="300" r:id="rId13"/>
    <p:sldId id="306" r:id="rId14"/>
    <p:sldId id="303" r:id="rId15"/>
    <p:sldId id="305" r:id="rId16"/>
    <p:sldId id="278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88" y="-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CB62C438-FB70-4B31-B935-A6A93E9089BB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3D4751E8-A3D2-4BEB-8757-DFDCBEAAA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46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13830-D2A3-4A14-B3C7-01D71F75C62B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5BFB6-3E1A-4A02-8ABC-A0A03AC28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70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5BFB6-3E1A-4A02-8ABC-A0A03AC2868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616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5BFB6-3E1A-4A02-8ABC-A0A03AC286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71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5BFB6-3E1A-4A02-8ABC-A0A03AC286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40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5BFB6-3E1A-4A02-8ABC-A0A03AC286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12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5BFB6-3E1A-4A02-8ABC-A0A03AC286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12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5BFB6-3E1A-4A02-8ABC-A0A03AC286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1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5BFB6-3E1A-4A02-8ABC-A0A03AC286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1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5BFB6-3E1A-4A02-8ABC-A0A03AC286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12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5BFB6-3E1A-4A02-8ABC-A0A03AC2868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203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5BFB6-3E1A-4A02-8ABC-A0A03AC286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71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5BFB6-3E1A-4A02-8ABC-A0A03AC286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71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5BFB6-3E1A-4A02-8ABC-A0A03AC286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36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5BFB6-3E1A-4A02-8ABC-A0A03AC286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07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5BFB6-3E1A-4A02-8ABC-A0A03AC286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93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5BFB6-3E1A-4A02-8ABC-A0A03AC286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39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5BFB6-3E1A-4A02-8ABC-A0A03AC286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71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D5E7-8631-4E0E-A713-07171C531555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5155-F2B4-4C3F-BD5E-A00C15809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D5E7-8631-4E0E-A713-07171C531555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5155-F2B4-4C3F-BD5E-A00C15809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34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D5E7-8631-4E0E-A713-07171C531555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5155-F2B4-4C3F-BD5E-A00C15809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5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D5E7-8631-4E0E-A713-07171C531555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5155-F2B4-4C3F-BD5E-A00C15809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82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D5E7-8631-4E0E-A713-07171C531555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5155-F2B4-4C3F-BD5E-A00C15809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36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D5E7-8631-4E0E-A713-07171C531555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5155-F2B4-4C3F-BD5E-A00C15809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86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D5E7-8631-4E0E-A713-07171C531555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5155-F2B4-4C3F-BD5E-A00C15809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8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D5E7-8631-4E0E-A713-07171C531555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5155-F2B4-4C3F-BD5E-A00C15809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02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D5E7-8631-4E0E-A713-07171C531555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5155-F2B4-4C3F-BD5E-A00C15809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59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D5E7-8631-4E0E-A713-07171C531555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5155-F2B4-4C3F-BD5E-A00C15809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03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D5E7-8631-4E0E-A713-07171C531555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B5155-F2B4-4C3F-BD5E-A00C15809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1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80000"/>
                <a:satMod val="300000"/>
                <a:alpha val="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BD5E7-8631-4E0E-A713-07171C531555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B5155-F2B4-4C3F-BD5E-A00C15809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1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re.tc.faa.gov/2013Conference/files/Battery_Fires_II/GreenBatteryPackaging/GreenBatteryPackaginPres.ppt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749" y="464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3740259"/>
            <a:ext cx="7121886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sz="2800" b="1" dirty="0" smtClean="0"/>
              <a:t>Shipment of Lithium Batteries </a:t>
            </a:r>
          </a:p>
          <a:p>
            <a:r>
              <a:rPr lang="en-US" sz="2800" b="1" dirty="0" smtClean="0"/>
              <a:t>Technology Concept, Development and Testing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- update - </a:t>
            </a:r>
          </a:p>
          <a:p>
            <a:r>
              <a:rPr lang="en-US" sz="2000" dirty="0" smtClean="0"/>
              <a:t>Jonathan Green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1938" y="6334780"/>
            <a:ext cx="4649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statements contained herein are presented in good faith </a:t>
            </a:r>
          </a:p>
          <a:p>
            <a:r>
              <a:rPr lang="en-US" sz="1400" dirty="0" smtClean="0"/>
              <a:t>for general information only. </a:t>
            </a:r>
            <a:endParaRPr lang="en-US" sz="14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317926" y="167251"/>
            <a:ext cx="1900626" cy="1564104"/>
            <a:chOff x="461574" y="197818"/>
            <a:chExt cx="1900626" cy="1564104"/>
          </a:xfrm>
        </p:grpSpPr>
        <p:grpSp>
          <p:nvGrpSpPr>
            <p:cNvPr id="2" name="Group 2"/>
            <p:cNvGrpSpPr>
              <a:grpSpLocks/>
            </p:cNvGrpSpPr>
            <p:nvPr/>
          </p:nvGrpSpPr>
          <p:grpSpPr bwMode="auto">
            <a:xfrm>
              <a:off x="557797" y="197818"/>
              <a:ext cx="1384452" cy="1000905"/>
              <a:chOff x="3890" y="1460"/>
              <a:chExt cx="4490" cy="3360"/>
            </a:xfrm>
          </p:grpSpPr>
          <p:sp>
            <p:nvSpPr>
              <p:cNvPr id="4" name="AutoShape 3"/>
              <p:cNvSpPr>
                <a:spLocks noChangeArrowheads="1"/>
              </p:cNvSpPr>
              <p:nvPr/>
            </p:nvSpPr>
            <p:spPr bwMode="auto">
              <a:xfrm>
                <a:off x="5140" y="1460"/>
                <a:ext cx="1980" cy="1440"/>
              </a:xfrm>
              <a:prstGeom prst="diamond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6" name="Group 4"/>
              <p:cNvGrpSpPr>
                <a:grpSpLocks/>
              </p:cNvGrpSpPr>
              <p:nvPr/>
            </p:nvGrpSpPr>
            <p:grpSpPr bwMode="auto">
              <a:xfrm>
                <a:off x="3890" y="2435"/>
                <a:ext cx="2005" cy="1495"/>
                <a:chOff x="1610" y="2915"/>
                <a:chExt cx="2005" cy="1495"/>
              </a:xfrm>
            </p:grpSpPr>
            <p:sp>
              <p:nvSpPr>
                <p:cNvPr id="10" name="AutoShape 5"/>
                <p:cNvSpPr>
                  <a:spLocks noChangeArrowheads="1"/>
                </p:cNvSpPr>
                <p:nvPr/>
              </p:nvSpPr>
              <p:spPr bwMode="auto">
                <a:xfrm>
                  <a:off x="1620" y="2920"/>
                  <a:ext cx="1980" cy="1480"/>
                </a:xfrm>
                <a:prstGeom prst="diamond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" name="Freeform 6"/>
                <p:cNvSpPr>
                  <a:spLocks/>
                </p:cNvSpPr>
                <p:nvPr/>
              </p:nvSpPr>
              <p:spPr bwMode="auto">
                <a:xfrm>
                  <a:off x="2625" y="2925"/>
                  <a:ext cx="990" cy="748"/>
                </a:xfrm>
                <a:custGeom>
                  <a:avLst/>
                  <a:gdLst>
                    <a:gd name="T0" fmla="*/ 0 w 990"/>
                    <a:gd name="T1" fmla="*/ 0 h 740"/>
                    <a:gd name="T2" fmla="*/ 0 w 990"/>
                    <a:gd name="T3" fmla="*/ 420 h 740"/>
                    <a:gd name="T4" fmla="*/ 990 w 990"/>
                    <a:gd name="T5" fmla="*/ 740 h 740"/>
                    <a:gd name="T6" fmla="*/ 0 w 990"/>
                    <a:gd name="T7" fmla="*/ 0 h 7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90" h="740">
                      <a:moveTo>
                        <a:pt x="0" y="0"/>
                      </a:moveTo>
                      <a:lnTo>
                        <a:pt x="0" y="420"/>
                      </a:lnTo>
                      <a:lnTo>
                        <a:pt x="990" y="7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50021"/>
                </a:solidFill>
                <a:ln w="952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" name="Freeform 7"/>
                <p:cNvSpPr>
                  <a:spLocks/>
                </p:cNvSpPr>
                <p:nvPr/>
              </p:nvSpPr>
              <p:spPr bwMode="auto">
                <a:xfrm>
                  <a:off x="1615" y="2915"/>
                  <a:ext cx="1005" cy="745"/>
                </a:xfrm>
                <a:custGeom>
                  <a:avLst/>
                  <a:gdLst>
                    <a:gd name="T0" fmla="*/ 1000 w 1005"/>
                    <a:gd name="T1" fmla="*/ 0 h 745"/>
                    <a:gd name="T2" fmla="*/ 0 w 1005"/>
                    <a:gd name="T3" fmla="*/ 745 h 745"/>
                    <a:gd name="T4" fmla="*/ 1005 w 1005"/>
                    <a:gd name="T5" fmla="*/ 435 h 745"/>
                    <a:gd name="T6" fmla="*/ 1000 w 1005"/>
                    <a:gd name="T7" fmla="*/ 0 h 7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05" h="745">
                      <a:moveTo>
                        <a:pt x="1000" y="0"/>
                      </a:moveTo>
                      <a:lnTo>
                        <a:pt x="0" y="745"/>
                      </a:lnTo>
                      <a:lnTo>
                        <a:pt x="1005" y="435"/>
                      </a:lnTo>
                      <a:lnTo>
                        <a:pt x="1000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Freeform 8"/>
                <p:cNvSpPr>
                  <a:spLocks/>
                </p:cNvSpPr>
                <p:nvPr/>
              </p:nvSpPr>
              <p:spPr bwMode="auto">
                <a:xfrm>
                  <a:off x="2620" y="3360"/>
                  <a:ext cx="975" cy="1040"/>
                </a:xfrm>
                <a:custGeom>
                  <a:avLst/>
                  <a:gdLst>
                    <a:gd name="T0" fmla="*/ 10 w 975"/>
                    <a:gd name="T1" fmla="*/ 0 h 1040"/>
                    <a:gd name="T2" fmla="*/ 975 w 975"/>
                    <a:gd name="T3" fmla="*/ 310 h 1040"/>
                    <a:gd name="T4" fmla="*/ 0 w 975"/>
                    <a:gd name="T5" fmla="*/ 1040 h 1040"/>
                    <a:gd name="T6" fmla="*/ 10 w 975"/>
                    <a:gd name="T7" fmla="*/ 0 h 10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75" h="1040">
                      <a:moveTo>
                        <a:pt x="10" y="0"/>
                      </a:moveTo>
                      <a:lnTo>
                        <a:pt x="975" y="310"/>
                      </a:lnTo>
                      <a:lnTo>
                        <a:pt x="0" y="104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" name="Freeform 9"/>
                <p:cNvSpPr>
                  <a:spLocks/>
                </p:cNvSpPr>
                <p:nvPr/>
              </p:nvSpPr>
              <p:spPr bwMode="auto">
                <a:xfrm>
                  <a:off x="1610" y="3355"/>
                  <a:ext cx="1015" cy="1055"/>
                </a:xfrm>
                <a:custGeom>
                  <a:avLst/>
                  <a:gdLst>
                    <a:gd name="T0" fmla="*/ 1005 w 1015"/>
                    <a:gd name="T1" fmla="*/ 1055 h 1055"/>
                    <a:gd name="T2" fmla="*/ 1015 w 1015"/>
                    <a:gd name="T3" fmla="*/ 0 h 1055"/>
                    <a:gd name="T4" fmla="*/ 0 w 1015"/>
                    <a:gd name="T5" fmla="*/ 305 h 1055"/>
                    <a:gd name="T6" fmla="*/ 1005 w 1015"/>
                    <a:gd name="T7" fmla="*/ 1055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15" h="1055">
                      <a:moveTo>
                        <a:pt x="1005" y="1055"/>
                      </a:moveTo>
                      <a:lnTo>
                        <a:pt x="1015" y="0"/>
                      </a:lnTo>
                      <a:lnTo>
                        <a:pt x="0" y="305"/>
                      </a:lnTo>
                      <a:lnTo>
                        <a:pt x="1005" y="1055"/>
                      </a:lnTo>
                      <a:close/>
                    </a:path>
                  </a:pathLst>
                </a:custGeom>
                <a:solidFill>
                  <a:srgbClr val="CC0000"/>
                </a:solidFill>
                <a:ln w="9525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7" name="AutoShape 10"/>
              <p:cNvSpPr>
                <a:spLocks noChangeArrowheads="1"/>
              </p:cNvSpPr>
              <p:nvPr/>
            </p:nvSpPr>
            <p:spPr bwMode="auto">
              <a:xfrm>
                <a:off x="6400" y="2440"/>
                <a:ext cx="1980" cy="1440"/>
              </a:xfrm>
              <a:prstGeom prst="diamond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" name="AutoShape 11"/>
              <p:cNvSpPr>
                <a:spLocks noChangeArrowheads="1"/>
              </p:cNvSpPr>
              <p:nvPr/>
            </p:nvSpPr>
            <p:spPr bwMode="auto">
              <a:xfrm>
                <a:off x="5160" y="3380"/>
                <a:ext cx="1980" cy="1440"/>
              </a:xfrm>
              <a:prstGeom prst="diamond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461574" y="1139622"/>
              <a:ext cx="1900626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okman Old Style" pitchFamily="18" charset="0"/>
                  <a:cs typeface="Arial" pitchFamily="34" charset="0"/>
                </a:rPr>
                <a:t>Akro</a:t>
              </a: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Bookman Old Style" pitchFamily="18" charset="0"/>
                  <a:cs typeface="Arial" pitchFamily="34" charset="0"/>
                </a:rPr>
                <a:t>Fire</a:t>
              </a:r>
              <a:endPara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92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4380" y="6858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Thermal runaway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75401" y="120340"/>
            <a:ext cx="303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Shipment of Lithium Batteries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8235" y="1067642"/>
            <a:ext cx="473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Open Runawa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839" y="1067642"/>
            <a:ext cx="7435941" cy="557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89" y="2089511"/>
            <a:ext cx="2266710" cy="13556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46" y="4572000"/>
            <a:ext cx="2614304" cy="1960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380" y="6858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Thermal runaway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75401" y="120340"/>
            <a:ext cx="303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Shipment of Lithium Batteries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6869" y="1143000"/>
            <a:ext cx="82378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 </a:t>
            </a:r>
            <a:r>
              <a:rPr lang="en-US" dirty="0"/>
              <a:t>runaway initiated with a 75watt cartridge heater inserted into the test group.</a:t>
            </a:r>
          </a:p>
          <a:p>
            <a:r>
              <a:rPr lang="en-US" dirty="0" smtClean="0"/>
              <a:t>Up to 300 Cells have been tested  - 100 cells used for ongoing screening.</a:t>
            </a:r>
          </a:p>
          <a:p>
            <a:r>
              <a:rPr lang="en-US" dirty="0" smtClean="0"/>
              <a:t>All cells are consumed- cascading thermal runaway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89511"/>
            <a:ext cx="1820837" cy="1365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774" y="3200400"/>
            <a:ext cx="2362200" cy="177165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48" y="3498356"/>
            <a:ext cx="5790506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31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75401" y="120340"/>
            <a:ext cx="303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Shipment of Lithium Batteries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609600"/>
            <a:ext cx="49007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Product Optimization: Revised form – weight /cost</a:t>
            </a:r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01" y="1443892"/>
            <a:ext cx="2443610" cy="1832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443892"/>
            <a:ext cx="2443609" cy="1832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817890"/>
            <a:ext cx="1428750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8" y="4207562"/>
            <a:ext cx="2714483" cy="20358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82" y="4207563"/>
            <a:ext cx="2714482" cy="20358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207562"/>
            <a:ext cx="2714482" cy="20358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87872" y="3276599"/>
            <a:ext cx="133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inner carton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92410" y="3321839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LooseFill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59425" y="6292334"/>
            <a:ext cx="99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 test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37942" y="6238580"/>
            <a:ext cx="2110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LooseFill</a:t>
            </a:r>
            <a:r>
              <a:rPr lang="en-US" dirty="0" smtClean="0"/>
              <a:t> beneath lid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97206" y="6244984"/>
            <a:ext cx="133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remains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68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75401" y="120340"/>
            <a:ext cx="303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Shipment of Lithium Batteries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489672"/>
            <a:ext cx="49007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Product Optimization: Revised form – weight /cost</a:t>
            </a:r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3" name="Revised LooseFi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018" y="838200"/>
            <a:ext cx="84582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8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75401" y="120340"/>
            <a:ext cx="303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Shipment of Lithium Batteries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168110"/>
            <a:ext cx="2667000" cy="2000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4090" y="3605511"/>
            <a:ext cx="3444077" cy="2583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058" y="2990902"/>
            <a:ext cx="3025342" cy="22690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196" y="501436"/>
            <a:ext cx="81170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Performance evaluation of existing materials</a:t>
            </a:r>
          </a:p>
          <a:p>
            <a:endParaRPr lang="en-US" dirty="0"/>
          </a:p>
          <a:p>
            <a:r>
              <a:rPr lang="en-US" dirty="0" smtClean="0"/>
              <a:t>Vermiculite – being used for ground transportation of  damaged Li batteries through </a:t>
            </a:r>
          </a:p>
          <a:p>
            <a:r>
              <a:rPr lang="en-US" dirty="0" smtClean="0"/>
              <a:t>special permit process.</a:t>
            </a:r>
            <a:endParaRPr lang="en-US" dirty="0"/>
          </a:p>
          <a:p>
            <a:r>
              <a:rPr lang="en-US" dirty="0" smtClean="0"/>
              <a:t>100 cell screening test to determine comparative performance.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15509" y="5259909"/>
            <a:ext cx="3240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Packing is forcibly expelled from </a:t>
            </a:r>
          </a:p>
          <a:p>
            <a:r>
              <a:rPr lang="en-US" dirty="0" smtClean="0"/>
              <a:t>the box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8000" y="4245359"/>
            <a:ext cx="2485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Inner carton surrounded</a:t>
            </a:r>
          </a:p>
          <a:p>
            <a:r>
              <a:rPr lang="en-US" dirty="0" smtClean="0"/>
              <a:t> by Vermiculite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55948" y="2521903"/>
            <a:ext cx="2661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Outer packing burnt away </a:t>
            </a:r>
          </a:p>
          <a:p>
            <a:r>
              <a:rPr lang="en-US" dirty="0" smtClean="0"/>
              <a:t>leaving exposed batteries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7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75401" y="120340"/>
            <a:ext cx="303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Shipment of Lithium Batteries</a:t>
            </a:r>
          </a:p>
        </p:txBody>
      </p:sp>
      <p:pic>
        <p:nvPicPr>
          <p:cNvPr id="12" name="My 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609599"/>
            <a:ext cx="7927484" cy="59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8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10846" y="5715000"/>
            <a:ext cx="12747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9001 Rosehill Road</a:t>
            </a:r>
          </a:p>
          <a:p>
            <a:pPr algn="ctr"/>
            <a:r>
              <a:rPr lang="en-US" sz="1100" dirty="0" smtClean="0"/>
              <a:t>Lenexa KS USA</a:t>
            </a:r>
          </a:p>
          <a:p>
            <a:pPr algn="ctr"/>
            <a:r>
              <a:rPr lang="en-US" sz="1100" dirty="0" smtClean="0"/>
              <a:t>+1 913 888 7172</a:t>
            </a:r>
          </a:p>
          <a:p>
            <a:pPr algn="ctr"/>
            <a:r>
              <a:rPr lang="en-US" sz="1100" dirty="0" smtClean="0"/>
              <a:t>www.akrofire.com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75401" y="120340"/>
            <a:ext cx="303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Shipment of Lithium Batteries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0888" y="145988"/>
            <a:ext cx="8112927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b="1" dirty="0" smtClean="0"/>
          </a:p>
          <a:p>
            <a:r>
              <a:rPr lang="en-US" b="1" dirty="0" smtClean="0"/>
              <a:t>Ongoing R&amp;D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Product optimization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Alternative packaging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Power vs. chemistry in determining threat level</a:t>
            </a:r>
            <a:endParaRPr lang="en-US" dirty="0"/>
          </a:p>
          <a:p>
            <a:endParaRPr lang="en-US" dirty="0" smtClean="0"/>
          </a:p>
          <a:p>
            <a:r>
              <a:rPr lang="en-US" b="1" dirty="0"/>
              <a:t>Conclusion</a:t>
            </a:r>
          </a:p>
          <a:p>
            <a:r>
              <a:rPr lang="en-US" dirty="0" smtClean="0"/>
              <a:t>The </a:t>
            </a:r>
            <a:r>
              <a:rPr lang="en-US" dirty="0"/>
              <a:t>loose fill concept provides a practical  and economical method of enhancing the </a:t>
            </a:r>
          </a:p>
          <a:p>
            <a:r>
              <a:rPr lang="en-US" dirty="0"/>
              <a:t>safety of lithium battery / equipment </a:t>
            </a:r>
            <a:r>
              <a:rPr lang="en-US" dirty="0" smtClean="0"/>
              <a:t>shipments</a:t>
            </a:r>
          </a:p>
          <a:p>
            <a:endParaRPr lang="en-US" dirty="0"/>
          </a:p>
          <a:p>
            <a:r>
              <a:rPr lang="en-US" dirty="0" smtClean="0"/>
              <a:t>Loose fill concept is an effective way to ship Lithium battery containing equipment </a:t>
            </a:r>
          </a:p>
          <a:p>
            <a:r>
              <a:rPr lang="en-US" dirty="0" smtClean="0"/>
              <a:t>such as cell phones, computers etc. </a:t>
            </a:r>
          </a:p>
          <a:p>
            <a:endParaRPr lang="en-US" dirty="0"/>
          </a:p>
          <a:p>
            <a:r>
              <a:rPr lang="en-US" dirty="0" smtClean="0"/>
              <a:t>Loose fill concept would be an effective and practical method for shipping damaged </a:t>
            </a:r>
          </a:p>
          <a:p>
            <a:r>
              <a:rPr lang="en-US" dirty="0" smtClean="0"/>
              <a:t>and prototype batteries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797193" y="4310514"/>
            <a:ext cx="1900626" cy="1564104"/>
            <a:chOff x="461574" y="197818"/>
            <a:chExt cx="1900626" cy="1564104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557797" y="197818"/>
              <a:ext cx="1384452" cy="1000905"/>
              <a:chOff x="3890" y="1460"/>
              <a:chExt cx="4490" cy="3360"/>
            </a:xfrm>
          </p:grpSpPr>
          <p:sp>
            <p:nvSpPr>
              <p:cNvPr id="9" name="AutoShape 3"/>
              <p:cNvSpPr>
                <a:spLocks noChangeArrowheads="1"/>
              </p:cNvSpPr>
              <p:nvPr/>
            </p:nvSpPr>
            <p:spPr bwMode="auto">
              <a:xfrm>
                <a:off x="5140" y="1460"/>
                <a:ext cx="1980" cy="1440"/>
              </a:xfrm>
              <a:prstGeom prst="diamond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0" name="Group 4"/>
              <p:cNvGrpSpPr>
                <a:grpSpLocks/>
              </p:cNvGrpSpPr>
              <p:nvPr/>
            </p:nvGrpSpPr>
            <p:grpSpPr bwMode="auto">
              <a:xfrm>
                <a:off x="3890" y="2435"/>
                <a:ext cx="2005" cy="1495"/>
                <a:chOff x="1610" y="2915"/>
                <a:chExt cx="2005" cy="1495"/>
              </a:xfrm>
            </p:grpSpPr>
            <p:sp>
              <p:nvSpPr>
                <p:cNvPr id="13" name="AutoShape 5"/>
                <p:cNvSpPr>
                  <a:spLocks noChangeArrowheads="1"/>
                </p:cNvSpPr>
                <p:nvPr/>
              </p:nvSpPr>
              <p:spPr bwMode="auto">
                <a:xfrm>
                  <a:off x="1620" y="2920"/>
                  <a:ext cx="1980" cy="1480"/>
                </a:xfrm>
                <a:prstGeom prst="diamond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Freeform 6"/>
                <p:cNvSpPr>
                  <a:spLocks/>
                </p:cNvSpPr>
                <p:nvPr/>
              </p:nvSpPr>
              <p:spPr bwMode="auto">
                <a:xfrm>
                  <a:off x="2625" y="2925"/>
                  <a:ext cx="990" cy="748"/>
                </a:xfrm>
                <a:custGeom>
                  <a:avLst/>
                  <a:gdLst>
                    <a:gd name="T0" fmla="*/ 0 w 990"/>
                    <a:gd name="T1" fmla="*/ 0 h 740"/>
                    <a:gd name="T2" fmla="*/ 0 w 990"/>
                    <a:gd name="T3" fmla="*/ 420 h 740"/>
                    <a:gd name="T4" fmla="*/ 990 w 990"/>
                    <a:gd name="T5" fmla="*/ 740 h 740"/>
                    <a:gd name="T6" fmla="*/ 0 w 990"/>
                    <a:gd name="T7" fmla="*/ 0 h 7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90" h="740">
                      <a:moveTo>
                        <a:pt x="0" y="0"/>
                      </a:moveTo>
                      <a:lnTo>
                        <a:pt x="0" y="420"/>
                      </a:lnTo>
                      <a:lnTo>
                        <a:pt x="990" y="7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50021"/>
                </a:solidFill>
                <a:ln w="9525">
                  <a:solidFill>
                    <a:srgbClr val="A5002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Freeform 7"/>
                <p:cNvSpPr>
                  <a:spLocks/>
                </p:cNvSpPr>
                <p:nvPr/>
              </p:nvSpPr>
              <p:spPr bwMode="auto">
                <a:xfrm>
                  <a:off x="1615" y="2915"/>
                  <a:ext cx="1005" cy="745"/>
                </a:xfrm>
                <a:custGeom>
                  <a:avLst/>
                  <a:gdLst>
                    <a:gd name="T0" fmla="*/ 1000 w 1005"/>
                    <a:gd name="T1" fmla="*/ 0 h 745"/>
                    <a:gd name="T2" fmla="*/ 0 w 1005"/>
                    <a:gd name="T3" fmla="*/ 745 h 745"/>
                    <a:gd name="T4" fmla="*/ 1005 w 1005"/>
                    <a:gd name="T5" fmla="*/ 435 h 745"/>
                    <a:gd name="T6" fmla="*/ 1000 w 1005"/>
                    <a:gd name="T7" fmla="*/ 0 h 7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05" h="745">
                      <a:moveTo>
                        <a:pt x="1000" y="0"/>
                      </a:moveTo>
                      <a:lnTo>
                        <a:pt x="0" y="745"/>
                      </a:lnTo>
                      <a:lnTo>
                        <a:pt x="1005" y="435"/>
                      </a:lnTo>
                      <a:lnTo>
                        <a:pt x="1000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9525">
                  <a:solidFill>
                    <a:srgbClr val="8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Freeform 8"/>
                <p:cNvSpPr>
                  <a:spLocks/>
                </p:cNvSpPr>
                <p:nvPr/>
              </p:nvSpPr>
              <p:spPr bwMode="auto">
                <a:xfrm>
                  <a:off x="2620" y="3360"/>
                  <a:ext cx="975" cy="1040"/>
                </a:xfrm>
                <a:custGeom>
                  <a:avLst/>
                  <a:gdLst>
                    <a:gd name="T0" fmla="*/ 10 w 975"/>
                    <a:gd name="T1" fmla="*/ 0 h 1040"/>
                    <a:gd name="T2" fmla="*/ 975 w 975"/>
                    <a:gd name="T3" fmla="*/ 310 h 1040"/>
                    <a:gd name="T4" fmla="*/ 0 w 975"/>
                    <a:gd name="T5" fmla="*/ 1040 h 1040"/>
                    <a:gd name="T6" fmla="*/ 10 w 975"/>
                    <a:gd name="T7" fmla="*/ 0 h 10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75" h="1040">
                      <a:moveTo>
                        <a:pt x="10" y="0"/>
                      </a:moveTo>
                      <a:lnTo>
                        <a:pt x="975" y="310"/>
                      </a:lnTo>
                      <a:lnTo>
                        <a:pt x="0" y="104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Freeform 9"/>
                <p:cNvSpPr>
                  <a:spLocks/>
                </p:cNvSpPr>
                <p:nvPr/>
              </p:nvSpPr>
              <p:spPr bwMode="auto">
                <a:xfrm>
                  <a:off x="1610" y="3355"/>
                  <a:ext cx="1015" cy="1055"/>
                </a:xfrm>
                <a:custGeom>
                  <a:avLst/>
                  <a:gdLst>
                    <a:gd name="T0" fmla="*/ 1005 w 1015"/>
                    <a:gd name="T1" fmla="*/ 1055 h 1055"/>
                    <a:gd name="T2" fmla="*/ 1015 w 1015"/>
                    <a:gd name="T3" fmla="*/ 0 h 1055"/>
                    <a:gd name="T4" fmla="*/ 0 w 1015"/>
                    <a:gd name="T5" fmla="*/ 305 h 1055"/>
                    <a:gd name="T6" fmla="*/ 1005 w 1015"/>
                    <a:gd name="T7" fmla="*/ 1055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15" h="1055">
                      <a:moveTo>
                        <a:pt x="1005" y="1055"/>
                      </a:moveTo>
                      <a:lnTo>
                        <a:pt x="1015" y="0"/>
                      </a:lnTo>
                      <a:lnTo>
                        <a:pt x="0" y="305"/>
                      </a:lnTo>
                      <a:lnTo>
                        <a:pt x="1005" y="1055"/>
                      </a:lnTo>
                      <a:close/>
                    </a:path>
                  </a:pathLst>
                </a:custGeom>
                <a:solidFill>
                  <a:srgbClr val="CC0000"/>
                </a:solidFill>
                <a:ln w="9525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1" name="AutoShape 10"/>
              <p:cNvSpPr>
                <a:spLocks noChangeArrowheads="1"/>
              </p:cNvSpPr>
              <p:nvPr/>
            </p:nvSpPr>
            <p:spPr bwMode="auto">
              <a:xfrm>
                <a:off x="6400" y="2440"/>
                <a:ext cx="1980" cy="1440"/>
              </a:xfrm>
              <a:prstGeom prst="diamond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AutoShape 11"/>
              <p:cNvSpPr>
                <a:spLocks noChangeArrowheads="1"/>
              </p:cNvSpPr>
              <p:nvPr/>
            </p:nvSpPr>
            <p:spPr bwMode="auto">
              <a:xfrm>
                <a:off x="5160" y="3380"/>
                <a:ext cx="1980" cy="1440"/>
              </a:xfrm>
              <a:prstGeom prst="diamond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Text Box 22"/>
            <p:cNvSpPr txBox="1">
              <a:spLocks noChangeArrowheads="1"/>
            </p:cNvSpPr>
            <p:nvPr/>
          </p:nvSpPr>
          <p:spPr bwMode="auto">
            <a:xfrm>
              <a:off x="461574" y="1139622"/>
              <a:ext cx="1900626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Bookman Old Style" pitchFamily="18" charset="0"/>
                  <a:cs typeface="Arial" pitchFamily="34" charset="0"/>
                </a:rPr>
                <a:t>Akro</a:t>
              </a:r>
              <a:r>
                <a:rPr kumimoji="0" lang="en-US" altLang="en-US" sz="2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Bookman Old Style" pitchFamily="18" charset="0"/>
                  <a:cs typeface="Arial" pitchFamily="34" charset="0"/>
                </a:rPr>
                <a:t>Fire</a:t>
              </a:r>
              <a:endParaRPr kumimoji="0" lang="en-US" alt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434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9749" y="464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62221" y="1143000"/>
            <a:ext cx="781367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sng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AkroFire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Presentation follows on from the one made at the:</a:t>
            </a:r>
          </a:p>
          <a:p>
            <a:endParaRPr lang="en-US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/>
              <a:t>Seventh </a:t>
            </a:r>
            <a:r>
              <a:rPr lang="en-US" b="1" dirty="0"/>
              <a:t>Triennial International Fire &amp; Cabin Safety Research </a:t>
            </a:r>
            <a:r>
              <a:rPr lang="en-US" b="1" dirty="0" smtClean="0"/>
              <a:t>Conference (December 2013)</a:t>
            </a:r>
            <a:endParaRPr lang="en-US" b="1" dirty="0"/>
          </a:p>
          <a:p>
            <a:endParaRPr lang="en-US" b="1" dirty="0" smtClean="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3"/>
              </a:rPr>
              <a:t>http</a:t>
            </a:r>
            <a:r>
              <a:rPr lang="en-US" dirty="0">
                <a:solidFill>
                  <a:srgbClr val="000000"/>
                </a:solidFill>
                <a:cs typeface="Times New Roman" panose="02020603050405020304" pitchFamily="18" charset="0"/>
                <a:hlinkClick r:id="rId3"/>
              </a:rPr>
              <a:t>://</a:t>
            </a:r>
            <a:r>
              <a:rPr lang="en-US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3"/>
              </a:rPr>
              <a:t>www.fire.tc.faa.gov/2013Conference/files/Battery_Fires_II/GreenBatteryPackaging/GreenBatteryPackaginPres.pptx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and provides an update on the continued research and development.</a:t>
            </a:r>
            <a:endParaRPr lang="en-US" sz="20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3600" y="120340"/>
            <a:ext cx="303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Shipment of Lithium Batteries</a:t>
            </a:r>
          </a:p>
        </p:txBody>
      </p:sp>
    </p:spTree>
    <p:extLst>
      <p:ext uri="{BB962C8B-B14F-4D97-AF65-F5344CB8AC3E}">
        <p14:creationId xmlns:p14="http://schemas.microsoft.com/office/powerpoint/2010/main" val="420875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792" y="3429000"/>
            <a:ext cx="4394200" cy="3295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3066" y="517104"/>
            <a:ext cx="79732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Background</a:t>
            </a:r>
          </a:p>
          <a:p>
            <a:endParaRPr lang="en-US" b="1" dirty="0" smtClean="0"/>
          </a:p>
          <a:p>
            <a:r>
              <a:rPr lang="en-US" dirty="0" smtClean="0"/>
              <a:t>Using the guidelines provided by the FAA: Protection for the Shipment of Lithium Batteries in Aircraft Cargo Compartments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9749" y="464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75401" y="120340"/>
            <a:ext cx="303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Shipment of Lithium Batteries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23067" y="1828800"/>
            <a:ext cx="343933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Concept:  </a:t>
            </a:r>
            <a:r>
              <a:rPr lang="en-US" dirty="0"/>
              <a:t>‘</a:t>
            </a:r>
            <a:r>
              <a:rPr lang="en-US" dirty="0" err="1"/>
              <a:t>overpack</a:t>
            </a:r>
            <a:r>
              <a:rPr lang="en-US" dirty="0"/>
              <a:t>’ method that utilizes a free-flowing, loose fill  “Packing Nut” </a:t>
            </a:r>
            <a:r>
              <a:rPr lang="en-US" dirty="0" smtClean="0"/>
              <a:t>that would provide a versatile method for safely transporting Lithium batteries and </a:t>
            </a:r>
            <a:r>
              <a:rPr lang="en-US" u="sng" dirty="0" smtClean="0"/>
              <a:t>lithium battery containing equipment. </a:t>
            </a:r>
          </a:p>
          <a:p>
            <a:endParaRPr lang="en-US" dirty="0"/>
          </a:p>
          <a:p>
            <a:r>
              <a:rPr lang="en-US" dirty="0" smtClean="0"/>
              <a:t>‘Versatile’ in that the loose fill could be used with other common packaging media such as </a:t>
            </a:r>
            <a:r>
              <a:rPr lang="en-US" dirty="0" err="1" smtClean="0"/>
              <a:t>HazMat</a:t>
            </a:r>
            <a:r>
              <a:rPr lang="en-US" dirty="0" smtClean="0"/>
              <a:t> rated cardboard boxes.</a:t>
            </a:r>
          </a:p>
          <a:p>
            <a:endParaRPr lang="en-US" dirty="0"/>
          </a:p>
          <a:p>
            <a:r>
              <a:rPr lang="en-US" dirty="0" smtClean="0"/>
              <a:t>Packaging needs to be fiscally practical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13" y="1848238"/>
            <a:ext cx="3736658" cy="280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1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032" y="4648200"/>
            <a:ext cx="2129262" cy="1752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838200"/>
            <a:ext cx="83058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testing  parameters used for the development are:</a:t>
            </a:r>
          </a:p>
          <a:p>
            <a:endParaRPr lang="en-US" dirty="0" smtClean="0"/>
          </a:p>
          <a:p>
            <a:r>
              <a:rPr lang="en-US" b="1" dirty="0" smtClean="0"/>
              <a:t>1.</a:t>
            </a:r>
            <a:r>
              <a:rPr lang="en-US" dirty="0" smtClean="0"/>
              <a:t> </a:t>
            </a:r>
            <a:r>
              <a:rPr lang="en-US" sz="2400" dirty="0" smtClean="0"/>
              <a:t>Protect batteries from external fire: 	</a:t>
            </a:r>
            <a:r>
              <a:rPr lang="en-US" b="1" dirty="0" smtClean="0"/>
              <a:t>direct flame impingement</a:t>
            </a:r>
          </a:p>
          <a:p>
            <a:r>
              <a:rPr lang="en-US" i="1" dirty="0"/>
              <a:t> </a:t>
            </a:r>
            <a:endParaRPr lang="en-US" dirty="0" smtClean="0"/>
          </a:p>
          <a:p>
            <a:r>
              <a:rPr lang="en-US" b="1" dirty="0" smtClean="0"/>
              <a:t>2</a:t>
            </a:r>
            <a:r>
              <a:rPr lang="en-US" sz="2400" b="1" dirty="0" smtClean="0"/>
              <a:t>.</a:t>
            </a:r>
            <a:r>
              <a:rPr lang="en-US" sz="2400" dirty="0" smtClean="0"/>
              <a:t> Protect batteries from heat:</a:t>
            </a:r>
            <a:r>
              <a:rPr lang="en-US" dirty="0" smtClean="0"/>
              <a:t>		</a:t>
            </a:r>
            <a:r>
              <a:rPr lang="en-US" b="1" dirty="0" err="1" smtClean="0"/>
              <a:t>halon</a:t>
            </a:r>
            <a:r>
              <a:rPr lang="en-US" b="1" dirty="0" smtClean="0"/>
              <a:t> suppressed cargo fire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b="1" dirty="0" smtClean="0"/>
              <a:t>3.</a:t>
            </a:r>
            <a:r>
              <a:rPr lang="en-US" dirty="0" smtClean="0"/>
              <a:t> </a:t>
            </a:r>
            <a:r>
              <a:rPr lang="en-US" sz="2400" dirty="0" smtClean="0"/>
              <a:t>Containment: </a:t>
            </a:r>
            <a:r>
              <a:rPr lang="en-US" dirty="0" smtClean="0"/>
              <a:t>				</a:t>
            </a:r>
            <a:r>
              <a:rPr lang="en-US" b="1" dirty="0" smtClean="0"/>
              <a:t>Prevent a battery thermal 						runaway 	from affecting 						adjacent 	shipments</a:t>
            </a:r>
          </a:p>
          <a:p>
            <a:endParaRPr lang="en-US" dirty="0"/>
          </a:p>
          <a:p>
            <a:r>
              <a:rPr lang="en-US" dirty="0" smtClean="0"/>
              <a:t>Various batteries have been used in the research however most frequently CR123 </a:t>
            </a:r>
            <a:r>
              <a:rPr lang="en-US" dirty="0"/>
              <a:t>3v 1550mA.hr </a:t>
            </a:r>
            <a:r>
              <a:rPr lang="en-US" dirty="0" smtClean="0"/>
              <a:t>Primary Cells are used as an ideal test specimen: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Highly </a:t>
            </a:r>
            <a:r>
              <a:rPr lang="en-US" dirty="0"/>
              <a:t>energetic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Readily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Render </a:t>
            </a:r>
            <a:r>
              <a:rPr lang="en-US" dirty="0"/>
              <a:t>more conservative testing when </a:t>
            </a:r>
          </a:p>
          <a:p>
            <a:r>
              <a:rPr lang="en-US" dirty="0"/>
              <a:t>     compared to </a:t>
            </a:r>
            <a:r>
              <a:rPr lang="en-US" dirty="0" smtClean="0"/>
              <a:t>Li-ion Secondary (rechargeable)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One C123 has a similar power capacity as a ‘smart phone’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75401" y="120340"/>
            <a:ext cx="303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Shipment of Lithium Batteries</a:t>
            </a:r>
          </a:p>
        </p:txBody>
      </p:sp>
    </p:spTree>
    <p:extLst>
      <p:ext uri="{BB962C8B-B14F-4D97-AF65-F5344CB8AC3E}">
        <p14:creationId xmlns:p14="http://schemas.microsoft.com/office/powerpoint/2010/main" val="225162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575401" y="120340"/>
            <a:ext cx="303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Shipment of Lithium Batteries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1" y="1106269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all testing, a standardized packaging method was used which utilized an inner battery containing carton packed in an outer </a:t>
            </a:r>
            <a:r>
              <a:rPr lang="en-US" dirty="0" err="1" smtClean="0"/>
              <a:t>HazMat</a:t>
            </a:r>
            <a:r>
              <a:rPr lang="en-US" dirty="0" smtClean="0"/>
              <a:t> box. The inner space filled with the packing nuts: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2667000" cy="2000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221" y="2561718"/>
            <a:ext cx="2781976" cy="20864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750468"/>
            <a:ext cx="2720976" cy="20407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2276" y="4124503"/>
            <a:ext cx="2536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cells packed in single</a:t>
            </a:r>
          </a:p>
          <a:p>
            <a:r>
              <a:rPr lang="en-US" dirty="0" smtClean="0"/>
              <a:t> wall inner carton.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49221" y="4721679"/>
            <a:ext cx="2538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Inner carton surrounded </a:t>
            </a:r>
          </a:p>
          <a:p>
            <a:r>
              <a:rPr lang="en-US" dirty="0" smtClean="0"/>
              <a:t>by packing nuts.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5816166"/>
            <a:ext cx="2865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Double-wall outer box taped</a:t>
            </a:r>
          </a:p>
          <a:p>
            <a:r>
              <a:rPr lang="en-US" dirty="0" smtClean="0"/>
              <a:t>shut.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7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1206" y="489672"/>
            <a:ext cx="830207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such a configuration, it was shown that multiple 100’s of batteries could be protected from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Direct Flame Impingement</a:t>
            </a:r>
            <a:r>
              <a:rPr lang="en-US" dirty="0" smtClean="0"/>
              <a:t>: prevent the packed batteries from the effect of exposure to flame.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Thermal Protection</a:t>
            </a:r>
            <a:r>
              <a:rPr lang="en-US" dirty="0" smtClean="0"/>
              <a:t>: protect the packed batteries from the thermal effects of a controlled cargo compartment fire.</a:t>
            </a:r>
          </a:p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Contain thermal runaway</a:t>
            </a:r>
            <a:r>
              <a:rPr lang="en-US" dirty="0" smtClean="0"/>
              <a:t>: prevent the thermal and fire threat to adjacent packages</a:t>
            </a:r>
          </a:p>
          <a:p>
            <a:r>
              <a:rPr lang="en-US" dirty="0" smtClean="0"/>
              <a:t>	-    </a:t>
            </a:r>
            <a:r>
              <a:rPr lang="en-US" i="1" dirty="0" smtClean="0"/>
              <a:t>Smoke leaking through seals is acceptable</a:t>
            </a:r>
          </a:p>
          <a:p>
            <a:pPr marL="1200150" lvl="2" indent="-285750">
              <a:buFontTx/>
              <a:buChar char="-"/>
            </a:pPr>
            <a:r>
              <a:rPr lang="en-US" i="1" dirty="0" smtClean="0"/>
              <a:t>Fire or flames escaping is not acceptable</a:t>
            </a:r>
          </a:p>
          <a:p>
            <a:pPr marL="1200150" lvl="2" indent="-285750">
              <a:buFontTx/>
              <a:buChar char="-"/>
            </a:pPr>
            <a:r>
              <a:rPr lang="en-US" i="1" dirty="0" smtClean="0"/>
              <a:t>Packing must maintain its structural integrity    </a:t>
            </a: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75401" y="120340"/>
            <a:ext cx="303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Shipment of Lithium Batteries</a:t>
            </a:r>
          </a:p>
        </p:txBody>
      </p:sp>
    </p:spTree>
    <p:extLst>
      <p:ext uri="{BB962C8B-B14F-4D97-AF65-F5344CB8AC3E}">
        <p14:creationId xmlns:p14="http://schemas.microsoft.com/office/powerpoint/2010/main" val="29618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5764" y="546803"/>
            <a:ext cx="307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Direct flame impingement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5764" y="925234"/>
            <a:ext cx="711283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Oil burner in horizontal configuration.</a:t>
            </a:r>
          </a:p>
          <a:p>
            <a:endParaRPr lang="en-US" sz="2400" dirty="0" smtClean="0"/>
          </a:p>
          <a:p>
            <a:r>
              <a:rPr lang="en-US" sz="2400" dirty="0" smtClean="0"/>
              <a:t>Burner throttled to: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Heat Flux: 7.5BTU(ft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sec) / 8.6W/cm</a:t>
            </a:r>
            <a:r>
              <a:rPr lang="en-US" sz="2800" baseline="30000" dirty="0" smtClean="0"/>
              <a:t>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Flame Temp: min 1600</a:t>
            </a:r>
            <a:r>
              <a:rPr lang="en-US" sz="2800" baseline="30000" dirty="0" smtClean="0"/>
              <a:t>o</a:t>
            </a:r>
            <a:r>
              <a:rPr lang="en-US" sz="2800" dirty="0" smtClean="0"/>
              <a:t>F / 871</a:t>
            </a:r>
            <a:r>
              <a:rPr lang="en-US" sz="2800" baseline="30000" dirty="0" smtClean="0"/>
              <a:t>o</a:t>
            </a:r>
            <a:r>
              <a:rPr lang="en-US" sz="2800" dirty="0" smtClean="0"/>
              <a:t>C</a:t>
            </a:r>
          </a:p>
          <a:p>
            <a:r>
              <a:rPr lang="en-US" i="1" dirty="0" smtClean="0"/>
              <a:t>(generally as per requirements of FAR25.855 </a:t>
            </a:r>
          </a:p>
          <a:p>
            <a:r>
              <a:rPr lang="en-US" i="1" dirty="0" smtClean="0"/>
              <a:t>cargo liner burn through)</a:t>
            </a:r>
            <a:endParaRPr lang="en-US" dirty="0" smtClean="0"/>
          </a:p>
          <a:p>
            <a:endParaRPr lang="en-US" dirty="0" smtClean="0"/>
          </a:p>
          <a:p>
            <a:r>
              <a:rPr lang="en-US" b="1" i="1" dirty="0" smtClean="0"/>
              <a:t>Result</a:t>
            </a:r>
            <a:endParaRPr lang="en-US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575401" y="120340"/>
            <a:ext cx="303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Shipment of Lithium Batteries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281898"/>
            <a:ext cx="3063427" cy="2180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876800"/>
            <a:ext cx="2593484" cy="17177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6665" y="4380293"/>
            <a:ext cx="439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Maximum ‘battery’ temperature after 5 min</a:t>
            </a:r>
          </a:p>
          <a:p>
            <a:r>
              <a:rPr lang="en-US" b="1" i="1" dirty="0" smtClean="0"/>
              <a:t> = 92</a:t>
            </a:r>
            <a:r>
              <a:rPr lang="en-US" b="1" i="1" baseline="30000" dirty="0" smtClean="0"/>
              <a:t>o</a:t>
            </a:r>
            <a:r>
              <a:rPr lang="en-US" b="1" i="1" dirty="0" smtClean="0"/>
              <a:t>F / 33</a:t>
            </a:r>
            <a:r>
              <a:rPr lang="en-US" b="1" i="1" baseline="30000" dirty="0" smtClean="0"/>
              <a:t>o</a:t>
            </a:r>
            <a:r>
              <a:rPr lang="en-US" b="1" i="1" dirty="0" smtClean="0"/>
              <a:t>C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35547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685800"/>
            <a:ext cx="7772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Suppressed cargo fire – Thermal Resistance Test</a:t>
            </a:r>
          </a:p>
          <a:p>
            <a:endParaRPr lang="en-US" dirty="0" smtClean="0"/>
          </a:p>
          <a:p>
            <a:r>
              <a:rPr lang="en-US" dirty="0" smtClean="0"/>
              <a:t>General parameters as per PHSMA Rule HM224B:</a:t>
            </a:r>
          </a:p>
          <a:p>
            <a:endParaRPr lang="en-US" dirty="0" smtClean="0"/>
          </a:p>
          <a:p>
            <a:r>
              <a:rPr lang="en-US" sz="2400" dirty="0" smtClean="0"/>
              <a:t>400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F / 204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C  Environment for  3 hours. </a:t>
            </a:r>
            <a:r>
              <a:rPr lang="en-US" dirty="0" smtClean="0"/>
              <a:t>cargo compartment during a </a:t>
            </a:r>
            <a:r>
              <a:rPr lang="en-US" dirty="0" err="1" smtClean="0"/>
              <a:t>halon</a:t>
            </a:r>
            <a:r>
              <a:rPr lang="en-US" dirty="0" smtClean="0"/>
              <a:t> suppressed fire + aircraft diversion.  Critical internal temperature is the point at which thermal runaway is initiated: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Lithium Metal: ~350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Lithium-ion:  ~ 450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Lithium –polymer:  ~ 330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F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75401" y="120340"/>
            <a:ext cx="303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Shipment of Lithium Batteries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28" y="2590800"/>
            <a:ext cx="2479964" cy="1859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124200"/>
            <a:ext cx="2527401" cy="1895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082" y="4450773"/>
            <a:ext cx="2783456" cy="19812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45" y="4098934"/>
            <a:ext cx="4293854" cy="240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71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4380" y="6858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Thermal runaway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575401" y="120340"/>
            <a:ext cx="303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Shipment of Lithium Batteries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8235" y="1067642"/>
            <a:ext cx="789190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Lithium metal represents a more severe scenario with  runaway characterized by:</a:t>
            </a:r>
          </a:p>
          <a:p>
            <a:r>
              <a:rPr lang="en-US" sz="2000" dirty="0" smtClean="0"/>
              <a:t>Venting, smoke, sparks and flame together with rapid temp. rise, 1500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F +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34" y="1821694"/>
            <a:ext cx="2584169" cy="1938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023542"/>
            <a:ext cx="2503620" cy="1877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18" y="4352499"/>
            <a:ext cx="2731068" cy="2048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00" y="1839676"/>
            <a:ext cx="2610802" cy="1958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01" y="3023541"/>
            <a:ext cx="2503620" cy="187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3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11896</TotalTime>
  <Words>716</Words>
  <Application>Microsoft Office PowerPoint</Application>
  <PresentationFormat>On-screen Show (4:3)</PresentationFormat>
  <Paragraphs>173</Paragraphs>
  <Slides>16</Slides>
  <Notes>16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Jonny Green</dc:creator>
  <cp:lastModifiedBy>Michael Donio</cp:lastModifiedBy>
  <cp:revision>214</cp:revision>
  <cp:lastPrinted>2013-12-02T21:27:53Z</cp:lastPrinted>
  <dcterms:created xsi:type="dcterms:W3CDTF">2013-05-07T20:47:37Z</dcterms:created>
  <dcterms:modified xsi:type="dcterms:W3CDTF">2014-05-28T18:09:29Z</dcterms:modified>
</cp:coreProperties>
</file>