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8" r:id="rId2"/>
  </p:sldMasterIdLst>
  <p:notesMasterIdLst>
    <p:notesMasterId r:id="rId17"/>
  </p:notesMasterIdLst>
  <p:sldIdLst>
    <p:sldId id="721" r:id="rId3"/>
    <p:sldId id="642" r:id="rId4"/>
    <p:sldId id="731" r:id="rId5"/>
    <p:sldId id="737" r:id="rId6"/>
    <p:sldId id="738" r:id="rId7"/>
    <p:sldId id="728" r:id="rId8"/>
    <p:sldId id="741" r:id="rId9"/>
    <p:sldId id="753" r:id="rId10"/>
    <p:sldId id="744" r:id="rId11"/>
    <p:sldId id="748" r:id="rId12"/>
    <p:sldId id="747" r:id="rId13"/>
    <p:sldId id="755" r:id="rId14"/>
    <p:sldId id="756" r:id="rId15"/>
    <p:sldId id="644" r:id="rId16"/>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2887">
          <p15:clr>
            <a:srgbClr val="A4A3A4"/>
          </p15:clr>
        </p15:guide>
        <p15:guide id="3" orient="horz" pos="479">
          <p15:clr>
            <a:srgbClr val="A4A3A4"/>
          </p15:clr>
        </p15:guide>
        <p15:guide id="4" orient="horz" pos="238">
          <p15:clr>
            <a:srgbClr val="A4A3A4"/>
          </p15:clr>
        </p15:guide>
        <p15:guide id="5" orient="horz" pos="1618">
          <p15:clr>
            <a:srgbClr val="A4A3A4"/>
          </p15:clr>
        </p15:guide>
        <p15:guide id="6" orient="horz" pos="564">
          <p15:clr>
            <a:srgbClr val="A4A3A4"/>
          </p15:clr>
        </p15:guide>
        <p15:guide id="7" pos="2880">
          <p15:clr>
            <a:srgbClr val="A4A3A4"/>
          </p15:clr>
        </p15:guide>
        <p15:guide id="8" pos="288">
          <p15:clr>
            <a:srgbClr val="A4A3A4"/>
          </p15:clr>
        </p15:guide>
        <p15:guide id="9" pos="5302">
          <p15:clr>
            <a:srgbClr val="A4A3A4"/>
          </p15:clr>
        </p15:guide>
        <p15:guide id="10" pos="5472">
          <p15:clr>
            <a:srgbClr val="A4A3A4"/>
          </p15:clr>
        </p15:guide>
        <p15:guide id="11" pos="55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3D"/>
    <a:srgbClr val="616265"/>
    <a:srgbClr val="DD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92063" autoAdjust="0"/>
  </p:normalViewPr>
  <p:slideViewPr>
    <p:cSldViewPr>
      <p:cViewPr varScale="1">
        <p:scale>
          <a:sx n="100" d="100"/>
          <a:sy n="100" d="100"/>
        </p:scale>
        <p:origin x="546" y="78"/>
      </p:cViewPr>
      <p:guideLst>
        <p:guide orient="horz"/>
        <p:guide orient="horz" pos="2887"/>
        <p:guide orient="horz" pos="479"/>
        <p:guide orient="horz" pos="238"/>
        <p:guide orient="horz" pos="1618"/>
        <p:guide orient="horz" pos="564"/>
        <p:guide pos="2880"/>
        <p:guide pos="288"/>
        <p:guide pos="5302"/>
        <p:guide pos="5472"/>
        <p:guide pos="5588"/>
      </p:guideLst>
    </p:cSldViewPr>
  </p:slideViewPr>
  <p:outlineViewPr>
    <p:cViewPr>
      <p:scale>
        <a:sx n="33" d="100"/>
        <a:sy n="33" d="100"/>
      </p:scale>
      <p:origin x="6" y="186"/>
    </p:cViewPr>
  </p:outlin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03901BC3-3D0F-4774-B7D6-DA2F40498026}" type="datetimeFigureOut">
              <a:rPr lang="en-US" smtClean="0"/>
              <a:pPr/>
              <a:t>10/31/2017</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8CD4A1DC-1111-4AD5-8D41-B86459B94599}" type="slidenum">
              <a:rPr lang="en-US" smtClean="0"/>
              <a:pPr/>
              <a:t>‹#›</a:t>
            </a:fld>
            <a:endParaRPr lang="en-US"/>
          </a:p>
        </p:txBody>
      </p:sp>
    </p:spTree>
    <p:extLst>
      <p:ext uri="{BB962C8B-B14F-4D97-AF65-F5344CB8AC3E}">
        <p14:creationId xmlns:p14="http://schemas.microsoft.com/office/powerpoint/2010/main" val="207803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9" name="Group 8"/>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DRAFT</a:t>
              </a: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accent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accent1"/>
                </a:solidFill>
              </a:defRPr>
            </a:lvl1pPr>
            <a:lvl2pPr marL="0" indent="0" algn="l">
              <a:buNone/>
              <a:defRPr sz="2100">
                <a:solidFill>
                  <a:schemeClr val="accent1"/>
                </a:solidFill>
              </a:defRPr>
            </a:lvl2pPr>
            <a:lvl3pPr marL="0" indent="0" algn="l">
              <a:buNone/>
              <a:defRPr sz="2100">
                <a:solidFill>
                  <a:schemeClr val="accent1"/>
                </a:solidFill>
              </a:defRPr>
            </a:lvl3pPr>
            <a:lvl4pPr marL="0" indent="0" algn="l">
              <a:buNone/>
              <a:defRPr sz="2100">
                <a:solidFill>
                  <a:schemeClr val="accent1"/>
                </a:solidFill>
              </a:defRPr>
            </a:lvl4pPr>
            <a:lvl5pPr marL="0" indent="0" algn="l">
              <a:buNone/>
              <a:tabLst/>
              <a:defRPr sz="2100">
                <a:solidFill>
                  <a:schemeClr val="accent1"/>
                </a:solidFill>
              </a:defRPr>
            </a:lvl5pPr>
            <a:lvl6pPr marL="0" indent="0" algn="l">
              <a:spcBef>
                <a:spcPts val="0"/>
              </a:spcBef>
              <a:buNone/>
              <a:defRPr sz="2100">
                <a:solidFill>
                  <a:schemeClr val="accent1"/>
                </a:solidFill>
              </a:defRPr>
            </a:lvl6pPr>
            <a:lvl7pPr marL="0" indent="0" algn="l">
              <a:spcBef>
                <a:spcPts val="0"/>
              </a:spcBef>
              <a:buNone/>
              <a:defRPr sz="2100">
                <a:solidFill>
                  <a:schemeClr val="accent1"/>
                </a:solidFill>
              </a:defRPr>
            </a:lvl7pPr>
            <a:lvl8pPr marL="0" indent="0" algn="l">
              <a:spcBef>
                <a:spcPts val="0"/>
              </a:spcBef>
              <a:buNone/>
              <a:defRPr sz="2100">
                <a:solidFill>
                  <a:schemeClr val="accent1"/>
                </a:solidFill>
              </a:defRPr>
            </a:lvl8pPr>
            <a:lvl9pPr marL="0" indent="0" algn="l">
              <a:spcBef>
                <a:spcPts val="0"/>
              </a:spcBef>
              <a:buNone/>
              <a:defRPr sz="2100">
                <a:solidFill>
                  <a:schemeClr val="accent1"/>
                </a:solidFill>
              </a:defRPr>
            </a:lvl9pPr>
          </a:lstStyle>
          <a:p>
            <a:pPr lvl="0"/>
            <a:r>
              <a:rPr lang="en-US" sz="2100" dirty="0"/>
              <a:t>Click to edit subhead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1"/>
        </a:solidFill>
        <a:effectLst/>
      </p:bgPr>
    </p:bg>
    <p:spTree>
      <p:nvGrpSpPr>
        <p:cNvPr id="1" name=""/>
        <p:cNvGrpSpPr/>
        <p:nvPr/>
      </p:nvGrpSpPr>
      <p:grpSpPr>
        <a:xfrm>
          <a:off x="0" y="0"/>
          <a:ext cx="0" cy="0"/>
          <a:chOff x="0" y="0"/>
          <a:chExt cx="0" cy="0"/>
        </a:xfrm>
      </p:grpSpPr>
      <p:sp>
        <p:nvSpPr>
          <p:cNvPr id="9" name="Freeform 8"/>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911224"/>
            <a:ext cx="822960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1"/>
        </a:solidFill>
        <a:effectLst/>
      </p:bgPr>
    </p:bg>
    <p:spTree>
      <p:nvGrpSpPr>
        <p:cNvPr id="1" name=""/>
        <p:cNvGrpSpPr/>
        <p:nvPr/>
      </p:nvGrpSpPr>
      <p:grpSpPr>
        <a:xfrm>
          <a:off x="0" y="0"/>
          <a:ext cx="0" cy="0"/>
          <a:chOff x="0" y="0"/>
          <a:chExt cx="0" cy="0"/>
        </a:xfrm>
      </p:grpSpPr>
      <p:sp>
        <p:nvSpPr>
          <p:cNvPr id="18" name="Freeform 17"/>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324612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latin typeface="+mj-lt"/>
              </a:rPr>
              <a:t>SAE INTERNATIONAL</a:t>
            </a:r>
          </a:p>
        </p:txBody>
      </p:sp>
      <p:sp>
        <p:nvSpPr>
          <p:cNvPr id="12"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4636008"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1"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603504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9" name="Content Placeholder 18"/>
          <p:cNvSpPr>
            <a:spLocks noGrp="1"/>
          </p:cNvSpPr>
          <p:nvPr>
            <p:ph sz="quarter" idx="14" hasCustomPrompt="1"/>
          </p:nvPr>
        </p:nvSpPr>
        <p:spPr>
          <a:xfrm>
            <a:off x="324612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255903"/>
          </a:xfrm>
        </p:spPr>
        <p:txBody>
          <a:bodyPr/>
          <a:lstStyle>
            <a:lvl1pPr>
              <a:defRPr/>
            </a:lvl1pPr>
          </a:lstStyle>
          <a:p>
            <a:pPr lvl="0"/>
            <a:r>
              <a:rPr lang="en-US" dirty="0"/>
              <a:t>Click to edit content</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hasCustomPrompt="1"/>
          </p:nvPr>
        </p:nvSpPr>
        <p:spPr>
          <a:xfrm>
            <a:off x="457200"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hasCustomPrompt="1"/>
          </p:nvPr>
        </p:nvSpPr>
        <p:spPr>
          <a:xfrm>
            <a:off x="4636008"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lvl1pPr>
              <a:defRPr/>
            </a:lvl1p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58432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4"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7" name="Content Placeholder 16"/>
          <p:cNvSpPr>
            <a:spLocks noGrp="1"/>
          </p:cNvSpPr>
          <p:nvPr>
            <p:ph sz="quarter" idx="13" hasCustomPrompt="1"/>
          </p:nvPr>
        </p:nvSpPr>
        <p:spPr>
          <a:xfrm>
            <a:off x="45720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6" hasCustomPrompt="1"/>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6" name="Text Placeholder 13"/>
          <p:cNvSpPr>
            <a:spLocks noGrp="1"/>
          </p:cNvSpPr>
          <p:nvPr>
            <p:ph type="body" sz="quarter" idx="17" hasCustomPrompt="1"/>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8" name="Text Placeholder 13"/>
          <p:cNvSpPr>
            <a:spLocks noGrp="1"/>
          </p:cNvSpPr>
          <p:nvPr>
            <p:ph type="body" sz="quarter" idx="18" hasCustomPrompt="1"/>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0" name="Content Placeholder 16"/>
          <p:cNvSpPr>
            <a:spLocks noGrp="1"/>
          </p:cNvSpPr>
          <p:nvPr>
            <p:ph sz="quarter" idx="19" hasCustomPrompt="1"/>
          </p:nvPr>
        </p:nvSpPr>
        <p:spPr>
          <a:xfrm>
            <a:off x="45720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8"/>
          <p:cNvSpPr>
            <a:spLocks noGrp="1"/>
          </p:cNvSpPr>
          <p:nvPr>
            <p:ph sz="quarter" idx="20" hasCustomPrompt="1"/>
          </p:nvPr>
        </p:nvSpPr>
        <p:spPr>
          <a:xfrm>
            <a:off x="324612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0"/>
          <p:cNvSpPr>
            <a:spLocks noGrp="1"/>
          </p:cNvSpPr>
          <p:nvPr>
            <p:ph sz="quarter" idx="21" hasCustomPrompt="1"/>
          </p:nvPr>
        </p:nvSpPr>
        <p:spPr>
          <a:xfrm>
            <a:off x="603504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3"/>
          <p:cNvSpPr>
            <a:spLocks noGrp="1"/>
          </p:cNvSpPr>
          <p:nvPr>
            <p:ph type="body" sz="quarter" idx="22" hasCustomPrompt="1"/>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5" name="Text Placeholder 13"/>
          <p:cNvSpPr>
            <a:spLocks noGrp="1"/>
          </p:cNvSpPr>
          <p:nvPr>
            <p:ph type="body" sz="quarter" idx="23" hasCustomPrompt="1"/>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6" name="Text Placeholder 13"/>
          <p:cNvSpPr>
            <a:spLocks noGrp="1"/>
          </p:cNvSpPr>
          <p:nvPr>
            <p:ph type="body" sz="quarter" idx="24" hasCustomPrompt="1"/>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7"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377428"/>
          </a:xfrm>
        </p:spPr>
        <p:txBody>
          <a:bodyPr/>
          <a:lstStyle/>
          <a:p>
            <a:r>
              <a:rPr lang="en-US"/>
              <a:t>Click to edit Master title style</a:t>
            </a:r>
          </a:p>
        </p:txBody>
      </p:sp>
    </p:spTree>
    <p:extLst>
      <p:ext uri="{BB962C8B-B14F-4D97-AF65-F5344CB8AC3E}">
        <p14:creationId xmlns:p14="http://schemas.microsoft.com/office/powerpoint/2010/main" val="1589832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377428"/>
          </a:xfrm>
        </p:spPr>
        <p:txBody>
          <a:bodyPr/>
          <a:lstStyle/>
          <a:p>
            <a:r>
              <a:rPr lang="en-US"/>
              <a:t>Click to edit Master title style</a:t>
            </a:r>
          </a:p>
        </p:txBody>
      </p:sp>
      <p:sp>
        <p:nvSpPr>
          <p:cNvPr id="3" name="Content Placeholder 2"/>
          <p:cNvSpPr>
            <a:spLocks noGrp="1"/>
          </p:cNvSpPr>
          <p:nvPr>
            <p:ph sz="half" idx="1"/>
          </p:nvPr>
        </p:nvSpPr>
        <p:spPr>
          <a:xfrm>
            <a:off x="685800" y="1085850"/>
            <a:ext cx="3962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085850"/>
            <a:ext cx="3886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B406C905-EC01-4E5F-AAD1-A3AD878264A8}" type="slidenum">
              <a:rPr lang="en-US"/>
              <a:pPr>
                <a:defRPr/>
              </a:pPr>
              <a:t>‹#›</a:t>
            </a:fld>
            <a:endParaRPr lang="en-US"/>
          </a:p>
        </p:txBody>
      </p:sp>
    </p:spTree>
    <p:extLst>
      <p:ext uri="{BB962C8B-B14F-4D97-AF65-F5344CB8AC3E}">
        <p14:creationId xmlns:p14="http://schemas.microsoft.com/office/powerpoint/2010/main" val="394177492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AE Blue">
    <p:spTree>
      <p:nvGrpSpPr>
        <p:cNvPr id="1" name=""/>
        <p:cNvGrpSpPr/>
        <p:nvPr/>
      </p:nvGrpSpPr>
      <p:grpSpPr>
        <a:xfrm>
          <a:off x="0" y="0"/>
          <a:ext cx="0" cy="0"/>
          <a:chOff x="0" y="0"/>
          <a:chExt cx="0" cy="0"/>
        </a:xfrm>
      </p:grpSpPr>
      <p:pic>
        <p:nvPicPr>
          <p:cNvPr id="10" name="Picture 9"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5" name="Group 14"/>
          <p:cNvGrpSpPr/>
          <p:nvPr userDrawn="1"/>
        </p:nvGrpSpPr>
        <p:grpSpPr bwMode="hidden">
          <a:xfrm>
            <a:off x="0" y="-1"/>
            <a:ext cx="9144000" cy="5143501"/>
            <a:chOff x="0" y="-1"/>
            <a:chExt cx="9144000" cy="5143501"/>
          </a:xfrm>
        </p:grpSpPr>
        <p:sp>
          <p:nvSpPr>
            <p:cNvPr id="12" name="Rectangle 11"/>
            <p:cNvSpPr/>
            <p:nvPr userDrawn="1"/>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userDrawn="1">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userDrawn="1">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651273"/>
            <a:ext cx="7772400" cy="377428"/>
          </a:xfrm>
        </p:spPr>
        <p:txBody>
          <a:bodyPr/>
          <a:lstStyle/>
          <a:p>
            <a:r>
              <a:rPr lang="en-US"/>
              <a:t>Click to edit Master title style</a:t>
            </a:r>
          </a:p>
        </p:txBody>
      </p:sp>
      <p:sp>
        <p:nvSpPr>
          <p:cNvPr id="3" name="Table Placeholder 2"/>
          <p:cNvSpPr>
            <a:spLocks noGrp="1"/>
          </p:cNvSpPr>
          <p:nvPr>
            <p:ph type="tbl" idx="1"/>
          </p:nvPr>
        </p:nvSpPr>
        <p:spPr>
          <a:xfrm>
            <a:off x="762000" y="1200150"/>
            <a:ext cx="7924800" cy="3314700"/>
          </a:xfrm>
        </p:spPr>
        <p:txBody>
          <a:bodyPr/>
          <a:lstStyle/>
          <a:p>
            <a:pPr lvl="0"/>
            <a:endParaRPr lang="en-US" noProof="0"/>
          </a:p>
        </p:txBody>
      </p:sp>
      <p:sp>
        <p:nvSpPr>
          <p:cNvPr id="4" name="Rectangle 4"/>
          <p:cNvSpPr>
            <a:spLocks noGrp="1" noChangeArrowheads="1"/>
          </p:cNvSpPr>
          <p:nvPr>
            <p:ph type="sldNum" sz="quarter" idx="10"/>
          </p:nvPr>
        </p:nvSpPr>
        <p:spPr>
          <a:ln/>
        </p:spPr>
        <p:txBody>
          <a:bodyPr/>
          <a:lstStyle>
            <a:lvl1pPr>
              <a:defRPr/>
            </a:lvl1pPr>
          </a:lstStyle>
          <a:p>
            <a:pPr>
              <a:defRPr/>
            </a:pPr>
            <a:fld id="{3697E331-D7E6-4D4D-B760-87BA3D26231F}" type="slidenum">
              <a:rPr lang="en-US"/>
              <a:pPr>
                <a:defRPr/>
              </a:pPr>
              <a:t>‹#›</a:t>
            </a:fld>
            <a:endParaRPr lang="en-US"/>
          </a:p>
        </p:txBody>
      </p:sp>
    </p:spTree>
    <p:extLst>
      <p:ext uri="{BB962C8B-B14F-4D97-AF65-F5344CB8AC3E}">
        <p14:creationId xmlns:p14="http://schemas.microsoft.com/office/powerpoint/2010/main" val="189419968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428750"/>
            <a:ext cx="8040688" cy="145424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9135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0E637-DBDD-4F07-BE19-4BCE5CF3A14E}" type="slidenum">
              <a:rPr lang="en-US" altLang="en-US"/>
              <a:pPr>
                <a:defRPr/>
              </a:pPr>
              <a:t>‹#›</a:t>
            </a:fld>
            <a:endParaRPr lang="en-US" altLang="en-US"/>
          </a:p>
        </p:txBody>
      </p:sp>
    </p:spTree>
    <p:extLst>
      <p:ext uri="{BB962C8B-B14F-4D97-AF65-F5344CB8AC3E}">
        <p14:creationId xmlns:p14="http://schemas.microsoft.com/office/powerpoint/2010/main" val="3607099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5FCAB-6DF6-4071-BF9F-0D79803C62FF}" type="slidenum">
              <a:rPr lang="en-US" altLang="en-US"/>
              <a:pPr>
                <a:defRPr/>
              </a:pPr>
              <a:t>‹#›</a:t>
            </a:fld>
            <a:endParaRPr lang="en-US" altLang="en-US"/>
          </a:p>
        </p:txBody>
      </p:sp>
    </p:spTree>
    <p:extLst>
      <p:ext uri="{BB962C8B-B14F-4D97-AF65-F5344CB8AC3E}">
        <p14:creationId xmlns:p14="http://schemas.microsoft.com/office/powerpoint/2010/main" val="110357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lipArt Placeholder 2"/>
          <p:cNvSpPr>
            <a:spLocks noGrp="1"/>
          </p:cNvSpPr>
          <p:nvPr>
            <p:ph type="clipArt" sz="half" idx="1"/>
          </p:nvPr>
        </p:nvSpPr>
        <p:spPr>
          <a:xfrm>
            <a:off x="457200" y="1200151"/>
            <a:ext cx="4038600" cy="3394472"/>
          </a:xfrm>
        </p:spPr>
        <p:txBody>
          <a:bodyPr/>
          <a:lstStyle/>
          <a:p>
            <a:pPr lvl="0"/>
            <a:endParaRPr lang="en-US" noProof="0"/>
          </a:p>
        </p:txBody>
      </p:sp>
      <p:sp>
        <p:nvSpPr>
          <p:cNvPr id="4" name="Text Placeholder 3"/>
          <p:cNvSpPr>
            <a:spLocks noGrp="1"/>
          </p:cNvSpPr>
          <p:nvPr>
            <p:ph type="body"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C0F28-FC53-4F00-B6B9-C9E5DECDB2E4}" type="slidenum">
              <a:rPr lang="en-US" altLang="en-US"/>
              <a:pPr>
                <a:defRPr/>
              </a:pPr>
              <a:t>‹#›</a:t>
            </a:fld>
            <a:endParaRPr lang="en-US" altLang="en-US"/>
          </a:p>
        </p:txBody>
      </p:sp>
    </p:spTree>
    <p:extLst>
      <p:ext uri="{BB962C8B-B14F-4D97-AF65-F5344CB8AC3E}">
        <p14:creationId xmlns:p14="http://schemas.microsoft.com/office/powerpoint/2010/main" val="4011876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9" name="Group 8"/>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accent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black"/>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accent1"/>
                </a:solidFill>
              </a:defRPr>
            </a:lvl1pPr>
            <a:lvl2pPr marL="0" indent="0" algn="l">
              <a:buNone/>
              <a:defRPr sz="2100">
                <a:solidFill>
                  <a:schemeClr val="accent1"/>
                </a:solidFill>
              </a:defRPr>
            </a:lvl2pPr>
            <a:lvl3pPr marL="0" indent="0" algn="l">
              <a:buNone/>
              <a:defRPr sz="2100">
                <a:solidFill>
                  <a:schemeClr val="accent1"/>
                </a:solidFill>
              </a:defRPr>
            </a:lvl3pPr>
            <a:lvl4pPr marL="0" indent="0" algn="l">
              <a:buNone/>
              <a:defRPr sz="2100">
                <a:solidFill>
                  <a:schemeClr val="accent1"/>
                </a:solidFill>
              </a:defRPr>
            </a:lvl4pPr>
            <a:lvl5pPr marL="0" indent="0" algn="l">
              <a:buNone/>
              <a:tabLst/>
              <a:defRPr sz="2100">
                <a:solidFill>
                  <a:schemeClr val="accent1"/>
                </a:solidFill>
              </a:defRPr>
            </a:lvl5pPr>
            <a:lvl6pPr marL="0" indent="0" algn="l">
              <a:spcBef>
                <a:spcPts val="0"/>
              </a:spcBef>
              <a:buNone/>
              <a:defRPr sz="2100">
                <a:solidFill>
                  <a:schemeClr val="accent1"/>
                </a:solidFill>
              </a:defRPr>
            </a:lvl6pPr>
            <a:lvl7pPr marL="0" indent="0" algn="l">
              <a:spcBef>
                <a:spcPts val="0"/>
              </a:spcBef>
              <a:buNone/>
              <a:defRPr sz="2100">
                <a:solidFill>
                  <a:schemeClr val="accent1"/>
                </a:solidFill>
              </a:defRPr>
            </a:lvl7pPr>
            <a:lvl8pPr marL="0" indent="0" algn="l">
              <a:spcBef>
                <a:spcPts val="0"/>
              </a:spcBef>
              <a:buNone/>
              <a:defRPr sz="2100">
                <a:solidFill>
                  <a:schemeClr val="accent1"/>
                </a:solidFill>
              </a:defRPr>
            </a:lvl8pPr>
            <a:lvl9pPr marL="0" indent="0" algn="l">
              <a:spcBef>
                <a:spcPts val="0"/>
              </a:spcBef>
              <a:buNone/>
              <a:defRPr sz="2100">
                <a:solidFill>
                  <a:schemeClr val="accent1"/>
                </a:solidFill>
              </a:defRPr>
            </a:lvl9pPr>
          </a:lstStyle>
          <a:p>
            <a:pPr lvl="0"/>
            <a:r>
              <a:rPr lang="en-US" sz="2100" dirty="0"/>
              <a:t>Click to edit subhead</a:t>
            </a:r>
          </a:p>
        </p:txBody>
      </p:sp>
    </p:spTree>
    <p:extLst>
      <p:ext uri="{BB962C8B-B14F-4D97-AF65-F5344CB8AC3E}">
        <p14:creationId xmlns:p14="http://schemas.microsoft.com/office/powerpoint/2010/main" val="1109478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SAE Blue">
    <p:spTree>
      <p:nvGrpSpPr>
        <p:cNvPr id="1" name=""/>
        <p:cNvGrpSpPr/>
        <p:nvPr/>
      </p:nvGrpSpPr>
      <p:grpSpPr>
        <a:xfrm>
          <a:off x="0" y="0"/>
          <a:ext cx="0" cy="0"/>
          <a:chOff x="0" y="0"/>
          <a:chExt cx="0" cy="0"/>
        </a:xfrm>
      </p:grpSpPr>
      <p:pic>
        <p:nvPicPr>
          <p:cNvPr id="10" name="Picture 9"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5" name="Group 14"/>
          <p:cNvGrpSpPr/>
          <p:nvPr userDrawn="1"/>
        </p:nvGrpSpPr>
        <p:grpSpPr bwMode="hidden">
          <a:xfrm>
            <a:off x="0" y="-1"/>
            <a:ext cx="9144000" cy="5143501"/>
            <a:chOff x="0" y="-1"/>
            <a:chExt cx="9144000" cy="5143501"/>
          </a:xfrm>
        </p:grpSpPr>
        <p:sp>
          <p:nvSpPr>
            <p:cNvPr id="12" name="Rectangle 11"/>
            <p:cNvSpPr/>
            <p:nvPr userDrawn="1"/>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userDrawn="1">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userDrawn="1">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322482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SAE Orang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2937794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SAE Green">
    <p:bg>
      <p:bgPr>
        <a:solidFill>
          <a:schemeClr val="accent3"/>
        </a:solidFill>
        <a:effectLst/>
      </p:bgPr>
    </p:bg>
    <p:spTree>
      <p:nvGrpSpPr>
        <p:cNvPr id="1" name=""/>
        <p:cNvGrpSpPr/>
        <p:nvPr/>
      </p:nvGrpSpPr>
      <p:grpSpPr>
        <a:xfrm>
          <a:off x="0" y="0"/>
          <a:ext cx="0" cy="0"/>
          <a:chOff x="0" y="0"/>
          <a:chExt cx="0" cy="0"/>
        </a:xfrm>
      </p:grpSpPr>
      <p:pic>
        <p:nvPicPr>
          <p:cNvPr id="11" name="Picture 10"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9" name="Rectangle 8"/>
            <p:cNvSpPr/>
            <p:nvPr userDrawn="1"/>
          </p:nvSpPr>
          <p:spPr bwMode="hidden">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234857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895350"/>
            <a:ext cx="5559552" cy="940274"/>
          </a:xfrm>
        </p:spPr>
        <p:txBody>
          <a:bodyPr anchor="b"/>
          <a:lstStyle>
            <a:lvl1pPr>
              <a:defRPr sz="2100" cap="all" baseline="0">
                <a:solidFill>
                  <a:schemeClr val="tx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black"/>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tx1"/>
                </a:solidFill>
              </a:defRPr>
            </a:lvl1pPr>
            <a:lvl2pPr marL="0" indent="0" algn="l">
              <a:buNone/>
              <a:defRPr sz="2100">
                <a:solidFill>
                  <a:schemeClr val="tx1"/>
                </a:solidFill>
              </a:defRPr>
            </a:lvl2pPr>
            <a:lvl3pPr marL="0" indent="0" algn="l">
              <a:buNone/>
              <a:defRPr sz="2100">
                <a:solidFill>
                  <a:schemeClr val="tx1"/>
                </a:solidFill>
              </a:defRPr>
            </a:lvl3pPr>
            <a:lvl4pPr marL="0" indent="0" algn="l">
              <a:buNone/>
              <a:defRPr sz="2100">
                <a:solidFill>
                  <a:schemeClr val="tx1"/>
                </a:solidFill>
              </a:defRPr>
            </a:lvl4pPr>
            <a:lvl5pPr marL="0" indent="0" algn="l">
              <a:buNone/>
              <a:tabLst/>
              <a:defRPr sz="2100">
                <a:solidFill>
                  <a:schemeClr val="tx1"/>
                </a:solidFill>
              </a:defRPr>
            </a:lvl5pPr>
            <a:lvl6pPr marL="0" indent="0" algn="l">
              <a:spcBef>
                <a:spcPts val="0"/>
              </a:spcBef>
              <a:buNone/>
              <a:defRPr sz="2100">
                <a:solidFill>
                  <a:schemeClr val="tx1"/>
                </a:solidFill>
              </a:defRPr>
            </a:lvl6pPr>
            <a:lvl7pPr marL="0" indent="0" algn="l">
              <a:spcBef>
                <a:spcPts val="0"/>
              </a:spcBef>
              <a:buNone/>
              <a:defRPr sz="2100">
                <a:solidFill>
                  <a:schemeClr val="tx1"/>
                </a:solidFill>
              </a:defRPr>
            </a:lvl7pPr>
            <a:lvl8pPr marL="0" indent="0" algn="l">
              <a:spcBef>
                <a:spcPts val="0"/>
              </a:spcBef>
              <a:buNone/>
              <a:defRPr sz="2100">
                <a:solidFill>
                  <a:schemeClr val="tx1"/>
                </a:solidFill>
              </a:defRPr>
            </a:lvl8pPr>
            <a:lvl9pPr marL="0" indent="0" algn="l">
              <a:spcBef>
                <a:spcPts val="0"/>
              </a:spcBef>
              <a:buNone/>
              <a:defRPr sz="2100">
                <a:solidFill>
                  <a:schemeClr val="tx1"/>
                </a:solidFill>
              </a:defRPr>
            </a:lvl9pPr>
          </a:lstStyle>
          <a:p>
            <a:pPr lvl="0"/>
            <a:r>
              <a:rPr lang="en-US" sz="2100" dirty="0"/>
              <a:t>Click to edit subhead</a:t>
            </a:r>
          </a:p>
        </p:txBody>
      </p:sp>
      <p:pic>
        <p:nvPicPr>
          <p:cNvPr id="8" name="Picture 7" descr="int_sae_sg_720_dbl_rgb_wht.png"/>
          <p:cNvPicPr>
            <a:picLocks noChangeAspect="1"/>
          </p:cNvPicPr>
          <p:nvPr userDrawn="1"/>
        </p:nvPicPr>
        <p:blipFill>
          <a:blip r:embed="rId2" cstate="print"/>
          <a:srcRect l="1818"/>
          <a:stretch>
            <a:fillRect/>
          </a:stretch>
        </p:blipFill>
        <p:spPr>
          <a:xfrm rot="16200000">
            <a:off x="5238750" y="1241110"/>
            <a:ext cx="5143502" cy="2661285"/>
          </a:xfrm>
          <a:prstGeom prst="rect">
            <a:avLst/>
          </a:prstGeom>
        </p:spPr>
      </p:pic>
    </p:spTree>
    <p:extLst>
      <p:ext uri="{BB962C8B-B14F-4D97-AF65-F5344CB8AC3E}">
        <p14:creationId xmlns:p14="http://schemas.microsoft.com/office/powerpoint/2010/main" val="266869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AE Orang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1"/>
        </a:solidFill>
        <a:effectLst/>
      </p:bgPr>
    </p:bg>
    <p:spTree>
      <p:nvGrpSpPr>
        <p:cNvPr id="1" name=""/>
        <p:cNvGrpSpPr/>
        <p:nvPr/>
      </p:nvGrpSpPr>
      <p:grpSpPr>
        <a:xfrm>
          <a:off x="0" y="0"/>
          <a:ext cx="0" cy="0"/>
          <a:chOff x="0" y="0"/>
          <a:chExt cx="0" cy="0"/>
        </a:xfrm>
      </p:grpSpPr>
      <p:pic>
        <p:nvPicPr>
          <p:cNvPr id="12" name="Picture 11" descr="int_sae_vrt_blk_rgb_pos.png"/>
          <p:cNvPicPr>
            <a:picLocks noChangeAspect="1"/>
          </p:cNvPicPr>
          <p:nvPr userDrawn="1"/>
        </p:nvPicPr>
        <p:blipFill>
          <a:blip r:embed="rId2" cstate="print"/>
          <a:stretch>
            <a:fillRect/>
          </a:stretch>
        </p:blipFill>
        <p:spPr>
          <a:xfrm>
            <a:off x="424440" y="4261106"/>
            <a:ext cx="920498" cy="609601"/>
          </a:xfrm>
          <a:prstGeom prst="rect">
            <a:avLst/>
          </a:prstGeom>
        </p:spPr>
      </p:pic>
      <p:sp>
        <p:nvSpPr>
          <p:cNvPr id="2" name="Title 1"/>
          <p:cNvSpPr>
            <a:spLocks noGrp="1"/>
          </p:cNvSpPr>
          <p:nvPr>
            <p:ph type="title"/>
          </p:nvPr>
        </p:nvSpPr>
        <p:spPr>
          <a:xfrm>
            <a:off x="685800" y="314326"/>
            <a:ext cx="7735824" cy="1257301"/>
          </a:xfrm>
        </p:spPr>
        <p:txBody>
          <a:bodyPr anchor="b"/>
          <a:lstStyle>
            <a:lvl1pPr>
              <a:defRPr sz="2100" cap="all" baseline="0">
                <a:solidFill>
                  <a:schemeClr val="tx1"/>
                </a:solidFill>
              </a:defRPr>
            </a:lvl1pPr>
          </a:lstStyle>
          <a:p>
            <a:r>
              <a:rPr lang="en-US"/>
              <a:t>Click to edit Master title style</a:t>
            </a:r>
            <a:endParaRPr lang="en-US" dirty="0"/>
          </a:p>
        </p:txBody>
      </p:sp>
      <p:grpSp>
        <p:nvGrpSpPr>
          <p:cNvPr id="6" name="Group 9"/>
          <p:cNvGrpSpPr/>
          <p:nvPr userDrawn="1"/>
        </p:nvGrpSpPr>
        <p:grpSpPr bwMode="hidden">
          <a:xfrm>
            <a:off x="0" y="0"/>
            <a:ext cx="9144000" cy="5143500"/>
            <a:chOff x="0" y="0"/>
            <a:chExt cx="9144000" cy="5143500"/>
          </a:xfrm>
        </p:grpSpPr>
        <p:sp>
          <p:nvSpPr>
            <p:cNvPr id="8" name="Rectangle 7"/>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 Placeholder 13"/>
          <p:cNvSpPr>
            <a:spLocks noGrp="1"/>
          </p:cNvSpPr>
          <p:nvPr userDrawn="1">
            <p:ph type="body" sz="quarter" idx="10"/>
          </p:nvPr>
        </p:nvSpPr>
        <p:spPr>
          <a:xfrm>
            <a:off x="685804" y="1628774"/>
            <a:ext cx="7731125" cy="1933575"/>
          </a:xfrm>
        </p:spPr>
        <p:txBody>
          <a:bodyPr/>
          <a:lstStyle>
            <a:lvl1pPr marL="0" indent="0">
              <a:buFont typeface="Arial" pitchFamily="34" charset="0"/>
              <a:buNone/>
              <a:defRPr sz="2100" b="0">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a:t>Click to edit Master text styles</a:t>
            </a:r>
          </a:p>
        </p:txBody>
      </p:sp>
      <p:pic>
        <p:nvPicPr>
          <p:cNvPr id="13" name="Picture 12" descr="int_sae_vrt_dbl_rgb_pos.png"/>
          <p:cNvPicPr>
            <a:picLocks noChangeAspect="1"/>
          </p:cNvPicPr>
          <p:nvPr userDrawn="1"/>
        </p:nvPicPr>
        <p:blipFill>
          <a:blip r:embed="rId3" cstate="print"/>
          <a:stretch>
            <a:fillRect/>
          </a:stretch>
        </p:blipFill>
        <p:spPr bwMode="hidden">
          <a:xfrm>
            <a:off x="420624" y="4261106"/>
            <a:ext cx="920498" cy="609601"/>
          </a:xfrm>
          <a:prstGeom prst="rect">
            <a:avLst/>
          </a:prstGeom>
        </p:spPr>
      </p:pic>
    </p:spTree>
    <p:extLst>
      <p:ext uri="{BB962C8B-B14F-4D97-AF65-F5344CB8AC3E}">
        <p14:creationId xmlns:p14="http://schemas.microsoft.com/office/powerpoint/2010/main" val="2424685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with Image Background">
    <p:spTree>
      <p:nvGrpSpPr>
        <p:cNvPr id="1" name=""/>
        <p:cNvGrpSpPr/>
        <p:nvPr/>
      </p:nvGrpSpPr>
      <p:grpSpPr>
        <a:xfrm>
          <a:off x="0" y="0"/>
          <a:ext cx="0" cy="0"/>
          <a:chOff x="0" y="0"/>
          <a:chExt cx="0" cy="0"/>
        </a:xfrm>
      </p:grpSpPr>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tx1"/>
                </a:solidFill>
              </a:defRPr>
            </a:lvl1pPr>
          </a:lstStyle>
          <a:p>
            <a:r>
              <a:rPr lang="en-US" dirty="0"/>
              <a:t>Click to edit title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prstClr val="white"/>
                </a:solidFill>
              </a:rPr>
              <a:t>SAE INTERNATIONAL</a:t>
            </a:r>
          </a:p>
        </p:txBody>
      </p:sp>
      <p:sp>
        <p:nvSpPr>
          <p:cNvPr id="10" name="Text Placeholder 9"/>
          <p:cNvSpPr>
            <a:spLocks noGrp="1"/>
          </p:cNvSpPr>
          <p:nvPr>
            <p:ph type="body" sz="quarter" idx="13" hasCustomPrompt="1"/>
          </p:nvPr>
        </p:nvSpPr>
        <p:spPr>
          <a:xfrm>
            <a:off x="762000" y="1428750"/>
            <a:ext cx="7620000" cy="283464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a:t>Click to edit text</a:t>
            </a:r>
          </a:p>
          <a:p>
            <a:pPr lvl="0"/>
            <a:endParaRPr lang="en-US" dirty="0"/>
          </a:p>
        </p:txBody>
      </p:sp>
    </p:spTree>
    <p:extLst>
      <p:ext uri="{BB962C8B-B14F-4D97-AF65-F5344CB8AC3E}">
        <p14:creationId xmlns:p14="http://schemas.microsoft.com/office/powerpoint/2010/main" val="1761237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white"/>
                </a:solidFill>
              </a:rPr>
              <a:t>SAE INTERNATIONAL</a:t>
            </a:r>
          </a:p>
        </p:txBody>
      </p:sp>
    </p:spTree>
    <p:extLst>
      <p:ext uri="{BB962C8B-B14F-4D97-AF65-F5344CB8AC3E}">
        <p14:creationId xmlns:p14="http://schemas.microsoft.com/office/powerpoint/2010/main" val="240578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dirty="0"/>
              <a:t>CLICK TO EDIT HEADLINE</a:t>
            </a:r>
          </a:p>
          <a:p>
            <a:pPr lvl="1"/>
            <a:r>
              <a:rPr lang="en-US" dirty="0"/>
              <a:t>Click to edit subhead</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white"/>
                </a:solidFill>
              </a:rPr>
              <a:t>SAE INTERNATIONAL</a:t>
            </a:r>
          </a:p>
        </p:txBody>
      </p:sp>
    </p:spTree>
    <p:extLst>
      <p:ext uri="{BB962C8B-B14F-4D97-AF65-F5344CB8AC3E}">
        <p14:creationId xmlns:p14="http://schemas.microsoft.com/office/powerpoint/2010/main" val="1896663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1"/>
        </a:solidFill>
        <a:effectLst/>
      </p:bgPr>
    </p:bg>
    <p:spTree>
      <p:nvGrpSpPr>
        <p:cNvPr id="1" name=""/>
        <p:cNvGrpSpPr/>
        <p:nvPr/>
      </p:nvGrpSpPr>
      <p:grpSpPr>
        <a:xfrm>
          <a:off x="0" y="0"/>
          <a:ext cx="0" cy="0"/>
          <a:chOff x="0" y="0"/>
          <a:chExt cx="0" cy="0"/>
        </a:xfrm>
      </p:grpSpPr>
      <p:sp>
        <p:nvSpPr>
          <p:cNvPr id="9" name="Freeform 8"/>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hasCustomPrompt="1"/>
          </p:nvPr>
        </p:nvSpPr>
        <p:spPr>
          <a:xfrm>
            <a:off x="457200" y="911224"/>
            <a:ext cx="822960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2" name="Footer Placeholder 2"/>
          <p:cNvSpPr txBox="1">
            <a:spLocks/>
          </p:cNvSpPr>
          <p:nvPr userDrawn="1"/>
        </p:nvSpPr>
        <p:spPr>
          <a:xfrm>
            <a:off x="3124200" y="4868847"/>
            <a:ext cx="2895600" cy="128016"/>
          </a:xfrm>
          <a:prstGeom prst="rect">
            <a:avLst/>
          </a:prstGeom>
        </p:spPr>
        <p:txBody>
          <a:bodyPr vert="horz" lIns="0" tIns="0" rIns="0" bIns="0" rtlCol="0" anchor="b" anchorCtr="0"/>
          <a:lstStyle>
            <a:defPPr>
              <a:defRPr lang="en-US"/>
            </a:defPPr>
            <a:lvl1pPr marL="0" algn="l" defTabSz="914400" rtl="0" eaLnBrk="1" latinLnBrk="0" hangingPunct="1">
              <a:defRPr sz="8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SAE  INTERNATIONAL OVERVIEW-EUROPE OFFICE</a:t>
            </a:r>
          </a:p>
        </p:txBody>
      </p:sp>
    </p:spTree>
    <p:extLst>
      <p:ext uri="{BB962C8B-B14F-4D97-AF65-F5344CB8AC3E}">
        <p14:creationId xmlns:p14="http://schemas.microsoft.com/office/powerpoint/2010/main" val="2815128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1"/>
        </a:solidFill>
        <a:effectLst/>
      </p:bgPr>
    </p:bg>
    <p:spTree>
      <p:nvGrpSpPr>
        <p:cNvPr id="1" name=""/>
        <p:cNvGrpSpPr/>
        <p:nvPr/>
      </p:nvGrpSpPr>
      <p:grpSpPr>
        <a:xfrm>
          <a:off x="0" y="0"/>
          <a:ext cx="0" cy="0"/>
          <a:chOff x="0" y="0"/>
          <a:chExt cx="0" cy="0"/>
        </a:xfrm>
      </p:grpSpPr>
      <p:sp>
        <p:nvSpPr>
          <p:cNvPr id="18" name="Freeform 17"/>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324612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prstClr val="black"/>
                </a:solidFill>
              </a:rPr>
              <a:t>SAE INTERNATIONAL</a:t>
            </a:r>
          </a:p>
        </p:txBody>
      </p:sp>
      <p:sp>
        <p:nvSpPr>
          <p:cNvPr id="12"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54818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4636008"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1"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3993899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603504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Tree>
    <p:extLst>
      <p:ext uri="{BB962C8B-B14F-4D97-AF65-F5344CB8AC3E}">
        <p14:creationId xmlns:p14="http://schemas.microsoft.com/office/powerpoint/2010/main" val="98080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9" name="Content Placeholder 18"/>
          <p:cNvSpPr>
            <a:spLocks noGrp="1"/>
          </p:cNvSpPr>
          <p:nvPr>
            <p:ph sz="quarter" idx="14" hasCustomPrompt="1"/>
          </p:nvPr>
        </p:nvSpPr>
        <p:spPr>
          <a:xfrm>
            <a:off x="324612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428889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255903"/>
          </a:xfrm>
        </p:spPr>
        <p:txBody>
          <a:bodyPr/>
          <a:lstStyle>
            <a:lvl1pPr>
              <a:defRPr/>
            </a:lvl1pPr>
          </a:lstStyle>
          <a:p>
            <a:pPr lvl="0"/>
            <a:r>
              <a:rPr lang="en-US" dirty="0"/>
              <a:t>Click to edit content</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hasCustomPrompt="1"/>
          </p:nvPr>
        </p:nvSpPr>
        <p:spPr>
          <a:xfrm>
            <a:off x="457200"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hasCustomPrompt="1"/>
          </p:nvPr>
        </p:nvSpPr>
        <p:spPr>
          <a:xfrm>
            <a:off x="4636008"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241007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AE Green">
    <p:bg>
      <p:bgPr>
        <a:solidFill>
          <a:schemeClr val="accent3"/>
        </a:solidFill>
        <a:effectLst/>
      </p:bgPr>
    </p:bg>
    <p:spTree>
      <p:nvGrpSpPr>
        <p:cNvPr id="1" name=""/>
        <p:cNvGrpSpPr/>
        <p:nvPr/>
      </p:nvGrpSpPr>
      <p:grpSpPr>
        <a:xfrm>
          <a:off x="0" y="0"/>
          <a:ext cx="0" cy="0"/>
          <a:chOff x="0" y="0"/>
          <a:chExt cx="0" cy="0"/>
        </a:xfrm>
      </p:grpSpPr>
      <p:pic>
        <p:nvPicPr>
          <p:cNvPr id="11" name="Picture 10"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9" name="Rectangle 8"/>
            <p:cNvSpPr/>
            <p:nvPr userDrawn="1"/>
          </p:nvSpPr>
          <p:spPr bwMode="hidden">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lvl1pPr>
              <a:defRPr/>
            </a:lvl1p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58432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4"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2499796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7" name="Content Placeholder 16"/>
          <p:cNvSpPr>
            <a:spLocks noGrp="1"/>
          </p:cNvSpPr>
          <p:nvPr>
            <p:ph sz="quarter" idx="13" hasCustomPrompt="1"/>
          </p:nvPr>
        </p:nvSpPr>
        <p:spPr>
          <a:xfrm>
            <a:off x="45720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6" hasCustomPrompt="1"/>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6" name="Text Placeholder 13"/>
          <p:cNvSpPr>
            <a:spLocks noGrp="1"/>
          </p:cNvSpPr>
          <p:nvPr>
            <p:ph type="body" sz="quarter" idx="17" hasCustomPrompt="1"/>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8" name="Text Placeholder 13"/>
          <p:cNvSpPr>
            <a:spLocks noGrp="1"/>
          </p:cNvSpPr>
          <p:nvPr>
            <p:ph type="body" sz="quarter" idx="18" hasCustomPrompt="1"/>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0" name="Content Placeholder 16"/>
          <p:cNvSpPr>
            <a:spLocks noGrp="1"/>
          </p:cNvSpPr>
          <p:nvPr>
            <p:ph sz="quarter" idx="19" hasCustomPrompt="1"/>
          </p:nvPr>
        </p:nvSpPr>
        <p:spPr>
          <a:xfrm>
            <a:off x="45720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8"/>
          <p:cNvSpPr>
            <a:spLocks noGrp="1"/>
          </p:cNvSpPr>
          <p:nvPr>
            <p:ph sz="quarter" idx="20" hasCustomPrompt="1"/>
          </p:nvPr>
        </p:nvSpPr>
        <p:spPr>
          <a:xfrm>
            <a:off x="324612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0"/>
          <p:cNvSpPr>
            <a:spLocks noGrp="1"/>
          </p:cNvSpPr>
          <p:nvPr>
            <p:ph sz="quarter" idx="21" hasCustomPrompt="1"/>
          </p:nvPr>
        </p:nvSpPr>
        <p:spPr>
          <a:xfrm>
            <a:off x="603504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3"/>
          <p:cNvSpPr>
            <a:spLocks noGrp="1"/>
          </p:cNvSpPr>
          <p:nvPr>
            <p:ph type="body" sz="quarter" idx="22" hasCustomPrompt="1"/>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5" name="Text Placeholder 13"/>
          <p:cNvSpPr>
            <a:spLocks noGrp="1"/>
          </p:cNvSpPr>
          <p:nvPr>
            <p:ph type="body" sz="quarter" idx="23" hasCustomPrompt="1"/>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6" name="Text Placeholder 13"/>
          <p:cNvSpPr>
            <a:spLocks noGrp="1"/>
          </p:cNvSpPr>
          <p:nvPr>
            <p:ph type="body" sz="quarter" idx="24" hasCustomPrompt="1"/>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7"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3610095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4682729"/>
            <a:ext cx="1905000" cy="342900"/>
          </a:xfrm>
          <a:prstGeom prst="rect">
            <a:avLst/>
          </a:prstGeom>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AE59F2F-086D-461A-A518-8E6DF86E963C}" type="slidenum">
              <a:rPr lang="en-US">
                <a:solidFill>
                  <a:srgbClr val="000000"/>
                </a:solidFill>
              </a:rPr>
              <a:pPr>
                <a:defRPr/>
              </a:pPr>
              <a:t>‹#›</a:t>
            </a:fld>
            <a:endParaRPr lang="en-US">
              <a:solidFill>
                <a:srgbClr val="000000"/>
              </a:solidFill>
            </a:endParaRPr>
          </a:p>
        </p:txBody>
      </p:sp>
      <p:cxnSp>
        <p:nvCxnSpPr>
          <p:cNvPr id="6" name="Straight Connector 5"/>
          <p:cNvCxnSpPr/>
          <p:nvPr userDrawn="1"/>
        </p:nvCxnSpPr>
        <p:spPr bwMode="auto">
          <a:xfrm>
            <a:off x="0" y="685800"/>
            <a:ext cx="9144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5" name="Group 14"/>
          <p:cNvGrpSpPr/>
          <p:nvPr userDrawn="1"/>
        </p:nvGrpSpPr>
        <p:grpSpPr>
          <a:xfrm>
            <a:off x="-53561" y="4343401"/>
            <a:ext cx="2491961" cy="810690"/>
            <a:chOff x="-53561" y="5001993"/>
            <a:chExt cx="4572000" cy="1870128"/>
          </a:xfrm>
        </p:grpSpPr>
        <p:sp>
          <p:nvSpPr>
            <p:cNvPr id="16" name="Freeform 15"/>
            <p:cNvSpPr>
              <a:spLocks/>
            </p:cNvSpPr>
            <p:nvPr userDrawn="1"/>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bg1">
                <a:lumMod val="6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7" name="Freeform 16"/>
            <p:cNvSpPr>
              <a:spLocks/>
            </p:cNvSpPr>
            <p:nvPr userDrawn="1"/>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8" name="Right Triangle 17"/>
            <p:cNvSpPr>
              <a:spLocks/>
            </p:cNvSpPr>
            <p:nvPr userDrawn="1"/>
          </p:nvSpPr>
          <p:spPr bwMode="auto">
            <a:xfrm>
              <a:off x="-6042" y="5791253"/>
              <a:ext cx="3402314" cy="1080868"/>
            </a:xfrm>
            <a:prstGeom prst="rtTriangle">
              <a:avLst/>
            </a:prstGeom>
            <a:solidFill>
              <a:srgbClr val="0066FF"/>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10573842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xfrm>
            <a:off x="1162050" y="4682729"/>
            <a:ext cx="1905000" cy="342900"/>
          </a:xfrm>
          <a:prstGeom prst="rect">
            <a:avLst/>
          </a:prstGeom>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F346284-EB3E-4818-8B33-EDC0313BD5CE}" type="slidenum">
              <a:rPr lang="en-US">
                <a:solidFill>
                  <a:srgbClr val="000000"/>
                </a:solidFill>
              </a:rPr>
              <a:pPr>
                <a:defRPr/>
              </a:pPr>
              <a:t>‹#›</a:t>
            </a:fld>
            <a:endParaRPr lang="en-US">
              <a:solidFill>
                <a:srgbClr val="000000"/>
              </a:solidFill>
            </a:endParaRPr>
          </a:p>
        </p:txBody>
      </p:sp>
      <p:cxnSp>
        <p:nvCxnSpPr>
          <p:cNvPr id="9" name="Straight Connector 8"/>
          <p:cNvCxnSpPr/>
          <p:nvPr userDrawn="1"/>
        </p:nvCxnSpPr>
        <p:spPr bwMode="auto">
          <a:xfrm>
            <a:off x="0" y="685800"/>
            <a:ext cx="9144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4" name="Group 13"/>
          <p:cNvGrpSpPr/>
          <p:nvPr userDrawn="1"/>
        </p:nvGrpSpPr>
        <p:grpSpPr>
          <a:xfrm>
            <a:off x="-53561" y="4343401"/>
            <a:ext cx="2491961" cy="810690"/>
            <a:chOff x="-53561" y="5001993"/>
            <a:chExt cx="4572000" cy="1870128"/>
          </a:xfrm>
        </p:grpSpPr>
        <p:sp>
          <p:nvSpPr>
            <p:cNvPr id="11" name="Freeform 10"/>
            <p:cNvSpPr>
              <a:spLocks/>
            </p:cNvSpPr>
            <p:nvPr userDrawn="1"/>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bg1">
                <a:lumMod val="6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2" name="Freeform 11"/>
            <p:cNvSpPr>
              <a:spLocks/>
            </p:cNvSpPr>
            <p:nvPr userDrawn="1"/>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3" name="Right Triangle 12"/>
            <p:cNvSpPr>
              <a:spLocks/>
            </p:cNvSpPr>
            <p:nvPr userDrawn="1"/>
          </p:nvSpPr>
          <p:spPr bwMode="auto">
            <a:xfrm>
              <a:off x="-6042" y="5791253"/>
              <a:ext cx="3402314" cy="1080868"/>
            </a:xfrm>
            <a:prstGeom prst="rtTriangle">
              <a:avLst/>
            </a:prstGeom>
            <a:solidFill>
              <a:srgbClr val="0066FF"/>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9680134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a:latin typeface="+mn-lt"/>
              </a:defRPr>
            </a:lvl1pPr>
          </a:lstStyle>
          <a:p>
            <a:pPr>
              <a:defRPr/>
            </a:pPr>
            <a:fld id="{F09A6C1C-1C36-4934-A19F-224916A9F56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178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895350"/>
            <a:ext cx="5559552" cy="940274"/>
          </a:xfrm>
        </p:spPr>
        <p:txBody>
          <a:bodyPr anchor="b"/>
          <a:lstStyle>
            <a:lvl1pPr>
              <a:defRPr sz="2100" cap="all" baseline="0">
                <a:solidFill>
                  <a:schemeClr val="tx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tx1"/>
                </a:solidFill>
              </a:defRPr>
            </a:lvl1pPr>
            <a:lvl2pPr marL="0" indent="0" algn="l">
              <a:buNone/>
              <a:defRPr sz="2100">
                <a:solidFill>
                  <a:schemeClr val="tx1"/>
                </a:solidFill>
              </a:defRPr>
            </a:lvl2pPr>
            <a:lvl3pPr marL="0" indent="0" algn="l">
              <a:buNone/>
              <a:defRPr sz="2100">
                <a:solidFill>
                  <a:schemeClr val="tx1"/>
                </a:solidFill>
              </a:defRPr>
            </a:lvl3pPr>
            <a:lvl4pPr marL="0" indent="0" algn="l">
              <a:buNone/>
              <a:defRPr sz="2100">
                <a:solidFill>
                  <a:schemeClr val="tx1"/>
                </a:solidFill>
              </a:defRPr>
            </a:lvl4pPr>
            <a:lvl5pPr marL="0" indent="0" algn="l">
              <a:buNone/>
              <a:tabLst/>
              <a:defRPr sz="2100">
                <a:solidFill>
                  <a:schemeClr val="tx1"/>
                </a:solidFill>
              </a:defRPr>
            </a:lvl5pPr>
            <a:lvl6pPr marL="0" indent="0" algn="l">
              <a:spcBef>
                <a:spcPts val="0"/>
              </a:spcBef>
              <a:buNone/>
              <a:defRPr sz="2100">
                <a:solidFill>
                  <a:schemeClr val="tx1"/>
                </a:solidFill>
              </a:defRPr>
            </a:lvl6pPr>
            <a:lvl7pPr marL="0" indent="0" algn="l">
              <a:spcBef>
                <a:spcPts val="0"/>
              </a:spcBef>
              <a:buNone/>
              <a:defRPr sz="2100">
                <a:solidFill>
                  <a:schemeClr val="tx1"/>
                </a:solidFill>
              </a:defRPr>
            </a:lvl7pPr>
            <a:lvl8pPr marL="0" indent="0" algn="l">
              <a:spcBef>
                <a:spcPts val="0"/>
              </a:spcBef>
              <a:buNone/>
              <a:defRPr sz="2100">
                <a:solidFill>
                  <a:schemeClr val="tx1"/>
                </a:solidFill>
              </a:defRPr>
            </a:lvl8pPr>
            <a:lvl9pPr marL="0" indent="0" algn="l">
              <a:spcBef>
                <a:spcPts val="0"/>
              </a:spcBef>
              <a:buNone/>
              <a:defRPr sz="2100">
                <a:solidFill>
                  <a:schemeClr val="tx1"/>
                </a:solidFill>
              </a:defRPr>
            </a:lvl9pPr>
          </a:lstStyle>
          <a:p>
            <a:pPr lvl="0"/>
            <a:r>
              <a:rPr lang="en-US" sz="2100" dirty="0"/>
              <a:t>Click to edit subhead</a:t>
            </a:r>
          </a:p>
        </p:txBody>
      </p:sp>
      <p:pic>
        <p:nvPicPr>
          <p:cNvPr id="8" name="Picture 7" descr="int_sae_sg_720_dbl_rgb_wht.png"/>
          <p:cNvPicPr>
            <a:picLocks noChangeAspect="1"/>
          </p:cNvPicPr>
          <p:nvPr userDrawn="1"/>
        </p:nvPicPr>
        <p:blipFill>
          <a:blip r:embed="rId2" cstate="print"/>
          <a:srcRect l="1818"/>
          <a:stretch>
            <a:fillRect/>
          </a:stretch>
        </p:blipFill>
        <p:spPr>
          <a:xfrm rot="16200000">
            <a:off x="5238750" y="1241110"/>
            <a:ext cx="5143502" cy="26612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1"/>
        </a:solidFill>
        <a:effectLst/>
      </p:bgPr>
    </p:bg>
    <p:spTree>
      <p:nvGrpSpPr>
        <p:cNvPr id="1" name=""/>
        <p:cNvGrpSpPr/>
        <p:nvPr/>
      </p:nvGrpSpPr>
      <p:grpSpPr>
        <a:xfrm>
          <a:off x="0" y="0"/>
          <a:ext cx="0" cy="0"/>
          <a:chOff x="0" y="0"/>
          <a:chExt cx="0" cy="0"/>
        </a:xfrm>
      </p:grpSpPr>
      <p:pic>
        <p:nvPicPr>
          <p:cNvPr id="12" name="Picture 11" descr="int_sae_vrt_blk_rgb_pos.png"/>
          <p:cNvPicPr>
            <a:picLocks noChangeAspect="1"/>
          </p:cNvPicPr>
          <p:nvPr userDrawn="1"/>
        </p:nvPicPr>
        <p:blipFill>
          <a:blip r:embed="rId2" cstate="print"/>
          <a:stretch>
            <a:fillRect/>
          </a:stretch>
        </p:blipFill>
        <p:spPr>
          <a:xfrm>
            <a:off x="424440" y="4261106"/>
            <a:ext cx="920498" cy="609601"/>
          </a:xfrm>
          <a:prstGeom prst="rect">
            <a:avLst/>
          </a:prstGeom>
        </p:spPr>
      </p:pic>
      <p:sp>
        <p:nvSpPr>
          <p:cNvPr id="2" name="Title 1"/>
          <p:cNvSpPr>
            <a:spLocks noGrp="1"/>
          </p:cNvSpPr>
          <p:nvPr>
            <p:ph type="title"/>
          </p:nvPr>
        </p:nvSpPr>
        <p:spPr>
          <a:xfrm>
            <a:off x="685800" y="314326"/>
            <a:ext cx="7735824" cy="1257301"/>
          </a:xfrm>
        </p:spPr>
        <p:txBody>
          <a:bodyPr anchor="b"/>
          <a:lstStyle>
            <a:lvl1pPr>
              <a:defRPr sz="2100" cap="all" baseline="0">
                <a:solidFill>
                  <a:schemeClr val="tx1"/>
                </a:solidFill>
              </a:defRPr>
            </a:lvl1pPr>
          </a:lstStyle>
          <a:p>
            <a:r>
              <a:rPr lang="en-US"/>
              <a:t>Click to edit Master title style</a:t>
            </a:r>
            <a:endParaRPr lang="en-US" dirty="0"/>
          </a:p>
        </p:txBody>
      </p:sp>
      <p:grpSp>
        <p:nvGrpSpPr>
          <p:cNvPr id="6" name="Group 9"/>
          <p:cNvGrpSpPr/>
          <p:nvPr userDrawn="1"/>
        </p:nvGrpSpPr>
        <p:grpSpPr bwMode="hidden">
          <a:xfrm>
            <a:off x="0" y="0"/>
            <a:ext cx="9144000" cy="5143500"/>
            <a:chOff x="0" y="0"/>
            <a:chExt cx="9144000" cy="5143500"/>
          </a:xfrm>
        </p:grpSpPr>
        <p:sp>
          <p:nvSpPr>
            <p:cNvPr id="8" name="Rectangle 7"/>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3"/>
          <p:cNvSpPr>
            <a:spLocks noGrp="1"/>
          </p:cNvSpPr>
          <p:nvPr userDrawn="1">
            <p:ph type="body" sz="quarter" idx="10"/>
          </p:nvPr>
        </p:nvSpPr>
        <p:spPr>
          <a:xfrm>
            <a:off x="685804" y="1628774"/>
            <a:ext cx="7731125" cy="1933575"/>
          </a:xfrm>
        </p:spPr>
        <p:txBody>
          <a:bodyPr/>
          <a:lstStyle>
            <a:lvl1pPr marL="0" indent="0">
              <a:buFont typeface="Arial" pitchFamily="34" charset="0"/>
              <a:buNone/>
              <a:defRPr sz="2100" b="0">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a:t>Click to edit Master text styles</a:t>
            </a:r>
          </a:p>
        </p:txBody>
      </p:sp>
      <p:pic>
        <p:nvPicPr>
          <p:cNvPr id="13" name="Picture 12" descr="int_sae_vrt_dbl_rgb_pos.png"/>
          <p:cNvPicPr>
            <a:picLocks noChangeAspect="1"/>
          </p:cNvPicPr>
          <p:nvPr userDrawn="1"/>
        </p:nvPicPr>
        <p:blipFill>
          <a:blip r:embed="rId3" cstate="print"/>
          <a:stretch>
            <a:fillRect/>
          </a:stretch>
        </p:blipFill>
        <p:spPr bwMode="hidden">
          <a:xfrm>
            <a:off x="420624" y="4261106"/>
            <a:ext cx="920498" cy="6096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ith Image Background">
    <p:spTree>
      <p:nvGrpSpPr>
        <p:cNvPr id="1" name=""/>
        <p:cNvGrpSpPr/>
        <p:nvPr/>
      </p:nvGrpSpPr>
      <p:grpSpPr>
        <a:xfrm>
          <a:off x="0" y="0"/>
          <a:ext cx="0" cy="0"/>
          <a:chOff x="0" y="0"/>
          <a:chExt cx="0" cy="0"/>
        </a:xfrm>
      </p:grpSpPr>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tx1"/>
                </a:solidFill>
              </a:defRPr>
            </a:lvl1pPr>
          </a:lstStyle>
          <a:p>
            <a:r>
              <a:rPr lang="en-US" dirty="0"/>
              <a:t>Click to edit title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schemeClr val="bg1"/>
                </a:solidFill>
                <a:latin typeface="+mj-lt"/>
              </a:rPr>
              <a:t>SAE INTERNATIONAL</a:t>
            </a:r>
          </a:p>
        </p:txBody>
      </p:sp>
      <p:sp>
        <p:nvSpPr>
          <p:cNvPr id="10" name="Text Placeholder 9"/>
          <p:cNvSpPr>
            <a:spLocks noGrp="1"/>
          </p:cNvSpPr>
          <p:nvPr>
            <p:ph type="body" sz="quarter" idx="13" hasCustomPrompt="1"/>
          </p:nvPr>
        </p:nvSpPr>
        <p:spPr>
          <a:xfrm>
            <a:off x="762000" y="1428750"/>
            <a:ext cx="7620000" cy="283464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a:t>Click to edit text</a:t>
            </a:r>
          </a:p>
          <a:p>
            <a:pPr lvl="0"/>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dirty="0"/>
              <a:t>CLICK TO EDIT HEADLINE</a:t>
            </a:r>
          </a:p>
          <a:p>
            <a:pPr lvl="1"/>
            <a:r>
              <a:rPr lang="en-US" dirty="0"/>
              <a:t>Click to edit subhead</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
            <a:ext cx="8229600" cy="5029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911224"/>
            <a:ext cx="8229600" cy="3657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46120" y="4873752"/>
            <a:ext cx="2895600" cy="128016"/>
          </a:xfrm>
          <a:prstGeom prst="rect">
            <a:avLst/>
          </a:prstGeom>
        </p:spPr>
        <p:txBody>
          <a:bodyPr vert="horz" lIns="0" tIns="0" rIns="0" bIns="0" rtlCol="0" anchor="b" anchorCtr="0"/>
          <a:lstStyle>
            <a:lvl1pPr algn="l">
              <a:defRPr sz="800" b="0">
                <a:solidFill>
                  <a:schemeClr val="tx1"/>
                </a:solidFill>
                <a:latin typeface="+mj-lt"/>
              </a:defRPr>
            </a:lvl1pPr>
          </a:lstStyle>
          <a:p>
            <a:endParaRPr lang="en-US" dirty="0"/>
          </a:p>
        </p:txBody>
      </p:sp>
      <p:sp>
        <p:nvSpPr>
          <p:cNvPr id="6" name="Slide Number Placeholder 5"/>
          <p:cNvSpPr>
            <a:spLocks noGrp="1"/>
          </p:cNvSpPr>
          <p:nvPr>
            <p:ph type="sldNum" sz="quarter" idx="4"/>
          </p:nvPr>
        </p:nvSpPr>
        <p:spPr>
          <a:xfrm>
            <a:off x="6553200" y="4873752"/>
            <a:ext cx="2133600" cy="128016"/>
          </a:xfrm>
          <a:prstGeom prst="rect">
            <a:avLst/>
          </a:prstGeom>
        </p:spPr>
        <p:txBody>
          <a:bodyPr vert="horz" lIns="0" tIns="0" rIns="0" bIns="0" rtlCol="0" anchor="b" anchorCtr="0"/>
          <a:lstStyle>
            <a:lvl1pPr algn="r">
              <a:defRPr sz="800" b="0">
                <a:solidFill>
                  <a:schemeClr val="tx1"/>
                </a:solidFill>
                <a:latin typeface="+mj-lt"/>
              </a:defRPr>
            </a:lvl1pPr>
          </a:lstStyle>
          <a:p>
            <a:fld id="{C5A2E38E-3676-4AC9-AE40-117CF2D4B3A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663" r:id="rId7"/>
    <p:sldLayoutId id="2147483664" r:id="rId8"/>
    <p:sldLayoutId id="2147483665" r:id="rId9"/>
    <p:sldLayoutId id="2147483650" r:id="rId10"/>
    <p:sldLayoutId id="2147483692" r:id="rId11"/>
    <p:sldLayoutId id="2147483662" r:id="rId12"/>
    <p:sldLayoutId id="2147483691" r:id="rId13"/>
    <p:sldLayoutId id="2147483674" r:id="rId14"/>
    <p:sldLayoutId id="2147483675" r:id="rId15"/>
    <p:sldLayoutId id="2147483690" r:id="rId16"/>
    <p:sldLayoutId id="2147483693" r:id="rId17"/>
    <p:sldLayoutId id="2147483702" r:id="rId18"/>
    <p:sldLayoutId id="2147483703" r:id="rId19"/>
    <p:sldLayoutId id="2147483704" r:id="rId20"/>
    <p:sldLayoutId id="2147483705" r:id="rId21"/>
    <p:sldLayoutId id="2147483770" r:id="rId22"/>
    <p:sldLayoutId id="2147483771" r:id="rId23"/>
    <p:sldLayoutId id="2147483774" r:id="rId24"/>
  </p:sldLayoutIdLst>
  <p:hf hdr="0" ftr="0" dt="0"/>
  <p:txStyles>
    <p:titleStyle>
      <a:lvl1pPr algn="l" defTabSz="914400" rtl="0" eaLnBrk="1" latinLnBrk="0" hangingPunct="1">
        <a:spcBef>
          <a:spcPct val="0"/>
        </a:spcBef>
        <a:buNone/>
        <a:defRPr sz="1800" b="1"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
            <a:ext cx="8229600" cy="5029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911224"/>
            <a:ext cx="8229600" cy="3657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46120" y="4873752"/>
            <a:ext cx="2895600" cy="128016"/>
          </a:xfrm>
          <a:prstGeom prst="rect">
            <a:avLst/>
          </a:prstGeom>
        </p:spPr>
        <p:txBody>
          <a:bodyPr vert="horz" lIns="0" tIns="0" rIns="0" bIns="0" rtlCol="0" anchor="b" anchorCtr="0"/>
          <a:lstStyle>
            <a:lvl1pPr algn="l">
              <a:defRPr sz="800" b="0">
                <a:solidFill>
                  <a:schemeClr val="tx1"/>
                </a:solidFill>
                <a:latin typeface="+mj-lt"/>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6553200" y="4873752"/>
            <a:ext cx="2133600" cy="128016"/>
          </a:xfrm>
          <a:prstGeom prst="rect">
            <a:avLst/>
          </a:prstGeom>
        </p:spPr>
        <p:txBody>
          <a:bodyPr vert="horz" lIns="0" tIns="0" rIns="0" bIns="0" rtlCol="0" anchor="b" anchorCtr="0"/>
          <a:lstStyle>
            <a:lvl1pPr algn="r">
              <a:defRPr sz="800" b="0">
                <a:solidFill>
                  <a:schemeClr val="tx1"/>
                </a:solidFill>
                <a:latin typeface="+mj-lt"/>
              </a:defRPr>
            </a:lvl1pPr>
          </a:lstStyle>
          <a:p>
            <a:fld id="{C5A2E38E-3676-4AC9-AE40-117CF2D4B3A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1910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hf hdr="0" ftr="0" dt="0"/>
  <p:txStyles>
    <p:titleStyle>
      <a:lvl1pPr algn="l" defTabSz="914400" rtl="0" eaLnBrk="1" latinLnBrk="0" hangingPunct="1">
        <a:spcBef>
          <a:spcPct val="0"/>
        </a:spcBef>
        <a:buNone/>
        <a:defRPr sz="1800" b="1"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mailto:lemankm@sae.org" TargetMode="External"/><Relationship Id="rId2" Type="http://schemas.openxmlformats.org/officeDocument/2006/relationships/hyperlink" Target="mailto:douglas.e.ferguson@boeing.com" TargetMode="External"/><Relationship Id="rId1" Type="http://schemas.openxmlformats.org/officeDocument/2006/relationships/slideLayout" Target="../slideLayouts/slideLayout8.xml"/><Relationship Id="rId4" Type="http://schemas.openxmlformats.org/officeDocument/2006/relationships/hyperlink" Target="mailto:cchanson@rechargebatteri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0"/>
            <a:ext cx="5559552" cy="1155939"/>
          </a:xfrm>
        </p:spPr>
        <p:txBody>
          <a:bodyPr/>
          <a:lstStyle/>
          <a:p>
            <a:r>
              <a:rPr lang="en-GB" sz="2400" dirty="0"/>
              <a:t>Status of SAE G-27 Lithium Battery packaging performance Committee</a:t>
            </a:r>
          </a:p>
        </p:txBody>
      </p:sp>
      <p:sp>
        <p:nvSpPr>
          <p:cNvPr id="3" name="Subtitle 2"/>
          <p:cNvSpPr>
            <a:spLocks noGrp="1"/>
          </p:cNvSpPr>
          <p:nvPr>
            <p:ph type="subTitle" idx="1"/>
          </p:nvPr>
        </p:nvSpPr>
        <p:spPr>
          <a:xfrm>
            <a:off x="457200" y="1883393"/>
            <a:ext cx="5562600" cy="1602759"/>
          </a:xfrm>
        </p:spPr>
        <p:txBody>
          <a:bodyPr/>
          <a:lstStyle/>
          <a:p>
            <a:endParaRPr lang="en-GB" dirty="0"/>
          </a:p>
          <a:p>
            <a:endParaRPr lang="en-GB" dirty="0"/>
          </a:p>
        </p:txBody>
      </p:sp>
      <p:sp>
        <p:nvSpPr>
          <p:cNvPr id="5" name="TextBox 4"/>
          <p:cNvSpPr txBox="1"/>
          <p:nvPr/>
        </p:nvSpPr>
        <p:spPr>
          <a:xfrm>
            <a:off x="381000" y="2571750"/>
            <a:ext cx="5635752" cy="2308324"/>
          </a:xfrm>
          <a:prstGeom prst="rect">
            <a:avLst/>
          </a:prstGeom>
          <a:noFill/>
        </p:spPr>
        <p:txBody>
          <a:bodyPr wrap="square" rtlCol="0">
            <a:spAutoFit/>
          </a:bodyPr>
          <a:lstStyle/>
          <a:p>
            <a:r>
              <a:rPr lang="en-GB" dirty="0">
                <a:solidFill>
                  <a:srgbClr val="005195">
                    <a:lumMod val="60000"/>
                    <a:lumOff val="40000"/>
                  </a:srgbClr>
                </a:solidFill>
              </a:rPr>
              <a:t>Presented to </a:t>
            </a:r>
            <a:r>
              <a:rPr lang="en-GB" dirty="0" smtClean="0">
                <a:solidFill>
                  <a:srgbClr val="005195">
                    <a:lumMod val="60000"/>
                    <a:lumOff val="40000"/>
                  </a:srgbClr>
                </a:solidFill>
              </a:rPr>
              <a:t>International Aircraft Systems Fire Protection Working Group</a:t>
            </a:r>
            <a:endParaRPr lang="en-GB" dirty="0">
              <a:solidFill>
                <a:srgbClr val="005195">
                  <a:lumMod val="60000"/>
                  <a:lumOff val="40000"/>
                </a:srgbClr>
              </a:solidFill>
            </a:endParaRPr>
          </a:p>
          <a:p>
            <a:r>
              <a:rPr lang="en-GB" dirty="0" smtClean="0">
                <a:solidFill>
                  <a:srgbClr val="005195">
                    <a:lumMod val="60000"/>
                    <a:lumOff val="40000"/>
                  </a:srgbClr>
                </a:solidFill>
              </a:rPr>
              <a:t>November 2</a:t>
            </a:r>
            <a:r>
              <a:rPr lang="en-GB" dirty="0" smtClean="0">
                <a:solidFill>
                  <a:srgbClr val="005195">
                    <a:lumMod val="60000"/>
                    <a:lumOff val="40000"/>
                  </a:srgbClr>
                </a:solidFill>
              </a:rPr>
              <a:t>, </a:t>
            </a:r>
            <a:r>
              <a:rPr lang="en-GB" dirty="0" smtClean="0">
                <a:solidFill>
                  <a:srgbClr val="005195">
                    <a:lumMod val="60000"/>
                    <a:lumOff val="40000"/>
                  </a:srgbClr>
                </a:solidFill>
              </a:rPr>
              <a:t>2017</a:t>
            </a:r>
            <a:endParaRPr lang="en-GB" dirty="0">
              <a:solidFill>
                <a:srgbClr val="005195">
                  <a:lumMod val="60000"/>
                  <a:lumOff val="40000"/>
                </a:srgbClr>
              </a:solidFill>
            </a:endParaRPr>
          </a:p>
          <a:p>
            <a:r>
              <a:rPr lang="en-GB" dirty="0" smtClean="0">
                <a:solidFill>
                  <a:srgbClr val="005195">
                    <a:lumMod val="60000"/>
                    <a:lumOff val="40000"/>
                  </a:srgbClr>
                </a:solidFill>
              </a:rPr>
              <a:t>Atlantic City, NJ, USA</a:t>
            </a:r>
            <a:endParaRPr lang="en-GB" dirty="0">
              <a:solidFill>
                <a:srgbClr val="005195">
                  <a:lumMod val="60000"/>
                  <a:lumOff val="40000"/>
                </a:srgbClr>
              </a:solidFill>
            </a:endParaRPr>
          </a:p>
          <a:p>
            <a:endParaRPr lang="en-GB" dirty="0">
              <a:solidFill>
                <a:srgbClr val="005195">
                  <a:lumMod val="60000"/>
                  <a:lumOff val="40000"/>
                </a:srgbClr>
              </a:solidFill>
            </a:endParaRPr>
          </a:p>
          <a:p>
            <a:r>
              <a:rPr lang="en-GB" dirty="0">
                <a:solidFill>
                  <a:srgbClr val="005195">
                    <a:lumMod val="60000"/>
                    <a:lumOff val="40000"/>
                  </a:srgbClr>
                </a:solidFill>
              </a:rPr>
              <a:t>Doug Ferguson, Co-Chair G-27 Committee</a:t>
            </a:r>
          </a:p>
          <a:p>
            <a:r>
              <a:rPr lang="en-GB" dirty="0">
                <a:solidFill>
                  <a:srgbClr val="005195">
                    <a:lumMod val="60000"/>
                    <a:lumOff val="40000"/>
                  </a:srgbClr>
                </a:solidFill>
              </a:rPr>
              <a:t>Claude Chanson, Co-Chair G-27 Committee Jordanna Bucciere, SAE Specialist G27 Committee</a:t>
            </a:r>
            <a:endParaRPr lang="en-US" b="1" dirty="0">
              <a:solidFill>
                <a:schemeClr val="bg1"/>
              </a:solidFill>
            </a:endParaRPr>
          </a:p>
        </p:txBody>
      </p:sp>
    </p:spTree>
    <p:extLst>
      <p:ext uri="{BB962C8B-B14F-4D97-AF65-F5344CB8AC3E}">
        <p14:creationId xmlns:p14="http://schemas.microsoft.com/office/powerpoint/2010/main" val="400893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10</a:t>
            </a:fld>
            <a:endParaRPr lang="en-US" dirty="0"/>
          </a:p>
        </p:txBody>
      </p:sp>
      <p:sp>
        <p:nvSpPr>
          <p:cNvPr id="4" name="Title 3"/>
          <p:cNvSpPr>
            <a:spLocks noGrp="1"/>
          </p:cNvSpPr>
          <p:nvPr>
            <p:ph type="title"/>
          </p:nvPr>
        </p:nvSpPr>
        <p:spPr/>
        <p:txBody>
          <a:bodyPr/>
          <a:lstStyle/>
          <a:p>
            <a:r>
              <a:rPr lang="en-US" altLang="en-US" dirty="0"/>
              <a:t>AS 6413 Draft Content</a:t>
            </a:r>
            <a:endParaRPr lang="en-US" dirty="0"/>
          </a:p>
        </p:txBody>
      </p:sp>
      <p:pic>
        <p:nvPicPr>
          <p:cNvPr id="10" name="Content Placeholder 9"/>
          <p:cNvPicPr>
            <a:picLocks noGrp="1" noChangeAspect="1"/>
          </p:cNvPicPr>
          <p:nvPr>
            <p:ph idx="1"/>
          </p:nvPr>
        </p:nvPicPr>
        <p:blipFill>
          <a:blip r:embed="rId2"/>
          <a:stretch>
            <a:fillRect/>
          </a:stretch>
        </p:blipFill>
        <p:spPr>
          <a:xfrm>
            <a:off x="1593690" y="1428750"/>
            <a:ext cx="6480000" cy="2852920"/>
          </a:xfrm>
          <a:prstGeom prst="rect">
            <a:avLst/>
          </a:prstGeom>
        </p:spPr>
      </p:pic>
      <p:sp>
        <p:nvSpPr>
          <p:cNvPr id="11" name="Rectangle 3"/>
          <p:cNvSpPr txBox="1">
            <a:spLocks noChangeArrowheads="1"/>
          </p:cNvSpPr>
          <p:nvPr/>
        </p:nvSpPr>
        <p:spPr>
          <a:xfrm>
            <a:off x="457629" y="995105"/>
            <a:ext cx="8752122" cy="5416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a:lstStyle>
          <a:p>
            <a:pPr marL="225425" indent="-225425"/>
            <a:r>
              <a:rPr lang="en-US" sz="1600" smtClean="0"/>
              <a:t>Draft Packaging Standards – External Fire Considerations</a:t>
            </a:r>
          </a:p>
          <a:p>
            <a:endParaRPr lang="en-US" sz="1600" dirty="0" smtClean="0"/>
          </a:p>
        </p:txBody>
      </p:sp>
    </p:spTree>
    <p:extLst>
      <p:ext uri="{BB962C8B-B14F-4D97-AF65-F5344CB8AC3E}">
        <p14:creationId xmlns:p14="http://schemas.microsoft.com/office/powerpoint/2010/main" val="2365060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11</a:t>
            </a:fld>
            <a:endParaRPr lang="en-US"/>
          </a:p>
        </p:txBody>
      </p:sp>
      <p:sp>
        <p:nvSpPr>
          <p:cNvPr id="4" name="Title 3"/>
          <p:cNvSpPr>
            <a:spLocks noGrp="1"/>
          </p:cNvSpPr>
          <p:nvPr>
            <p:ph type="title"/>
          </p:nvPr>
        </p:nvSpPr>
        <p:spPr/>
        <p:txBody>
          <a:bodyPr/>
          <a:lstStyle/>
          <a:p>
            <a:r>
              <a:rPr lang="en-US" altLang="en-US" dirty="0"/>
              <a:t>AS 6413 Draft Content</a:t>
            </a:r>
            <a:endParaRPr lang="en-US" dirty="0"/>
          </a:p>
        </p:txBody>
      </p:sp>
      <p:sp>
        <p:nvSpPr>
          <p:cNvPr id="6" name="Content Placeholder 5"/>
          <p:cNvSpPr>
            <a:spLocks noGrp="1"/>
          </p:cNvSpPr>
          <p:nvPr>
            <p:ph idx="1"/>
          </p:nvPr>
        </p:nvSpPr>
        <p:spPr/>
        <p:txBody>
          <a:bodyPr/>
          <a:lstStyle/>
          <a:p>
            <a:pPr marL="225425" indent="-225425"/>
            <a:r>
              <a:rPr lang="en-US" sz="1600" dirty="0"/>
              <a:t>Draft Packaging Standards – External Fire Considerations</a:t>
            </a:r>
          </a:p>
          <a:p>
            <a:pPr marL="225425" indent="-225425"/>
            <a:endParaRPr lang="en-US" sz="1600" dirty="0"/>
          </a:p>
          <a:p>
            <a:r>
              <a:rPr lang="en-US" sz="1600" dirty="0"/>
              <a:t>There was agreement from the members to create an output document to present to the G27 that includes:</a:t>
            </a:r>
          </a:p>
          <a:p>
            <a:pPr marL="285750" lvl="1" indent="-285750">
              <a:buFont typeface="Arial" panose="020B0604020202020204" pitchFamily="34" charset="0"/>
              <a:buChar char="•"/>
            </a:pPr>
            <a:r>
              <a:rPr lang="en-US" dirty="0"/>
              <a:t> a brief introduction regarding the need for considering an external fire</a:t>
            </a:r>
          </a:p>
          <a:p>
            <a:pPr marL="285750" lvl="1" indent="-285750">
              <a:buFont typeface="Arial" panose="020B0604020202020204" pitchFamily="34" charset="0"/>
              <a:buChar char="•"/>
            </a:pPr>
            <a:r>
              <a:rPr lang="en-US" dirty="0"/>
              <a:t>the high level characteristics of the threats posed by an external fire to a package of lithium batteries </a:t>
            </a:r>
          </a:p>
          <a:p>
            <a:pPr marL="285750" lvl="1" indent="-285750">
              <a:buFont typeface="Arial" panose="020B0604020202020204" pitchFamily="34" charset="0"/>
              <a:buChar char="•"/>
            </a:pPr>
            <a:r>
              <a:rPr lang="en-US" dirty="0"/>
              <a:t>some generic requirements for showing an acceptable level of protection against an external fire</a:t>
            </a:r>
          </a:p>
          <a:p>
            <a:pPr marL="285750" lvl="1" indent="-285750">
              <a:buFont typeface="Arial" panose="020B0604020202020204" pitchFamily="34" charset="0"/>
              <a:buChar char="•"/>
            </a:pPr>
            <a:r>
              <a:rPr lang="en-US" dirty="0"/>
              <a:t>some specific proposals for methods of testing a package for demonstration of protective features</a:t>
            </a:r>
          </a:p>
          <a:p>
            <a:pPr marL="285750" lvl="1" indent="-285750">
              <a:buFont typeface="Arial" panose="020B0604020202020204" pitchFamily="34" charset="0"/>
              <a:buChar char="•"/>
            </a:pPr>
            <a:r>
              <a:rPr lang="en-US" dirty="0"/>
              <a:t>Pros and Cons of including performance requirements within the AS6413 document or creating a separate AS document.</a:t>
            </a:r>
          </a:p>
          <a:p>
            <a:endParaRPr lang="en-US" dirty="0"/>
          </a:p>
        </p:txBody>
      </p:sp>
    </p:spTree>
    <p:extLst>
      <p:ext uri="{BB962C8B-B14F-4D97-AF65-F5344CB8AC3E}">
        <p14:creationId xmlns:p14="http://schemas.microsoft.com/office/powerpoint/2010/main" val="385698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12</a:t>
            </a:fld>
            <a:endParaRPr lang="en-US" dirty="0"/>
          </a:p>
        </p:txBody>
      </p:sp>
      <p:sp>
        <p:nvSpPr>
          <p:cNvPr id="4" name="Title 3"/>
          <p:cNvSpPr>
            <a:spLocks noGrp="1"/>
          </p:cNvSpPr>
          <p:nvPr>
            <p:ph type="title"/>
          </p:nvPr>
        </p:nvSpPr>
        <p:spPr/>
        <p:txBody>
          <a:bodyPr/>
          <a:lstStyle/>
          <a:p>
            <a:r>
              <a:rPr lang="en-US" altLang="en-US" dirty="0"/>
              <a:t>AS 6413 Draft Content update</a:t>
            </a:r>
            <a:endParaRPr lang="en-US" dirty="0"/>
          </a:p>
        </p:txBody>
      </p:sp>
      <p:sp>
        <p:nvSpPr>
          <p:cNvPr id="5" name="Content Placeholder 4"/>
          <p:cNvSpPr>
            <a:spLocks noGrp="1"/>
          </p:cNvSpPr>
          <p:nvPr>
            <p:ph idx="1"/>
          </p:nvPr>
        </p:nvSpPr>
        <p:spPr/>
        <p:txBody>
          <a:bodyPr/>
          <a:lstStyle/>
          <a:p>
            <a:pPr marL="225425" lvl="1" indent="-225425"/>
            <a:r>
              <a:rPr lang="en-US" b="1" dirty="0"/>
              <a:t>Draft Packaging Standards – External Fire Considerations</a:t>
            </a:r>
          </a:p>
          <a:p>
            <a:pPr lvl="2"/>
            <a:r>
              <a:rPr lang="en-US" b="1" dirty="0"/>
              <a:t>2 Potential implementation methods discussed:</a:t>
            </a:r>
          </a:p>
          <a:p>
            <a:pPr lvl="2"/>
            <a:endParaRPr lang="en-US" sz="1200" dirty="0"/>
          </a:p>
          <a:p>
            <a:pPr lvl="1"/>
            <a:r>
              <a:rPr lang="en-US" sz="1200" dirty="0"/>
              <a:t>Additional section of AS6413:</a:t>
            </a:r>
          </a:p>
          <a:p>
            <a:pPr lvl="2"/>
            <a:r>
              <a:rPr lang="en-US" sz="1200" dirty="0"/>
              <a:t>Part A has internal thermal runaway performance criteria</a:t>
            </a:r>
          </a:p>
          <a:p>
            <a:pPr lvl="2"/>
            <a:r>
              <a:rPr lang="en-US" sz="1200" dirty="0"/>
              <a:t>Part B has external fire performance criteria</a:t>
            </a:r>
          </a:p>
          <a:p>
            <a:pPr lvl="2"/>
            <a:endParaRPr lang="en-US" sz="1200" dirty="0"/>
          </a:p>
          <a:p>
            <a:pPr lvl="1"/>
            <a:endParaRPr lang="en-US" sz="1200" dirty="0"/>
          </a:p>
          <a:p>
            <a:pPr lvl="1"/>
            <a:endParaRPr lang="en-US" sz="1200" dirty="0"/>
          </a:p>
          <a:p>
            <a:pPr marL="230187" lvl="1"/>
            <a:endParaRPr lang="en-US" sz="1200" dirty="0"/>
          </a:p>
          <a:p>
            <a:pPr lvl="1"/>
            <a:r>
              <a:rPr lang="en-US" sz="1200" dirty="0"/>
              <a:t>Additional Aerospace Standard [ASTBD]:</a:t>
            </a:r>
          </a:p>
          <a:p>
            <a:pPr lvl="2"/>
            <a:r>
              <a:rPr lang="en-US" sz="1200" dirty="0"/>
              <a:t>Contains external fire performance criteria</a:t>
            </a:r>
          </a:p>
          <a:p>
            <a:pPr lvl="2"/>
            <a:endParaRPr lang="en-US" sz="1200" dirty="0"/>
          </a:p>
          <a:p>
            <a:endParaRPr lang="en-US" dirty="0"/>
          </a:p>
        </p:txBody>
      </p:sp>
      <p:pic>
        <p:nvPicPr>
          <p:cNvPr id="8" name="Picture 7"/>
          <p:cNvPicPr>
            <a:picLocks noChangeAspect="1"/>
          </p:cNvPicPr>
          <p:nvPr/>
        </p:nvPicPr>
        <p:blipFill>
          <a:blip r:embed="rId2"/>
          <a:stretch>
            <a:fillRect/>
          </a:stretch>
        </p:blipFill>
        <p:spPr>
          <a:xfrm>
            <a:off x="304800" y="3867150"/>
            <a:ext cx="3299766" cy="956098"/>
          </a:xfrm>
          <a:prstGeom prst="rect">
            <a:avLst/>
          </a:prstGeom>
        </p:spPr>
      </p:pic>
      <p:pic>
        <p:nvPicPr>
          <p:cNvPr id="9" name="Picture 8"/>
          <p:cNvPicPr>
            <a:picLocks noChangeAspect="1"/>
          </p:cNvPicPr>
          <p:nvPr/>
        </p:nvPicPr>
        <p:blipFill>
          <a:blip r:embed="rId3"/>
          <a:stretch>
            <a:fillRect/>
          </a:stretch>
        </p:blipFill>
        <p:spPr>
          <a:xfrm>
            <a:off x="304800" y="2295025"/>
            <a:ext cx="3295650" cy="994247"/>
          </a:xfrm>
          <a:prstGeom prst="rect">
            <a:avLst/>
          </a:prstGeom>
        </p:spPr>
      </p:pic>
      <p:sp>
        <p:nvSpPr>
          <p:cNvPr id="10" name="TextBox 9"/>
          <p:cNvSpPr txBox="1"/>
          <p:nvPr/>
        </p:nvSpPr>
        <p:spPr>
          <a:xfrm>
            <a:off x="4831166" y="1984881"/>
            <a:ext cx="3903259" cy="830997"/>
          </a:xfrm>
          <a:prstGeom prst="rect">
            <a:avLst/>
          </a:prstGeom>
          <a:noFill/>
        </p:spPr>
        <p:txBody>
          <a:bodyPr wrap="square" rtlCol="0">
            <a:spAutoFit/>
          </a:bodyPr>
          <a:lstStyle/>
          <a:p>
            <a:r>
              <a:rPr lang="en-US" sz="1200" dirty="0" smtClean="0"/>
              <a:t>Pro:  Clarity when implementing all performance requirements at package level</a:t>
            </a:r>
          </a:p>
          <a:p>
            <a:r>
              <a:rPr lang="en-US" sz="1200" dirty="0" smtClean="0"/>
              <a:t>Con:  Implies all mitigation for external fire implemented at package level</a:t>
            </a:r>
            <a:endParaRPr lang="en-US" sz="1200" dirty="0"/>
          </a:p>
        </p:txBody>
      </p:sp>
      <p:sp>
        <p:nvSpPr>
          <p:cNvPr id="11" name="TextBox 10"/>
          <p:cNvSpPr txBox="1"/>
          <p:nvPr/>
        </p:nvSpPr>
        <p:spPr>
          <a:xfrm>
            <a:off x="4718937" y="3625878"/>
            <a:ext cx="3903259" cy="1384995"/>
          </a:xfrm>
          <a:prstGeom prst="rect">
            <a:avLst/>
          </a:prstGeom>
          <a:noFill/>
        </p:spPr>
        <p:txBody>
          <a:bodyPr wrap="square" rtlCol="0">
            <a:spAutoFit/>
          </a:bodyPr>
          <a:lstStyle/>
          <a:p>
            <a:r>
              <a:rPr lang="en-US" sz="1200" dirty="0" smtClean="0"/>
              <a:t>Pro:  More clearly allows implementation </a:t>
            </a:r>
            <a:r>
              <a:rPr lang="en-US" sz="1200" dirty="0"/>
              <a:t>of </a:t>
            </a:r>
            <a:r>
              <a:rPr lang="en-US" sz="1200" dirty="0" smtClean="0"/>
              <a:t>the external </a:t>
            </a:r>
            <a:r>
              <a:rPr lang="en-US" sz="1200" dirty="0"/>
              <a:t>fire </a:t>
            </a:r>
            <a:r>
              <a:rPr lang="en-US" sz="1200" dirty="0" smtClean="0"/>
              <a:t>performance criteria with different mechanisms according to the various </a:t>
            </a:r>
            <a:r>
              <a:rPr lang="en-US" sz="1200" dirty="0"/>
              <a:t>transport conditions</a:t>
            </a:r>
          </a:p>
          <a:p>
            <a:r>
              <a:rPr lang="en-US" sz="1200" dirty="0" smtClean="0"/>
              <a:t>Con:  Delay </a:t>
            </a:r>
            <a:r>
              <a:rPr lang="en-US" sz="1200" dirty="0"/>
              <a:t>of implementation because of an additive standard </a:t>
            </a:r>
            <a:r>
              <a:rPr lang="en-US" sz="1200" dirty="0" smtClean="0"/>
              <a:t>requirement. </a:t>
            </a:r>
            <a:r>
              <a:rPr lang="en-US" sz="1200" dirty="0"/>
              <a:t>Complexity of solutions </a:t>
            </a:r>
            <a:r>
              <a:rPr lang="en-US" sz="1200" dirty="0" smtClean="0"/>
              <a:t>implementation.</a:t>
            </a:r>
            <a:endParaRPr lang="en-US" sz="1200" dirty="0"/>
          </a:p>
        </p:txBody>
      </p:sp>
    </p:spTree>
    <p:extLst>
      <p:ext uri="{BB962C8B-B14F-4D97-AF65-F5344CB8AC3E}">
        <p14:creationId xmlns:p14="http://schemas.microsoft.com/office/powerpoint/2010/main" val="3958627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AS 6413 Draft Content update</a:t>
            </a:r>
            <a:endParaRPr lang="en-US" dirty="0"/>
          </a:p>
        </p:txBody>
      </p:sp>
      <p:sp>
        <p:nvSpPr>
          <p:cNvPr id="5" name="Content Placeholder 4"/>
          <p:cNvSpPr>
            <a:spLocks noGrp="1"/>
          </p:cNvSpPr>
          <p:nvPr>
            <p:ph idx="1"/>
          </p:nvPr>
        </p:nvSpPr>
        <p:spPr/>
        <p:txBody>
          <a:bodyPr/>
          <a:lstStyle/>
          <a:p>
            <a:pPr marL="225425" indent="-225425"/>
            <a:r>
              <a:rPr lang="en-US" sz="1800" dirty="0"/>
              <a:t>Wrap-up</a:t>
            </a:r>
          </a:p>
          <a:p>
            <a:pPr marL="225425" indent="-225425"/>
            <a:endParaRPr lang="en-US" dirty="0"/>
          </a:p>
          <a:p>
            <a:endParaRPr lang="en-US" dirty="0"/>
          </a:p>
          <a:p>
            <a:pPr marL="285750" indent="-285750">
              <a:buFont typeface="Arial" panose="020B0604020202020204" pitchFamily="34" charset="0"/>
              <a:buChar char="•"/>
            </a:pPr>
            <a:r>
              <a:rPr lang="en-US" dirty="0"/>
              <a:t>The output document will be discussed during the upcoming G27 face to face meeting in Renton in November</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Expecting a standard to go through the SAE balloting process early in </a:t>
            </a:r>
            <a:r>
              <a:rPr lang="en-US" dirty="0" smtClean="0"/>
              <a:t>2018</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ICAO Air Navigation Commission have stated that there will need to be other mitigation in addition to packaging standard before allowing lithium ion batteries on passenger aircraft.</a:t>
            </a:r>
          </a:p>
          <a:p>
            <a:endParaRPr lang="en-US" dirty="0"/>
          </a:p>
        </p:txBody>
      </p:sp>
    </p:spTree>
    <p:extLst>
      <p:ext uri="{BB962C8B-B14F-4D97-AF65-F5344CB8AC3E}">
        <p14:creationId xmlns:p14="http://schemas.microsoft.com/office/powerpoint/2010/main" val="834605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14350"/>
            <a:ext cx="7620000" cy="548640"/>
          </a:xfrm>
        </p:spPr>
        <p:txBody>
          <a:bodyPr/>
          <a:lstStyle/>
          <a:p>
            <a:r>
              <a:rPr lang="en-US" dirty="0"/>
              <a:t>QUESTIONS?</a:t>
            </a:r>
          </a:p>
        </p:txBody>
      </p:sp>
      <p:sp>
        <p:nvSpPr>
          <p:cNvPr id="3" name="Slide Number Placeholder 2"/>
          <p:cNvSpPr>
            <a:spLocks noGrp="1"/>
          </p:cNvSpPr>
          <p:nvPr>
            <p:ph type="sldNum" sz="quarter" idx="12"/>
          </p:nvPr>
        </p:nvSpPr>
        <p:spPr/>
        <p:txBody>
          <a:bodyPr/>
          <a:lstStyle/>
          <a:p>
            <a:fld id="{C5A2E38E-3676-4AC9-AE40-117CF2D4B3AC}" type="slidenum">
              <a:rPr lang="en-US" smtClean="0"/>
              <a:pPr/>
              <a:t>14</a:t>
            </a:fld>
            <a:endParaRPr lang="en-US"/>
          </a:p>
        </p:txBody>
      </p:sp>
      <p:sp>
        <p:nvSpPr>
          <p:cNvPr id="6" name="Text Placeholder 5"/>
          <p:cNvSpPr>
            <a:spLocks noGrp="1"/>
          </p:cNvSpPr>
          <p:nvPr>
            <p:ph type="body" sz="quarter" idx="13"/>
          </p:nvPr>
        </p:nvSpPr>
        <p:spPr>
          <a:xfrm>
            <a:off x="4648200" y="590550"/>
            <a:ext cx="3886200" cy="2057400"/>
          </a:xfrm>
        </p:spPr>
        <p:txBody>
          <a:bodyPr/>
          <a:lstStyle/>
          <a:p>
            <a:r>
              <a:rPr lang="en-US" sz="1600" b="1" dirty="0"/>
              <a:t>Doug Ferguson</a:t>
            </a:r>
          </a:p>
          <a:p>
            <a:r>
              <a:rPr lang="en-US" sz="1600" b="1" dirty="0"/>
              <a:t>Boeing Associate Technical Fellow</a:t>
            </a:r>
          </a:p>
          <a:p>
            <a:r>
              <a:rPr lang="en-US" sz="1600" b="1" dirty="0"/>
              <a:t>SAE G-27 Co-Chair</a:t>
            </a:r>
          </a:p>
          <a:p>
            <a:endParaRPr lang="en-US" sz="1600" b="1" dirty="0"/>
          </a:p>
          <a:p>
            <a:r>
              <a:rPr lang="en-US" sz="1600" b="1" dirty="0"/>
              <a:t>o +1 562.593.2950</a:t>
            </a:r>
          </a:p>
          <a:p>
            <a:r>
              <a:rPr lang="en-US" sz="1600" b="1" dirty="0">
                <a:hlinkClick r:id="rId2"/>
              </a:rPr>
              <a:t>douglas.e.ferguson@boeing.com</a:t>
            </a:r>
            <a:endParaRPr lang="en-US" sz="1600" dirty="0"/>
          </a:p>
        </p:txBody>
      </p:sp>
      <p:sp>
        <p:nvSpPr>
          <p:cNvPr id="2" name="TextBox 1"/>
          <p:cNvSpPr txBox="1"/>
          <p:nvPr/>
        </p:nvSpPr>
        <p:spPr>
          <a:xfrm>
            <a:off x="609600" y="1733550"/>
            <a:ext cx="3886200" cy="2092881"/>
          </a:xfrm>
          <a:prstGeom prst="rect">
            <a:avLst/>
          </a:prstGeom>
          <a:noFill/>
        </p:spPr>
        <p:txBody>
          <a:bodyPr wrap="square" rtlCol="0">
            <a:spAutoFit/>
          </a:bodyPr>
          <a:lstStyle/>
          <a:p>
            <a:r>
              <a:rPr lang="en-US" sz="1600" b="1" dirty="0">
                <a:solidFill>
                  <a:schemeClr val="bg1"/>
                </a:solidFill>
                <a:latin typeface="+mj-lt"/>
              </a:rPr>
              <a:t>Jordanna Bucciere</a:t>
            </a:r>
          </a:p>
          <a:p>
            <a:r>
              <a:rPr lang="en-US" sz="1600" b="1" dirty="0">
                <a:solidFill>
                  <a:schemeClr val="bg1"/>
                </a:solidFill>
                <a:latin typeface="+mj-lt"/>
              </a:rPr>
              <a:t>Aerospace Standards Specialist </a:t>
            </a:r>
          </a:p>
          <a:p>
            <a:r>
              <a:rPr lang="en-US" sz="1600" b="1" dirty="0">
                <a:solidFill>
                  <a:schemeClr val="bg1"/>
                </a:solidFill>
                <a:latin typeface="+mj-lt"/>
              </a:rPr>
              <a:t>SAE International </a:t>
            </a:r>
          </a:p>
          <a:p>
            <a:r>
              <a:rPr lang="en-US" sz="1600" b="1" dirty="0">
                <a:solidFill>
                  <a:schemeClr val="bg1"/>
                </a:solidFill>
                <a:latin typeface="+mj-lt"/>
              </a:rPr>
              <a:t> </a:t>
            </a:r>
          </a:p>
          <a:p>
            <a:r>
              <a:rPr lang="en-US" sz="1600" b="1" dirty="0">
                <a:solidFill>
                  <a:schemeClr val="bg1"/>
                </a:solidFill>
                <a:latin typeface="+mj-lt"/>
              </a:rPr>
              <a:t>o  +1.724.772.7517</a:t>
            </a:r>
          </a:p>
          <a:p>
            <a:r>
              <a:rPr lang="en-US" sz="1600" b="1" dirty="0">
                <a:solidFill>
                  <a:schemeClr val="bg1"/>
                </a:solidFill>
                <a:latin typeface="+mj-lt"/>
              </a:rPr>
              <a:t>m +1.724.612.5339</a:t>
            </a:r>
          </a:p>
          <a:p>
            <a:r>
              <a:rPr lang="en-US" sz="1600" b="1" u="sng" dirty="0" smtClean="0">
                <a:latin typeface="+mj-lt"/>
                <a:hlinkClick r:id="rId3"/>
              </a:rPr>
              <a:t>Jordanna.bucciere@sae.org</a:t>
            </a:r>
            <a:endParaRPr lang="en-US" sz="1600" b="1" dirty="0">
              <a:latin typeface="+mj-lt"/>
            </a:endParaRPr>
          </a:p>
          <a:p>
            <a:endParaRPr lang="en-US" dirty="0"/>
          </a:p>
        </p:txBody>
      </p:sp>
      <p:sp>
        <p:nvSpPr>
          <p:cNvPr id="8" name="Text Placeholder 5"/>
          <p:cNvSpPr txBox="1">
            <a:spLocks/>
          </p:cNvSpPr>
          <p:nvPr/>
        </p:nvSpPr>
        <p:spPr>
          <a:xfrm>
            <a:off x="4648200" y="2571750"/>
            <a:ext cx="3886200" cy="1905000"/>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US" sz="1600" b="1" dirty="0">
                <a:solidFill>
                  <a:schemeClr val="bg1"/>
                </a:solidFill>
                <a:latin typeface="+mj-lt"/>
              </a:rPr>
              <a:t>Claude Chanson</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General Manager - RECHARGE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SAE G-27 Co-Chair</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o +32</a:t>
            </a:r>
            <a:r>
              <a:rPr kumimoji="0" lang="en-US" sz="1600" b="1" i="0" u="none" strike="noStrike" kern="1200" cap="none" spc="0" normalizeH="0" noProof="0" dirty="0">
                <a:ln>
                  <a:noFill/>
                </a:ln>
                <a:solidFill>
                  <a:schemeClr val="bg1"/>
                </a:solidFill>
                <a:effectLst/>
                <a:uLnTx/>
                <a:uFillTx/>
                <a:latin typeface="+mj-lt"/>
                <a:ea typeface="+mn-ea"/>
                <a:cs typeface="+mn-cs"/>
              </a:rPr>
              <a:t> (2)777-0567</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hlinkClick r:id="rId4"/>
              </a:rPr>
              <a:t>cchanson@rechargebatteries.org</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4039180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66700" y="878324"/>
            <a:ext cx="8229600" cy="3657600"/>
          </a:xfrm>
        </p:spPr>
        <p:txBody>
          <a:bodyPr/>
          <a:lstStyle/>
          <a:p>
            <a:r>
              <a:rPr lang="en-US" sz="1800" dirty="0"/>
              <a:t>Current Status for Carriage of Lithium Batteries</a:t>
            </a:r>
          </a:p>
          <a:p>
            <a:pPr marL="285750" indent="-285750">
              <a:buFont typeface="Arial" panose="020B0604020202020204" pitchFamily="34" charset="0"/>
              <a:buChar char="•"/>
            </a:pPr>
            <a:r>
              <a:rPr lang="en-US" dirty="0"/>
              <a:t>Lithium batteries as cargo only allowed on freighter aircraft.</a:t>
            </a:r>
          </a:p>
          <a:p>
            <a:pPr marL="285750" indent="-285750">
              <a:buFont typeface="Arial" panose="020B0604020202020204" pitchFamily="34" charset="0"/>
              <a:buChar char="•"/>
            </a:pPr>
            <a:r>
              <a:rPr lang="en-US" dirty="0"/>
              <a:t>Lithium ion batteries as cargo only allowed on freighter aircraft at a 30% State of Charge (SOC)</a:t>
            </a:r>
          </a:p>
          <a:p>
            <a:pPr marL="285750" indent="-285750">
              <a:buFont typeface="Arial" panose="020B0604020202020204" pitchFamily="34" charset="0"/>
              <a:buChar char="•"/>
            </a:pPr>
            <a:r>
              <a:rPr lang="en-US" dirty="0"/>
              <a:t>Does not apply to batteries packed in or with equipment</a:t>
            </a:r>
          </a:p>
          <a:p>
            <a:pPr marL="285750" indent="-285750">
              <a:buFont typeface="Arial" panose="020B0604020202020204" pitchFamily="34" charset="0"/>
              <a:buChar char="•"/>
            </a:pPr>
            <a:r>
              <a:rPr lang="en-US" dirty="0"/>
              <a:t>Stricter restrictions on Section II batteries – only one package per consignment and no </a:t>
            </a:r>
            <a:r>
              <a:rPr lang="en-US" dirty="0" err="1"/>
              <a:t>overpacks</a:t>
            </a:r>
            <a:r>
              <a:rPr lang="en-US" dirty="0"/>
              <a:t>.</a:t>
            </a:r>
          </a:p>
          <a:p>
            <a:pPr marL="285750" indent="-285750">
              <a:buFont typeface="Arial" panose="020B0604020202020204" pitchFamily="34" charset="0"/>
              <a:buChar char="•"/>
            </a:pPr>
            <a:endParaRPr lang="en-US" dirty="0"/>
          </a:p>
          <a:p>
            <a:r>
              <a:rPr lang="en-US" dirty="0"/>
              <a:t>SAE G-27 Lithium Battery Carriage Packaging Standard Committee</a:t>
            </a:r>
          </a:p>
          <a:p>
            <a:pPr marL="285750" indent="-285750">
              <a:buFont typeface="Arial" panose="020B0604020202020204" pitchFamily="34" charset="0"/>
              <a:buChar char="•"/>
            </a:pPr>
            <a:r>
              <a:rPr lang="en-US" dirty="0"/>
              <a:t>Monthly WebEx meetings</a:t>
            </a:r>
          </a:p>
          <a:p>
            <a:pPr marL="285750" indent="-285750">
              <a:buFont typeface="Arial" panose="020B0604020202020204" pitchFamily="34" charset="0"/>
              <a:buChar char="•"/>
            </a:pPr>
            <a:r>
              <a:rPr lang="en-US" dirty="0"/>
              <a:t>Draft Packaging Standard in work – expect finalization of draft in 2017.</a:t>
            </a:r>
          </a:p>
          <a:p>
            <a:pPr marL="285750" indent="-285750">
              <a:buFont typeface="Arial" panose="020B0604020202020204" pitchFamily="34" charset="0"/>
              <a:buChar char="•"/>
            </a:pPr>
            <a:r>
              <a:rPr lang="en-US" dirty="0"/>
              <a:t>Balloting (formal process for approval) expected in 2018</a:t>
            </a:r>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solidFill>
                  <a:prstClr val="black"/>
                </a:solidFill>
              </a:rPr>
              <a:pPr/>
              <a:t>2</a:t>
            </a:fld>
            <a:endParaRPr lang="en-US" dirty="0">
              <a:solidFill>
                <a:prstClr val="black"/>
              </a:solidFill>
            </a:endParaRPr>
          </a:p>
        </p:txBody>
      </p:sp>
      <p:sp>
        <p:nvSpPr>
          <p:cNvPr id="6" name="Title 5"/>
          <p:cNvSpPr>
            <a:spLocks noGrp="1"/>
          </p:cNvSpPr>
          <p:nvPr>
            <p:ph type="title"/>
          </p:nvPr>
        </p:nvSpPr>
        <p:spPr/>
        <p:txBody>
          <a:bodyPr/>
          <a:lstStyle/>
          <a:p>
            <a:r>
              <a:rPr lang="en-US" dirty="0"/>
              <a:t>SAE G27 Committee</a:t>
            </a:r>
          </a:p>
        </p:txBody>
      </p:sp>
      <p:sp>
        <p:nvSpPr>
          <p:cNvPr id="2" name="TextBox 1"/>
          <p:cNvSpPr txBox="1"/>
          <p:nvPr/>
        </p:nvSpPr>
        <p:spPr>
          <a:xfrm>
            <a:off x="2971800" y="4774168"/>
            <a:ext cx="2819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97074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200" y="911224"/>
            <a:ext cx="8534400" cy="3657600"/>
          </a:xfrm>
        </p:spPr>
        <p:txBody>
          <a:bodyPr/>
          <a:lstStyle/>
          <a:p>
            <a:r>
              <a:rPr lang="en-US" sz="1600" dirty="0"/>
              <a:t>SAE G-27 Committee formed in March, 2016 to create a performance-based package standard (AS6413)  for the safe transport of lithium batteries as cargo by air.  </a:t>
            </a:r>
          </a:p>
          <a:p>
            <a:endParaRPr lang="en-US" sz="1600" dirty="0"/>
          </a:p>
          <a:p>
            <a:pPr marL="284163" indent="-284163"/>
            <a:r>
              <a:rPr lang="en-US" sz="1600" dirty="0"/>
              <a:t>Co-chaired by Doug Ferguson (Boeing) and Claude Chanson (Recharge) </a:t>
            </a:r>
          </a:p>
          <a:p>
            <a:pPr marL="284163" indent="-284163"/>
            <a:endParaRPr lang="en-US" dirty="0"/>
          </a:p>
          <a:p>
            <a:pPr marL="741363" lvl="1" indent="-503238"/>
            <a:r>
              <a:rPr lang="en-US" dirty="0"/>
              <a:t>~ 160 individuals on G-27 Committee</a:t>
            </a:r>
          </a:p>
          <a:p>
            <a:pPr marL="963613" lvl="2" indent="-503238"/>
            <a:r>
              <a:rPr lang="en-US" dirty="0"/>
              <a:t>Includes international organizations, airframe manufacturers, regulators, cell manufacturers, battery manufacturers, battery users, operators, package manufacturers, test facilities</a:t>
            </a:r>
          </a:p>
          <a:p>
            <a:pPr marL="741363" lvl="1" indent="-503238"/>
            <a:r>
              <a:rPr lang="en-US" dirty="0"/>
              <a:t>Monthly </a:t>
            </a:r>
            <a:r>
              <a:rPr lang="en-US" dirty="0" err="1"/>
              <a:t>Webex</a:t>
            </a:r>
            <a:r>
              <a:rPr lang="en-US" dirty="0"/>
              <a:t> teleconference calls</a:t>
            </a:r>
          </a:p>
          <a:p>
            <a:pPr marL="741363" lvl="1" indent="-503238"/>
            <a:r>
              <a:rPr lang="en-US" dirty="0"/>
              <a:t>Writing Team subcommittee of ~20 people to create draft for the standard </a:t>
            </a:r>
          </a:p>
          <a:p>
            <a:pPr marL="963613" lvl="2" indent="-503238"/>
            <a:r>
              <a:rPr lang="en-US" dirty="0"/>
              <a:t>Several multi-day or week-long face to face meetings, currently on 4</a:t>
            </a:r>
            <a:r>
              <a:rPr lang="en-US" baseline="30000" dirty="0"/>
              <a:t>th</a:t>
            </a:r>
            <a:r>
              <a:rPr lang="en-US" dirty="0"/>
              <a:t> draft</a:t>
            </a:r>
          </a:p>
          <a:p>
            <a:pPr marL="741363" lvl="1" indent="-503238"/>
            <a:r>
              <a:rPr lang="en-US" b="1" dirty="0"/>
              <a:t>External Fire Consideration </a:t>
            </a:r>
            <a:r>
              <a:rPr lang="en-US" dirty="0"/>
              <a:t>subcommittee of ~20 people to collect and present data to larger committee</a:t>
            </a:r>
          </a:p>
          <a:p>
            <a:pPr marL="963613" lvl="2" indent="-503238"/>
            <a:r>
              <a:rPr lang="en-US" dirty="0" err="1"/>
              <a:t>Telecons</a:t>
            </a:r>
            <a:r>
              <a:rPr lang="en-US" dirty="0"/>
              <a:t>, 2 face to face meetings to identify issues, gather material and determine potential methods for addressing concern</a:t>
            </a:r>
          </a:p>
          <a:p>
            <a:endParaRPr lang="en-US" dirty="0"/>
          </a:p>
        </p:txBody>
      </p:sp>
      <p:sp>
        <p:nvSpPr>
          <p:cNvPr id="4" name="Title 3"/>
          <p:cNvSpPr>
            <a:spLocks noGrp="1"/>
          </p:cNvSpPr>
          <p:nvPr>
            <p:ph type="title"/>
          </p:nvPr>
        </p:nvSpPr>
        <p:spPr/>
        <p:txBody>
          <a:bodyPr/>
          <a:lstStyle/>
          <a:p>
            <a:r>
              <a:rPr lang="en-US" dirty="0"/>
              <a:t>SAE G27 Committee Charter</a:t>
            </a:r>
          </a:p>
        </p:txBody>
      </p:sp>
      <p:sp>
        <p:nvSpPr>
          <p:cNvPr id="3" name="Slide Number Placeholder 2"/>
          <p:cNvSpPr>
            <a:spLocks noGrp="1"/>
          </p:cNvSpPr>
          <p:nvPr>
            <p:ph type="sldNum" sz="quarter" idx="11"/>
          </p:nvPr>
        </p:nvSpPr>
        <p:spPr/>
        <p:txBody>
          <a:bodyPr/>
          <a:lstStyle/>
          <a:p>
            <a:fld id="{C5A2E38E-3676-4AC9-AE40-117CF2D4B3AC}" type="slidenum">
              <a:rPr lang="en-US" smtClean="0"/>
              <a:pPr/>
              <a:t>3</a:t>
            </a:fld>
            <a:endParaRPr lang="en-US"/>
          </a:p>
        </p:txBody>
      </p:sp>
    </p:spTree>
    <p:extLst>
      <p:ext uri="{BB962C8B-B14F-4D97-AF65-F5344CB8AC3E}">
        <p14:creationId xmlns:p14="http://schemas.microsoft.com/office/powerpoint/2010/main" val="624967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2E38E-3676-4AC9-AE40-117CF2D4B3AC}"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dirty="0"/>
              <a:t>AS 6413 Development and Writing Team</a:t>
            </a:r>
            <a:endParaRPr lang="en-US" dirty="0"/>
          </a:p>
        </p:txBody>
      </p:sp>
      <p:pic>
        <p:nvPicPr>
          <p:cNvPr id="9" name="Content Placeholder 8"/>
          <p:cNvPicPr>
            <a:picLocks noGrp="1" noChangeAspect="1"/>
          </p:cNvPicPr>
          <p:nvPr>
            <p:ph idx="1"/>
          </p:nvPr>
        </p:nvPicPr>
        <p:blipFill>
          <a:blip r:embed="rId2"/>
          <a:stretch>
            <a:fillRect/>
          </a:stretch>
        </p:blipFill>
        <p:spPr>
          <a:xfrm>
            <a:off x="5257801" y="1581150"/>
            <a:ext cx="3872754" cy="2262228"/>
          </a:xfrm>
          <a:prstGeom prst="rect">
            <a:avLst/>
          </a:prstGeom>
        </p:spPr>
      </p:pic>
      <p:sp>
        <p:nvSpPr>
          <p:cNvPr id="7" name="Content Placeholder 5"/>
          <p:cNvSpPr txBox="1">
            <a:spLocks/>
          </p:cNvSpPr>
          <p:nvPr/>
        </p:nvSpPr>
        <p:spPr>
          <a:xfrm>
            <a:off x="228600" y="1214964"/>
            <a:ext cx="5181600" cy="3414185"/>
          </a:xfrm>
          <a:prstGeom prst="rect">
            <a:avLst/>
          </a:prstGeom>
        </p:spPr>
        <p:txBody>
          <a:bodyPr vert="horz" lIns="0" tIns="0" rIns="0" bIns="0" rtlCol="0" anchor="b" anchorCtr="0"/>
          <a:lstStyle>
            <a:defPPr>
              <a:defRPr lang="en-US"/>
            </a:defPPr>
            <a:lvl1pPr marL="0" algn="r" defTabSz="914400" rtl="0" eaLnBrk="1" latinLnBrk="0" hangingPunct="1">
              <a:defRPr sz="8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altLang="en-US" sz="2400" b="1" dirty="0" smtClean="0"/>
              <a:t>Standards Development Process</a:t>
            </a:r>
          </a:p>
          <a:p>
            <a:pPr marL="285750" lvl="3">
              <a:spcAft>
                <a:spcPts val="1200"/>
              </a:spcAft>
            </a:pPr>
            <a:r>
              <a:rPr lang="en-US" altLang="en-US" sz="1200" b="1" dirty="0" smtClean="0"/>
              <a:t>Writing Team developed draft for standard (~20 people) </a:t>
            </a:r>
          </a:p>
          <a:p>
            <a:pPr marL="457200" lvl="3" indent="-171450">
              <a:spcAft>
                <a:spcPts val="1200"/>
              </a:spcAft>
              <a:buFont typeface="Arial" panose="020B0604020202020204" pitchFamily="34" charset="0"/>
              <a:buChar char="•"/>
            </a:pPr>
            <a:r>
              <a:rPr lang="en-US" altLang="en-US" sz="1200" b="1" dirty="0" smtClean="0">
                <a:solidFill>
                  <a:srgbClr val="00B0F0"/>
                </a:solidFill>
              </a:rPr>
              <a:t>Draft standard circulated to entire G-27 committee (over 160 people) for review and comments (iterative process to incorporate comments)</a:t>
            </a:r>
          </a:p>
          <a:p>
            <a:pPr marL="457200" lvl="3" indent="-171450">
              <a:spcAft>
                <a:spcPts val="1200"/>
              </a:spcAft>
              <a:buFont typeface="Arial" panose="020B0604020202020204" pitchFamily="34" charset="0"/>
              <a:buChar char="•"/>
            </a:pPr>
            <a:r>
              <a:rPr lang="en-US" altLang="en-US" sz="1200" b="1" dirty="0" smtClean="0"/>
              <a:t>Balloting process involves all stakeholders with opportunity to comment on proposed standard:</a:t>
            </a:r>
          </a:p>
          <a:p>
            <a:pPr marL="457200" lvl="5" indent="-171450">
              <a:spcAft>
                <a:spcPts val="600"/>
              </a:spcAft>
              <a:buFont typeface="Arial" panose="020B0604020202020204" pitchFamily="34" charset="0"/>
              <a:buChar char="•"/>
            </a:pPr>
            <a:r>
              <a:rPr lang="en-US" altLang="en-US" sz="1200" b="1" dirty="0" smtClean="0"/>
              <a:t>Ballot disapprovals must be resolved between the </a:t>
            </a:r>
            <a:r>
              <a:rPr lang="en-US" altLang="en-US" sz="1200" b="1" dirty="0" err="1" smtClean="0"/>
              <a:t>commentor</a:t>
            </a:r>
            <a:r>
              <a:rPr lang="en-US" altLang="en-US" sz="1200" b="1" dirty="0" smtClean="0"/>
              <a:t> and document  sponsor.  </a:t>
            </a:r>
          </a:p>
          <a:p>
            <a:pPr marL="457200" lvl="5" indent="-171450">
              <a:spcAft>
                <a:spcPts val="600"/>
              </a:spcAft>
              <a:buFont typeface="Arial" panose="020B0604020202020204" pitchFamily="34" charset="0"/>
              <a:buChar char="•"/>
            </a:pPr>
            <a:r>
              <a:rPr lang="en-US" altLang="en-US" sz="1200" b="1" dirty="0" smtClean="0"/>
              <a:t>Comments from non-voting members must be reviewed and considered. </a:t>
            </a:r>
          </a:p>
          <a:p>
            <a:pPr marL="457200" lvl="3" indent="-171450">
              <a:spcAft>
                <a:spcPts val="1200"/>
              </a:spcAft>
              <a:buFont typeface="Arial" panose="020B0604020202020204" pitchFamily="34" charset="0"/>
              <a:buChar char="•"/>
            </a:pPr>
            <a:r>
              <a:rPr lang="en-US" altLang="en-US" sz="1200" b="1" dirty="0" smtClean="0"/>
              <a:t>Voting members (~50) have been identified</a:t>
            </a:r>
          </a:p>
          <a:p>
            <a:endParaRPr lang="en-US" dirty="0"/>
          </a:p>
        </p:txBody>
      </p:sp>
    </p:spTree>
    <p:extLst>
      <p:ext uri="{BB962C8B-B14F-4D97-AF65-F5344CB8AC3E}">
        <p14:creationId xmlns:p14="http://schemas.microsoft.com/office/powerpoint/2010/main" val="3774357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2E38E-3676-4AC9-AE40-117CF2D4B3AC}"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dirty="0"/>
              <a:t>AS 6413 Development and Writing Team</a:t>
            </a:r>
            <a:endParaRPr lang="en-US" dirty="0"/>
          </a:p>
        </p:txBody>
      </p:sp>
      <p:sp>
        <p:nvSpPr>
          <p:cNvPr id="6" name="Content Placeholder 5"/>
          <p:cNvSpPr>
            <a:spLocks noGrp="1"/>
          </p:cNvSpPr>
          <p:nvPr>
            <p:ph idx="1"/>
          </p:nvPr>
        </p:nvSpPr>
        <p:spPr/>
        <p:txBody>
          <a:bodyPr/>
          <a:lstStyle/>
          <a:p>
            <a:pPr marL="225425" indent="-225425"/>
            <a:r>
              <a:rPr lang="en-US" dirty="0"/>
              <a:t>Draft Packaging Standards</a:t>
            </a:r>
          </a:p>
          <a:p>
            <a:pPr marL="225425" indent="-225425"/>
            <a:endParaRPr lang="en-US" dirty="0"/>
          </a:p>
          <a:p>
            <a:r>
              <a:rPr lang="en-US" sz="1200" dirty="0"/>
              <a:t>Intention is to address the safety of the cell/battery and packaging material (box, </a:t>
            </a:r>
            <a:r>
              <a:rPr lang="en-US" sz="1200" dirty="0" err="1"/>
              <a:t>etc</a:t>
            </a:r>
            <a:r>
              <a:rPr lang="en-US" sz="1200" dirty="0"/>
              <a:t>) together.  Allow for less protection from the package if the cell is inherently safer.</a:t>
            </a:r>
          </a:p>
          <a:p>
            <a:pPr marL="225425" indent="-225425">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No hazardous amount of flame is allowed outside the package;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No hazardous fragments can exit the package and the package must maintain structural integrity;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After confirming thermal runaway in the initiation cell, the external surface temperature of the package cannot exceed the amount that would ignite adjacent packing material or cause batteries or cells in adjacent packages to go into thermal runaway.  Initially this was chosen as not exceeding a temperature excursion above [200°C] for more than 3 minutes. Current proposal is to not allow the outer package thermocouple placed adjacent to the initiation cell from increasing by more than 150 C for more than 3 minutes after the heater for the initiation cell is turned off;</a:t>
            </a:r>
          </a:p>
          <a:p>
            <a:endParaRPr lang="en-US" dirty="0"/>
          </a:p>
        </p:txBody>
      </p:sp>
    </p:spTree>
    <p:extLst>
      <p:ext uri="{BB962C8B-B14F-4D97-AF65-F5344CB8AC3E}">
        <p14:creationId xmlns:p14="http://schemas.microsoft.com/office/powerpoint/2010/main" val="3774357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6</a:t>
            </a:fld>
            <a:endParaRPr lang="en-US"/>
          </a:p>
        </p:txBody>
      </p:sp>
      <p:sp>
        <p:nvSpPr>
          <p:cNvPr id="4" name="Title 3"/>
          <p:cNvSpPr>
            <a:spLocks noGrp="1"/>
          </p:cNvSpPr>
          <p:nvPr>
            <p:ph type="title"/>
          </p:nvPr>
        </p:nvSpPr>
        <p:spPr/>
        <p:txBody>
          <a:bodyPr/>
          <a:lstStyle/>
          <a:p>
            <a:r>
              <a:rPr lang="en-US" altLang="en-US" dirty="0"/>
              <a:t>AS 6413 Development and Writing Team</a:t>
            </a:r>
            <a:endParaRPr lang="en-US" dirty="0"/>
          </a:p>
        </p:txBody>
      </p:sp>
      <p:sp>
        <p:nvSpPr>
          <p:cNvPr id="6" name="Content Placeholder 5"/>
          <p:cNvSpPr>
            <a:spLocks noGrp="1"/>
          </p:cNvSpPr>
          <p:nvPr>
            <p:ph idx="1"/>
          </p:nvPr>
        </p:nvSpPr>
        <p:spPr/>
        <p:txBody>
          <a:bodyPr/>
          <a:lstStyle/>
          <a:p>
            <a:pPr marL="225425" indent="-225425"/>
            <a:r>
              <a:rPr lang="en-US" sz="1600" dirty="0"/>
              <a:t>Draft Packaging Standards</a:t>
            </a:r>
          </a:p>
          <a:p>
            <a:pPr marL="225425" indent="-225425"/>
            <a:endParaRPr lang="en-US" sz="1600" dirty="0"/>
          </a:p>
          <a:p>
            <a:pPr marL="171450" indent="-171450">
              <a:buFont typeface="Arial" panose="020B0604020202020204" pitchFamily="34" charset="0"/>
              <a:buChar char="•"/>
            </a:pPr>
            <a:r>
              <a:rPr lang="en-US" sz="1200" dirty="0"/>
              <a:t>The quantity of flammable </a:t>
            </a:r>
            <a:r>
              <a:rPr lang="en-US" sz="1200" dirty="0" err="1"/>
              <a:t>vapour</a:t>
            </a:r>
            <a:r>
              <a:rPr lang="en-US" sz="1200" dirty="0"/>
              <a:t> must be less than the amount of gas that when mixed with air and ignited could cause a pressure pulse in a [2.83 m</a:t>
            </a:r>
            <a:r>
              <a:rPr lang="en-US" sz="1200" baseline="30000" dirty="0"/>
              <a:t>3</a:t>
            </a:r>
            <a:r>
              <a:rPr lang="en-US" sz="1200" dirty="0"/>
              <a:t>] volume that could dislodge the overpressure panels of the compartment or damage the cargo liner [3.45 </a:t>
            </a:r>
            <a:r>
              <a:rPr lang="en-US" sz="1200" dirty="0" err="1"/>
              <a:t>kPa</a:t>
            </a:r>
            <a:r>
              <a:rPr lang="en-US" sz="1200" dirty="0" smtClean="0"/>
              <a:t>].</a:t>
            </a:r>
            <a:endParaRPr lang="en-US" sz="1200" dirty="0"/>
          </a:p>
          <a:p>
            <a:pPr marL="346075" lvl="2" indent="-171450"/>
            <a:r>
              <a:rPr lang="en-US" sz="1200" dirty="0"/>
              <a:t>The gases are captured within the test chamber and subject to a constant ignition source.  If the gases become flammable and ignite, the test is a failure</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smtClean="0"/>
              <a:t>It </a:t>
            </a:r>
            <a:r>
              <a:rPr lang="en-US" sz="1200" dirty="0"/>
              <a:t>could be assumed that smoke released outside the package may not be a consideration if the event is contained within the package.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Test methods defined to reduce repetitive testing and also to allow packages that do not fit in the specified test chamber.</a:t>
            </a:r>
          </a:p>
          <a:p>
            <a:endParaRPr lang="en-US" sz="1200" dirty="0"/>
          </a:p>
        </p:txBody>
      </p:sp>
    </p:spTree>
    <p:extLst>
      <p:ext uri="{BB962C8B-B14F-4D97-AF65-F5344CB8AC3E}">
        <p14:creationId xmlns:p14="http://schemas.microsoft.com/office/powerpoint/2010/main" val="3576921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7</a:t>
            </a:fld>
            <a:endParaRPr lang="en-US"/>
          </a:p>
        </p:txBody>
      </p:sp>
      <p:sp>
        <p:nvSpPr>
          <p:cNvPr id="4" name="Title 3"/>
          <p:cNvSpPr>
            <a:spLocks noGrp="1"/>
          </p:cNvSpPr>
          <p:nvPr>
            <p:ph type="title"/>
          </p:nvPr>
        </p:nvSpPr>
        <p:spPr/>
        <p:txBody>
          <a:bodyPr/>
          <a:lstStyle/>
          <a:p>
            <a:r>
              <a:rPr lang="en-US" altLang="en-US" dirty="0"/>
              <a:t>AS 6413 Draft Content</a:t>
            </a:r>
            <a:endParaRPr lang="en-US" dirty="0"/>
          </a:p>
        </p:txBody>
      </p:sp>
      <p:pic>
        <p:nvPicPr>
          <p:cNvPr id="7" name="initial_boxte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1254125"/>
            <a:ext cx="4419600" cy="3314700"/>
          </a:xfrm>
          <a:prstGeom prst="rect">
            <a:avLst/>
          </a:prstGeom>
        </p:spPr>
      </p:pic>
      <p:sp>
        <p:nvSpPr>
          <p:cNvPr id="8" name="Rectangle 7"/>
          <p:cNvSpPr/>
          <p:nvPr/>
        </p:nvSpPr>
        <p:spPr>
          <a:xfrm>
            <a:off x="285455" y="884793"/>
            <a:ext cx="8115889" cy="369332"/>
          </a:xfrm>
          <a:prstGeom prst="rect">
            <a:avLst/>
          </a:prstGeom>
        </p:spPr>
        <p:txBody>
          <a:bodyPr wrap="square">
            <a:spAutoFit/>
          </a:bodyPr>
          <a:lstStyle/>
          <a:p>
            <a:pPr marL="225425" indent="-225425">
              <a:buNone/>
            </a:pPr>
            <a:r>
              <a:rPr lang="en-US" dirty="0"/>
              <a:t>Engineering Development testing for flammable vapor test method</a:t>
            </a:r>
            <a:endParaRPr lang="en-US" sz="1400" dirty="0"/>
          </a:p>
        </p:txBody>
      </p:sp>
    </p:spTree>
    <p:extLst>
      <p:ext uri="{BB962C8B-B14F-4D97-AF65-F5344CB8AC3E}">
        <p14:creationId xmlns:p14="http://schemas.microsoft.com/office/powerpoint/2010/main" val="3576921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8</a:t>
            </a:fld>
            <a:endParaRPr lang="en-US"/>
          </a:p>
        </p:txBody>
      </p:sp>
      <p:sp>
        <p:nvSpPr>
          <p:cNvPr id="4" name="Title 3"/>
          <p:cNvSpPr>
            <a:spLocks noGrp="1"/>
          </p:cNvSpPr>
          <p:nvPr>
            <p:ph type="title"/>
          </p:nvPr>
        </p:nvSpPr>
        <p:spPr/>
        <p:txBody>
          <a:bodyPr/>
          <a:lstStyle/>
          <a:p>
            <a:r>
              <a:rPr lang="en-US" altLang="en-US" dirty="0"/>
              <a:t>AS 6413 Draft Content update</a:t>
            </a:r>
            <a:endParaRPr lang="en-US" dirty="0"/>
          </a:p>
        </p:txBody>
      </p:sp>
      <p:sp>
        <p:nvSpPr>
          <p:cNvPr id="5" name="Content Placeholder 4"/>
          <p:cNvSpPr>
            <a:spLocks noGrp="1"/>
          </p:cNvSpPr>
          <p:nvPr>
            <p:ph idx="1"/>
          </p:nvPr>
        </p:nvSpPr>
        <p:spPr/>
        <p:txBody>
          <a:bodyPr/>
          <a:lstStyle/>
          <a:p>
            <a:pPr marL="225425" indent="-225425"/>
            <a:r>
              <a:rPr lang="en-US" sz="1600" dirty="0"/>
              <a:t>Draft Packaging Standards – External Fire Considerations</a:t>
            </a:r>
          </a:p>
          <a:p>
            <a:pPr marL="225425" indent="-225425"/>
            <a:endParaRPr lang="en-US" sz="1600" dirty="0"/>
          </a:p>
          <a:p>
            <a:r>
              <a:rPr lang="en-US" dirty="0"/>
              <a:t>Mixed views on addressing scenarios involving the packaged lithium batteries being exposed to the hazards from a cargo compartment fire originating outside the package.</a:t>
            </a:r>
          </a:p>
          <a:p>
            <a:r>
              <a:rPr lang="en-US" dirty="0"/>
              <a:t>	</a:t>
            </a:r>
          </a:p>
          <a:p>
            <a:r>
              <a:rPr lang="en-US" dirty="0"/>
              <a:t>“External Fire Consideration”  subcommittee meetings discussed: </a:t>
            </a:r>
          </a:p>
          <a:p>
            <a:pPr marL="582612" lvl="1" indent="-342900">
              <a:buFont typeface="Arial" panose="020B0604020202020204" pitchFamily="34" charset="0"/>
              <a:buChar char="•"/>
            </a:pPr>
            <a:r>
              <a:rPr lang="en-US" dirty="0"/>
              <a:t>Probability approach versus SMS approach as a rationale </a:t>
            </a:r>
          </a:p>
          <a:p>
            <a:pPr marL="582612" lvl="1" indent="-342900">
              <a:buFont typeface="Arial" panose="020B0604020202020204" pitchFamily="34" charset="0"/>
              <a:buChar char="•"/>
            </a:pPr>
            <a:r>
              <a:rPr lang="en-US" dirty="0"/>
              <a:t>Threats from cargo compartment scenario</a:t>
            </a:r>
          </a:p>
          <a:p>
            <a:pPr marL="582612" lvl="1" indent="-342900">
              <a:buFont typeface="Arial" panose="020B0604020202020204" pitchFamily="34" charset="0"/>
              <a:buChar char="•"/>
            </a:pPr>
            <a:r>
              <a:rPr lang="en-US" dirty="0"/>
              <a:t>Potential mitigations</a:t>
            </a:r>
          </a:p>
          <a:p>
            <a:pPr marL="582612" lvl="1" indent="-342900">
              <a:buFont typeface="Arial" panose="020B0604020202020204" pitchFamily="34" charset="0"/>
              <a:buChar char="•"/>
            </a:pPr>
            <a:r>
              <a:rPr lang="en-US" dirty="0"/>
              <a:t>Potential criteria for demonstrating acceptable performance</a:t>
            </a:r>
          </a:p>
          <a:p>
            <a:pPr marL="582612" lvl="1" indent="-342900">
              <a:buFont typeface="Arial" panose="020B0604020202020204" pitchFamily="34" charset="0"/>
              <a:buChar char="•"/>
            </a:pPr>
            <a:r>
              <a:rPr lang="en-US" dirty="0"/>
              <a:t>Potential approaches to address external fire considerations</a:t>
            </a:r>
          </a:p>
          <a:p>
            <a:pPr marL="582612" lvl="1" indent="-342900">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2553612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9</a:t>
            </a:fld>
            <a:endParaRPr lang="en-US" dirty="0"/>
          </a:p>
        </p:txBody>
      </p:sp>
      <p:sp>
        <p:nvSpPr>
          <p:cNvPr id="4" name="Title 3"/>
          <p:cNvSpPr>
            <a:spLocks noGrp="1"/>
          </p:cNvSpPr>
          <p:nvPr>
            <p:ph type="title"/>
          </p:nvPr>
        </p:nvSpPr>
        <p:spPr/>
        <p:txBody>
          <a:bodyPr/>
          <a:lstStyle/>
          <a:p>
            <a:r>
              <a:rPr lang="en-US" altLang="en-US" dirty="0"/>
              <a:t>AS 6413 Draft Content</a:t>
            </a:r>
            <a:endParaRPr lang="en-US" dirty="0"/>
          </a:p>
        </p:txBody>
      </p:sp>
      <p:sp>
        <p:nvSpPr>
          <p:cNvPr id="5" name="Content Placeholder 4"/>
          <p:cNvSpPr>
            <a:spLocks noGrp="1"/>
          </p:cNvSpPr>
          <p:nvPr>
            <p:ph idx="1"/>
          </p:nvPr>
        </p:nvSpPr>
        <p:spPr>
          <a:xfrm>
            <a:off x="419100" y="876300"/>
            <a:ext cx="6591300" cy="3657600"/>
          </a:xfrm>
        </p:spPr>
        <p:txBody>
          <a:bodyPr/>
          <a:lstStyle/>
          <a:p>
            <a:pPr marL="225425" indent="-225425"/>
            <a:r>
              <a:rPr lang="en-US" sz="1600" dirty="0"/>
              <a:t>Draft Packaging Standards – External Fire </a:t>
            </a:r>
            <a:r>
              <a:rPr lang="en-US" sz="1600" dirty="0" smtClean="0"/>
              <a:t>Considerations</a:t>
            </a:r>
          </a:p>
          <a:p>
            <a:pPr marL="225425" indent="-225425"/>
            <a:endParaRPr lang="en-US" sz="1600" dirty="0"/>
          </a:p>
          <a:p>
            <a:r>
              <a:rPr lang="en-US" dirty="0" smtClean="0"/>
              <a:t>“</a:t>
            </a:r>
            <a:r>
              <a:rPr lang="en-US" dirty="0"/>
              <a:t>External fire” meeting in September:  </a:t>
            </a:r>
          </a:p>
          <a:p>
            <a:pPr marL="582612" lvl="1" indent="-342900">
              <a:buFont typeface="Arial" panose="020B0604020202020204" pitchFamily="34" charset="0"/>
              <a:buChar char="•"/>
            </a:pPr>
            <a:r>
              <a:rPr lang="en-US" dirty="0"/>
              <a:t>Recognition that the “internal protection” packaging is reducing the hazard, but not eliminating it completely in case of external fire.  Possible protections and tests described. Discussion did not resolve the question about integrating these protections in SAE AS 6413.</a:t>
            </a:r>
          </a:p>
          <a:p>
            <a:endParaRPr lang="en-US" dirty="0"/>
          </a:p>
        </p:txBody>
      </p:sp>
    </p:spTree>
    <p:extLst>
      <p:ext uri="{BB962C8B-B14F-4D97-AF65-F5344CB8AC3E}">
        <p14:creationId xmlns:p14="http://schemas.microsoft.com/office/powerpoint/2010/main" val="1461564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_sae_16X9_v2-01">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t_sae_16X9_v2-01">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int_sae_16X9_v2-01</Template>
  <TotalTime>35</TotalTime>
  <Words>1133</Words>
  <Application>Microsoft Office PowerPoint</Application>
  <PresentationFormat>On-screen Show (16:9)</PresentationFormat>
  <Paragraphs>145</Paragraphs>
  <Slides>14</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Wingdings</vt:lpstr>
      <vt:lpstr>int_sae_16X9_v2-01</vt:lpstr>
      <vt:lpstr>2_int_sae_16X9_v2-01</vt:lpstr>
      <vt:lpstr>Status of SAE G-27 Lithium Battery packaging performance Committee</vt:lpstr>
      <vt:lpstr>SAE G27 Committee</vt:lpstr>
      <vt:lpstr>SAE G27 Committee Charter</vt:lpstr>
      <vt:lpstr>AS 6413 Development and Writing Team</vt:lpstr>
      <vt:lpstr>AS 6413 Development and Writing Team</vt:lpstr>
      <vt:lpstr>AS 6413 Development and Writing Team</vt:lpstr>
      <vt:lpstr>AS 6413 Draft Content</vt:lpstr>
      <vt:lpstr>AS 6413 Draft Content update</vt:lpstr>
      <vt:lpstr>AS 6413 Draft Content</vt:lpstr>
      <vt:lpstr>AS 6413 Draft Content</vt:lpstr>
      <vt:lpstr>AS 6413 Draft Content</vt:lpstr>
      <vt:lpstr>AS 6413 Draft Content update</vt:lpstr>
      <vt:lpstr>AS 6413 Draft Content update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SAE Blue,  Arial Bold 21pt on one or two lines</dc:title>
  <dc:creator>Tom</dc:creator>
  <cp:lastModifiedBy>Ferguson, Douglas E</cp:lastModifiedBy>
  <cp:revision>505</cp:revision>
  <dcterms:created xsi:type="dcterms:W3CDTF">2013-05-16T21:51:37Z</dcterms:created>
  <dcterms:modified xsi:type="dcterms:W3CDTF">2017-11-01T04:29:55Z</dcterms:modified>
</cp:coreProperties>
</file>